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3.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autoCompressPictures="0">
  <p:sldMasterIdLst>
    <p:sldMasterId id="2147483648" r:id="rId4"/>
  </p:sldMasterIdLst>
  <p:notesMasterIdLst>
    <p:notesMasterId r:id="rId83"/>
  </p:notesMasterIdLst>
  <p:handoutMasterIdLst>
    <p:handoutMasterId r:id="rId84"/>
  </p:handoutMasterIdLst>
  <p:sldIdLst>
    <p:sldId id="258" r:id="rId5"/>
    <p:sldId id="741" r:id="rId6"/>
    <p:sldId id="786" r:id="rId7"/>
    <p:sldId id="787" r:id="rId8"/>
    <p:sldId id="788" r:id="rId9"/>
    <p:sldId id="515" r:id="rId10"/>
    <p:sldId id="269" r:id="rId11"/>
    <p:sldId id="271" r:id="rId12"/>
    <p:sldId id="272" r:id="rId13"/>
    <p:sldId id="277" r:id="rId14"/>
    <p:sldId id="278" r:id="rId15"/>
    <p:sldId id="279" r:id="rId16"/>
    <p:sldId id="280" r:id="rId17"/>
    <p:sldId id="740" r:id="rId18"/>
    <p:sldId id="737" r:id="rId19"/>
    <p:sldId id="742" r:id="rId20"/>
    <p:sldId id="744" r:id="rId21"/>
    <p:sldId id="748" r:id="rId22"/>
    <p:sldId id="749" r:id="rId23"/>
    <p:sldId id="750" r:id="rId24"/>
    <p:sldId id="751" r:id="rId25"/>
    <p:sldId id="745" r:id="rId26"/>
    <p:sldId id="746" r:id="rId27"/>
    <p:sldId id="796" r:id="rId28"/>
    <p:sldId id="797" r:id="rId29"/>
    <p:sldId id="798" r:id="rId30"/>
    <p:sldId id="800" r:id="rId31"/>
    <p:sldId id="799" r:id="rId32"/>
    <p:sldId id="801" r:id="rId33"/>
    <p:sldId id="802" r:id="rId34"/>
    <p:sldId id="803" r:id="rId35"/>
    <p:sldId id="805" r:id="rId36"/>
    <p:sldId id="813" r:id="rId37"/>
    <p:sldId id="815" r:id="rId38"/>
    <p:sldId id="816" r:id="rId39"/>
    <p:sldId id="817" r:id="rId40"/>
    <p:sldId id="818" r:id="rId41"/>
    <p:sldId id="819" r:id="rId42"/>
    <p:sldId id="811" r:id="rId43"/>
    <p:sldId id="812" r:id="rId44"/>
    <p:sldId id="809" r:id="rId45"/>
    <p:sldId id="810" r:id="rId46"/>
    <p:sldId id="806" r:id="rId47"/>
    <p:sldId id="807" r:id="rId48"/>
    <p:sldId id="808" r:id="rId49"/>
    <p:sldId id="814" r:id="rId50"/>
    <p:sldId id="743" r:id="rId51"/>
    <p:sldId id="758" r:id="rId52"/>
    <p:sldId id="762" r:id="rId53"/>
    <p:sldId id="760" r:id="rId54"/>
    <p:sldId id="771" r:id="rId55"/>
    <p:sldId id="766" r:id="rId56"/>
    <p:sldId id="770" r:id="rId57"/>
    <p:sldId id="772" r:id="rId58"/>
    <p:sldId id="769" r:id="rId59"/>
    <p:sldId id="791" r:id="rId60"/>
    <p:sldId id="777" r:id="rId61"/>
    <p:sldId id="773" r:id="rId62"/>
    <p:sldId id="764" r:id="rId63"/>
    <p:sldId id="790" r:id="rId64"/>
    <p:sldId id="774" r:id="rId65"/>
    <p:sldId id="753" r:id="rId66"/>
    <p:sldId id="793" r:id="rId67"/>
    <p:sldId id="794" r:id="rId68"/>
    <p:sldId id="795" r:id="rId69"/>
    <p:sldId id="752" r:id="rId70"/>
    <p:sldId id="738" r:id="rId71"/>
    <p:sldId id="739" r:id="rId72"/>
    <p:sldId id="792" r:id="rId73"/>
    <p:sldId id="274" r:id="rId74"/>
    <p:sldId id="276" r:id="rId75"/>
    <p:sldId id="778" r:id="rId76"/>
    <p:sldId id="783" r:id="rId77"/>
    <p:sldId id="789" r:id="rId78"/>
    <p:sldId id="779" r:id="rId79"/>
    <p:sldId id="780" r:id="rId80"/>
    <p:sldId id="781" r:id="rId81"/>
    <p:sldId id="782" r:id="rId8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F64C382-CC82-0341-8447-857071289824}">
          <p14:sldIdLst>
            <p14:sldId id="258"/>
            <p14:sldId id="741"/>
            <p14:sldId id="786"/>
            <p14:sldId id="787"/>
            <p14:sldId id="788"/>
            <p14:sldId id="515"/>
            <p14:sldId id="269"/>
            <p14:sldId id="271"/>
            <p14:sldId id="272"/>
            <p14:sldId id="277"/>
            <p14:sldId id="278"/>
            <p14:sldId id="279"/>
            <p14:sldId id="280"/>
            <p14:sldId id="740"/>
            <p14:sldId id="737"/>
            <p14:sldId id="742"/>
            <p14:sldId id="744"/>
            <p14:sldId id="748"/>
            <p14:sldId id="749"/>
            <p14:sldId id="750"/>
            <p14:sldId id="751"/>
            <p14:sldId id="745"/>
            <p14:sldId id="746"/>
            <p14:sldId id="796"/>
            <p14:sldId id="797"/>
            <p14:sldId id="798"/>
            <p14:sldId id="800"/>
            <p14:sldId id="799"/>
            <p14:sldId id="801"/>
            <p14:sldId id="802"/>
            <p14:sldId id="803"/>
            <p14:sldId id="805"/>
            <p14:sldId id="813"/>
            <p14:sldId id="815"/>
            <p14:sldId id="816"/>
            <p14:sldId id="817"/>
            <p14:sldId id="818"/>
            <p14:sldId id="819"/>
            <p14:sldId id="811"/>
            <p14:sldId id="812"/>
            <p14:sldId id="809"/>
            <p14:sldId id="810"/>
            <p14:sldId id="806"/>
            <p14:sldId id="807"/>
            <p14:sldId id="808"/>
            <p14:sldId id="814"/>
            <p14:sldId id="743"/>
            <p14:sldId id="758"/>
            <p14:sldId id="762"/>
            <p14:sldId id="760"/>
            <p14:sldId id="771"/>
            <p14:sldId id="766"/>
            <p14:sldId id="770"/>
            <p14:sldId id="772"/>
            <p14:sldId id="769"/>
            <p14:sldId id="791"/>
            <p14:sldId id="777"/>
            <p14:sldId id="773"/>
            <p14:sldId id="764"/>
            <p14:sldId id="790"/>
            <p14:sldId id="774"/>
            <p14:sldId id="753"/>
            <p14:sldId id="793"/>
            <p14:sldId id="794"/>
            <p14:sldId id="795"/>
            <p14:sldId id="752"/>
            <p14:sldId id="738"/>
            <p14:sldId id="739"/>
            <p14:sldId id="792"/>
            <p14:sldId id="274"/>
            <p14:sldId id="276"/>
            <p14:sldId id="778"/>
            <p14:sldId id="783"/>
            <p14:sldId id="789"/>
            <p14:sldId id="779"/>
            <p14:sldId id="780"/>
            <p14:sldId id="781"/>
            <p14:sldId id="782"/>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7"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600"/>
    <a:srgbClr val="33CC33"/>
    <a:srgbClr val="00FF00"/>
    <a:srgbClr val="2C567A"/>
    <a:srgbClr val="0072C7"/>
    <a:srgbClr val="FF997B"/>
    <a:srgbClr val="666666"/>
    <a:srgbClr val="FF7469"/>
    <a:srgbClr val="0D1D5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582" autoAdjust="0"/>
    <p:restoredTop sz="88036" autoAdjust="0"/>
  </p:normalViewPr>
  <p:slideViewPr>
    <p:cSldViewPr snapToGrid="0" showGuides="1">
      <p:cViewPr varScale="1">
        <p:scale>
          <a:sx n="113" d="100"/>
          <a:sy n="113" d="100"/>
        </p:scale>
        <p:origin x="296" y="176"/>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p:scale>
          <a:sx n="100" d="100"/>
          <a:sy n="100" d="100"/>
        </p:scale>
        <p:origin x="1560" y="-1464"/>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handoutMaster" Target="handoutMasters/handoutMaster1.xml"/><Relationship Id="rId89" Type="http://schemas.openxmlformats.org/officeDocument/2006/relationships/tableStyles" Target="tableStyles.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5" Type="http://schemas.openxmlformats.org/officeDocument/2006/relationships/slide" Target="slides/slide1.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commentAuthors" Target="commentAuthor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notesMaster" Target="notesMasters/notesMaster1.xml"/><Relationship Id="rId88"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viewProps" Target="viewProps.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s>
</file>

<file path=ppt/diagrams/_rels/data6.xml.rels><?xml version="1.0" encoding="UTF-8" standalone="yes"?>
<Relationships xmlns="http://schemas.openxmlformats.org/package/2006/relationships"><Relationship Id="rId1" Type="http://schemas.openxmlformats.org/officeDocument/2006/relationships/image" Target="../media/image52.png"/></Relationships>
</file>

<file path=ppt/diagrams/_rels/drawing6.xml.rels><?xml version="1.0" encoding="UTF-8" standalone="yes"?>
<Relationships xmlns="http://schemas.openxmlformats.org/package/2006/relationships"><Relationship Id="rId1" Type="http://schemas.openxmlformats.org/officeDocument/2006/relationships/image" Target="../media/image52.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1A56935-3ECF-4519-B5CA-3D1A7798DC34}"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en-US"/>
        </a:p>
      </dgm:t>
    </dgm:pt>
    <dgm:pt modelId="{4226681F-B7A0-48D8-9844-42271360E446}">
      <dgm:prSet phldrT="[Text]" custT="1"/>
      <dgm:spPr/>
      <dgm:t>
        <a:bodyPr/>
        <a:lstStyle/>
        <a:p>
          <a:r>
            <a:rPr lang="en-US" sz="1100" dirty="0"/>
            <a:t>The Grab</a:t>
          </a:r>
        </a:p>
      </dgm:t>
    </dgm:pt>
    <dgm:pt modelId="{B725E7C3-4288-4557-AFF9-7615DEBC1E29}" type="parTrans" cxnId="{43ADC499-301C-4772-850E-0E7841ADE3AF}">
      <dgm:prSet/>
      <dgm:spPr/>
      <dgm:t>
        <a:bodyPr/>
        <a:lstStyle/>
        <a:p>
          <a:endParaRPr lang="en-US" sz="1100"/>
        </a:p>
      </dgm:t>
    </dgm:pt>
    <dgm:pt modelId="{1749B857-17F3-4793-BA14-D59BF5692A03}" type="sibTrans" cxnId="{43ADC499-301C-4772-850E-0E7841ADE3AF}">
      <dgm:prSet/>
      <dgm:spPr/>
      <dgm:t>
        <a:bodyPr/>
        <a:lstStyle/>
        <a:p>
          <a:endParaRPr lang="en-US" sz="1100"/>
        </a:p>
      </dgm:t>
    </dgm:pt>
    <dgm:pt modelId="{A91B9B69-129F-4931-A2E7-730DF0F43750}">
      <dgm:prSet phldrT="[Text]" custT="1"/>
      <dgm:spPr/>
      <dgm:t>
        <a:bodyPr/>
        <a:lstStyle/>
        <a:p>
          <a:r>
            <a:rPr lang="en-US" sz="1100" dirty="0"/>
            <a:t> Quantum Capital merges cutting edge data science research with fundamental commodities trading strategies.  Take advantage of the unique skills of Quantum Capital to say goodbye to passive investing and achieve above-market returns.  Our team deploys a model-based approach to automated trading so you can generate positive returns in the oil sector no matter if the market is up or down!</a:t>
          </a:r>
          <a:endParaRPr lang="en-US" sz="1100" b="1" dirty="0"/>
        </a:p>
      </dgm:t>
    </dgm:pt>
    <dgm:pt modelId="{3A36EA6B-9C38-4958-B90B-BFB9717DCD97}" type="parTrans" cxnId="{A04ED59B-E0EF-4FF4-8240-01D9A7161C7C}">
      <dgm:prSet/>
      <dgm:spPr/>
      <dgm:t>
        <a:bodyPr/>
        <a:lstStyle/>
        <a:p>
          <a:endParaRPr lang="en-US" sz="1100"/>
        </a:p>
      </dgm:t>
    </dgm:pt>
    <dgm:pt modelId="{E10170DA-6DA0-4D07-9323-6EE1D73D21CC}" type="sibTrans" cxnId="{A04ED59B-E0EF-4FF4-8240-01D9A7161C7C}">
      <dgm:prSet/>
      <dgm:spPr/>
      <dgm:t>
        <a:bodyPr/>
        <a:lstStyle/>
        <a:p>
          <a:endParaRPr lang="en-US" sz="1100"/>
        </a:p>
      </dgm:t>
    </dgm:pt>
    <dgm:pt modelId="{D1F50C6E-7747-4121-B892-8671F9720B47}">
      <dgm:prSet phldrT="[Text]" custT="1"/>
      <dgm:spPr/>
      <dgm:t>
        <a:bodyPr/>
        <a:lstStyle/>
        <a:p>
          <a:r>
            <a:rPr lang="en-US" sz="1100" dirty="0"/>
            <a:t>Problem/ Opportunity</a:t>
          </a:r>
        </a:p>
      </dgm:t>
    </dgm:pt>
    <dgm:pt modelId="{B6DA4A48-5970-4263-8300-AF94453F966E}" type="parTrans" cxnId="{41BFCAC6-8082-487B-9A0F-B9C412D12824}">
      <dgm:prSet/>
      <dgm:spPr/>
      <dgm:t>
        <a:bodyPr/>
        <a:lstStyle/>
        <a:p>
          <a:endParaRPr lang="en-US" sz="1100"/>
        </a:p>
      </dgm:t>
    </dgm:pt>
    <dgm:pt modelId="{988A8EAD-7F3F-45BD-B544-61A477626416}" type="sibTrans" cxnId="{41BFCAC6-8082-487B-9A0F-B9C412D12824}">
      <dgm:prSet/>
      <dgm:spPr/>
      <dgm:t>
        <a:bodyPr/>
        <a:lstStyle/>
        <a:p>
          <a:endParaRPr lang="en-US" sz="1100"/>
        </a:p>
      </dgm:t>
    </dgm:pt>
    <dgm:pt modelId="{7140A1A1-084B-4332-8CBD-29B5659826A7}">
      <dgm:prSet phldrT="[Text]" custT="1"/>
      <dgm:spPr/>
      <dgm:t>
        <a:bodyPr/>
        <a:lstStyle/>
        <a:p>
          <a:r>
            <a:rPr lang="en-US" sz="1100" dirty="0"/>
            <a:t> In 2017, for the first time in 17 years, the hedge fund industry experienced more fund closures than openings – a trend that continued in 2018.  The commodities hedge fund space for new entrants is not nearly as crowded as it has been.  The shift in closures outpacing openings has been accompanied by a shift in hedge fund trading strategies to favor quantitative approaches.  In the eight years leading up to 2017, the market value of quant funds nearly tripled, and they also grew in relative terms to their non-quant peers.  Today, while quant shops comprise only 27% of all hedge funds, five of the six largest hedge funds rely on algorithmic trading.  Quantum Capital is primed to take advantage of this shift in strategy and opening in the competitive landscape.  </a:t>
          </a:r>
        </a:p>
      </dgm:t>
    </dgm:pt>
    <dgm:pt modelId="{7E917001-C419-4CF1-B5F8-97A0436F5A48}" type="parTrans" cxnId="{72A57220-C89B-4B9E-B5BE-AB06F3B1E784}">
      <dgm:prSet/>
      <dgm:spPr/>
      <dgm:t>
        <a:bodyPr/>
        <a:lstStyle/>
        <a:p>
          <a:endParaRPr lang="en-US" sz="1100"/>
        </a:p>
      </dgm:t>
    </dgm:pt>
    <dgm:pt modelId="{6865C245-D39E-4E85-BBF5-BDCE88073DBF}" type="sibTrans" cxnId="{72A57220-C89B-4B9E-B5BE-AB06F3B1E784}">
      <dgm:prSet/>
      <dgm:spPr/>
      <dgm:t>
        <a:bodyPr/>
        <a:lstStyle/>
        <a:p>
          <a:endParaRPr lang="en-US" sz="1100"/>
        </a:p>
      </dgm:t>
    </dgm:pt>
    <dgm:pt modelId="{B80F8762-0DF0-4D5A-BB14-AF15D83D3B24}">
      <dgm:prSet phldrT="[Text]" custT="1"/>
      <dgm:spPr/>
      <dgm:t>
        <a:bodyPr/>
        <a:lstStyle/>
        <a:p>
          <a:r>
            <a:rPr lang="en-US" sz="1100" dirty="0"/>
            <a:t>Solution/ Product</a:t>
          </a:r>
        </a:p>
      </dgm:t>
    </dgm:pt>
    <dgm:pt modelId="{A815DBD4-C058-4078-9F63-3347DDD716FD}" type="parTrans" cxnId="{4FF39791-C0F2-4C8A-8DC6-1ADF18475BAE}">
      <dgm:prSet/>
      <dgm:spPr/>
      <dgm:t>
        <a:bodyPr/>
        <a:lstStyle/>
        <a:p>
          <a:endParaRPr lang="en-US" sz="1100"/>
        </a:p>
      </dgm:t>
    </dgm:pt>
    <dgm:pt modelId="{B59CB39E-B04C-45E8-8479-3B731005596D}" type="sibTrans" cxnId="{4FF39791-C0F2-4C8A-8DC6-1ADF18475BAE}">
      <dgm:prSet/>
      <dgm:spPr/>
      <dgm:t>
        <a:bodyPr/>
        <a:lstStyle/>
        <a:p>
          <a:endParaRPr lang="en-US" sz="1100"/>
        </a:p>
      </dgm:t>
    </dgm:pt>
    <dgm:pt modelId="{C45E4C77-1B92-4F76-9A5E-D0C128BC7079}">
      <dgm:prSet phldrT="[Text]" custT="1"/>
      <dgm:spPr/>
      <dgm:t>
        <a:bodyPr/>
        <a:lstStyle/>
        <a:p>
          <a:r>
            <a:rPr lang="en-US" sz="1100" dirty="0"/>
            <a:t> Our aim is to develop profitable trading strategies in the commodities space that also have an attractive risk profile.  The models developed using machine learning techniques will be the foundation for the strategies.  The end will be a multi-strategy investment vehicle with AUM $20 MM.  The first strategy will consist of trades in crude oil, and crude oil byproducts futures contracts.  The second strategy will target gasoline-specific instruments using proprietary stitching of futures contracts and feature extraction. Quantum Capital provides an on-the-go solution for monitoring trades and performance by way of an online dashboard, and mobile phone application.</a:t>
          </a:r>
        </a:p>
      </dgm:t>
    </dgm:pt>
    <dgm:pt modelId="{3209AC33-F3C8-4C32-9B64-CBB17C294E71}" type="parTrans" cxnId="{1F20E14D-BC01-4E8B-A67A-5943270472C7}">
      <dgm:prSet/>
      <dgm:spPr/>
      <dgm:t>
        <a:bodyPr/>
        <a:lstStyle/>
        <a:p>
          <a:endParaRPr lang="en-US" sz="1100"/>
        </a:p>
      </dgm:t>
    </dgm:pt>
    <dgm:pt modelId="{874B9282-181F-4F8D-8328-95759AE09F18}" type="sibTrans" cxnId="{1F20E14D-BC01-4E8B-A67A-5943270472C7}">
      <dgm:prSet/>
      <dgm:spPr/>
      <dgm:t>
        <a:bodyPr/>
        <a:lstStyle/>
        <a:p>
          <a:endParaRPr lang="en-US" sz="1100"/>
        </a:p>
      </dgm:t>
    </dgm:pt>
    <dgm:pt modelId="{09DC3DB2-2131-41C3-9B81-D5F27CCFE784}">
      <dgm:prSet phldrT="[Text]" custT="1"/>
      <dgm:spPr/>
      <dgm:t>
        <a:bodyPr/>
        <a:lstStyle/>
        <a:p>
          <a:r>
            <a:rPr lang="en-US" sz="1100" dirty="0"/>
            <a:t>Potential Upside</a:t>
          </a:r>
        </a:p>
      </dgm:t>
    </dgm:pt>
    <dgm:pt modelId="{7E378973-9E6B-44B4-9112-DCC11CE85751}" type="parTrans" cxnId="{57C86A5B-EF8B-45BA-9F1B-8E521240F07A}">
      <dgm:prSet/>
      <dgm:spPr/>
      <dgm:t>
        <a:bodyPr/>
        <a:lstStyle/>
        <a:p>
          <a:endParaRPr lang="en-US"/>
        </a:p>
      </dgm:t>
    </dgm:pt>
    <dgm:pt modelId="{4769BA53-A91F-4A52-A255-EFF44AB29BFE}" type="sibTrans" cxnId="{57C86A5B-EF8B-45BA-9F1B-8E521240F07A}">
      <dgm:prSet/>
      <dgm:spPr/>
      <dgm:t>
        <a:bodyPr/>
        <a:lstStyle/>
        <a:p>
          <a:endParaRPr lang="en-US"/>
        </a:p>
      </dgm:t>
    </dgm:pt>
    <dgm:pt modelId="{BD5AD6DD-F7FE-4AF5-BC0E-2B3DDC6B9C8B}">
      <dgm:prSet custT="1"/>
      <dgm:spPr/>
      <dgm:t>
        <a:bodyPr/>
        <a:lstStyle/>
        <a:p>
          <a:r>
            <a:rPr lang="en-US" sz="1100" dirty="0"/>
            <a:t> Our strategy employed in the oil space yielded annualized returns of </a:t>
          </a:r>
          <a:r>
            <a:rPr lang="en-US" sz="1100" b="1" dirty="0">
              <a:solidFill>
                <a:srgbClr val="00B050"/>
              </a:solidFill>
            </a:rPr>
            <a:t>26.11% </a:t>
          </a:r>
          <a:r>
            <a:rPr lang="en-US" sz="1100" b="0" dirty="0"/>
            <a:t>and</a:t>
          </a:r>
          <a:r>
            <a:rPr lang="en-US" sz="1100" b="1" dirty="0"/>
            <a:t> </a:t>
          </a:r>
          <a:r>
            <a:rPr lang="en-US" sz="1100" b="1" dirty="0">
              <a:solidFill>
                <a:srgbClr val="00B050"/>
              </a:solidFill>
            </a:rPr>
            <a:t>16.8%</a:t>
          </a:r>
          <a:r>
            <a:rPr lang="en-US" sz="1100" b="0" dirty="0">
              <a:solidFill>
                <a:schemeClr val="tx1"/>
              </a:solidFill>
            </a:rPr>
            <a:t>,</a:t>
          </a:r>
          <a:r>
            <a:rPr lang="en-US" sz="1100" b="1" dirty="0">
              <a:solidFill>
                <a:srgbClr val="00B050"/>
              </a:solidFill>
            </a:rPr>
            <a:t> </a:t>
          </a:r>
          <a:r>
            <a:rPr lang="en-US" sz="1100" b="0" dirty="0"/>
            <a:t>compared to their underlying commodities  at </a:t>
          </a:r>
          <a:r>
            <a:rPr lang="en-US" sz="1100" b="0" i="1" dirty="0">
              <a:solidFill>
                <a:schemeClr val="accent4"/>
              </a:solidFill>
            </a:rPr>
            <a:t>23.12%</a:t>
          </a:r>
          <a:r>
            <a:rPr lang="en-US" sz="1100" b="0" i="1" dirty="0"/>
            <a:t> </a:t>
          </a:r>
          <a:r>
            <a:rPr lang="en-US" sz="1100" b="0" i="0" dirty="0"/>
            <a:t>and</a:t>
          </a:r>
          <a:r>
            <a:rPr lang="en-US" sz="1100" b="0" i="1" dirty="0"/>
            <a:t> </a:t>
          </a:r>
          <a:r>
            <a:rPr lang="en-US" sz="1100" b="0" i="1" dirty="0">
              <a:solidFill>
                <a:schemeClr val="accent4"/>
              </a:solidFill>
            </a:rPr>
            <a:t>13.4%</a:t>
          </a:r>
          <a:r>
            <a:rPr lang="en-US" sz="1100" b="0" i="1" dirty="0"/>
            <a:t> </a:t>
          </a:r>
          <a:r>
            <a:rPr lang="en-US" sz="1100" b="0" dirty="0"/>
            <a:t>respectively</a:t>
          </a:r>
          <a:r>
            <a:rPr lang="en-US" sz="1100" b="1" dirty="0"/>
            <a:t>.</a:t>
          </a:r>
          <a:r>
            <a:rPr lang="en-US" sz="1100" dirty="0"/>
            <a:t> The gasoline strategy yielded an annualized return of </a:t>
          </a:r>
          <a:r>
            <a:rPr lang="en-US" sz="1100" b="1" dirty="0">
              <a:solidFill>
                <a:srgbClr val="00B050"/>
              </a:solidFill>
            </a:rPr>
            <a:t>43.9% </a:t>
          </a:r>
          <a:r>
            <a:rPr lang="en-US" sz="1100" b="0" dirty="0"/>
            <a:t>relative to its underlying commodity at </a:t>
          </a:r>
          <a:r>
            <a:rPr lang="en-US" sz="1100" b="0" i="1" dirty="0"/>
            <a:t>23.8% </a:t>
          </a:r>
          <a:r>
            <a:rPr lang="en-US" sz="1100" b="0" dirty="0"/>
            <a:t>for the same period. Both strategies out-performed the broader markets considerably, with the S&amp;P 500 Equal Weighted Energy ETF returning </a:t>
          </a:r>
          <a:r>
            <a:rPr lang="en-US" sz="1100" b="0" dirty="0">
              <a:solidFill>
                <a:schemeClr val="accent2"/>
              </a:solidFill>
            </a:rPr>
            <a:t>3.4% </a:t>
          </a:r>
          <a:r>
            <a:rPr lang="en-US" sz="1100" b="0" dirty="0"/>
            <a:t>for the period.</a:t>
          </a:r>
        </a:p>
      </dgm:t>
    </dgm:pt>
    <dgm:pt modelId="{E58ACA27-7311-49ED-B873-4228AAB7F0D5}" type="parTrans" cxnId="{8A99E4A2-6DC5-475C-B54B-71E8F18BEF9A}">
      <dgm:prSet/>
      <dgm:spPr/>
      <dgm:t>
        <a:bodyPr/>
        <a:lstStyle/>
        <a:p>
          <a:endParaRPr lang="en-US"/>
        </a:p>
      </dgm:t>
    </dgm:pt>
    <dgm:pt modelId="{760AF869-44F8-4F76-81B9-C7DA2D7F09E4}" type="sibTrans" cxnId="{8A99E4A2-6DC5-475C-B54B-71E8F18BEF9A}">
      <dgm:prSet/>
      <dgm:spPr/>
      <dgm:t>
        <a:bodyPr/>
        <a:lstStyle/>
        <a:p>
          <a:endParaRPr lang="en-US"/>
        </a:p>
      </dgm:t>
    </dgm:pt>
    <dgm:pt modelId="{93989FFA-8D69-4BAA-89F0-783519ED6F40}" type="pres">
      <dgm:prSet presAssocID="{B1A56935-3ECF-4519-B5CA-3D1A7798DC34}" presName="linearFlow" presStyleCnt="0">
        <dgm:presLayoutVars>
          <dgm:dir/>
          <dgm:animLvl val="lvl"/>
          <dgm:resizeHandles val="exact"/>
        </dgm:presLayoutVars>
      </dgm:prSet>
      <dgm:spPr/>
    </dgm:pt>
    <dgm:pt modelId="{FD9D33A7-A887-490D-B03A-5E209ED8E368}" type="pres">
      <dgm:prSet presAssocID="{4226681F-B7A0-48D8-9844-42271360E446}" presName="composite" presStyleCnt="0"/>
      <dgm:spPr/>
    </dgm:pt>
    <dgm:pt modelId="{E716BF9D-E0A7-43F9-9B04-91121BED4F4A}" type="pres">
      <dgm:prSet presAssocID="{4226681F-B7A0-48D8-9844-42271360E446}" presName="parentText" presStyleLbl="alignNode1" presStyleIdx="0" presStyleCnt="4">
        <dgm:presLayoutVars>
          <dgm:chMax val="1"/>
          <dgm:bulletEnabled val="1"/>
        </dgm:presLayoutVars>
      </dgm:prSet>
      <dgm:spPr/>
    </dgm:pt>
    <dgm:pt modelId="{4D90626B-35E9-4FCD-A2D4-3BAD3841DBB7}" type="pres">
      <dgm:prSet presAssocID="{4226681F-B7A0-48D8-9844-42271360E446}" presName="descendantText" presStyleLbl="alignAcc1" presStyleIdx="0" presStyleCnt="4" custLinFactNeighborX="288" custLinFactNeighborY="-2991">
        <dgm:presLayoutVars>
          <dgm:bulletEnabled val="1"/>
        </dgm:presLayoutVars>
      </dgm:prSet>
      <dgm:spPr/>
    </dgm:pt>
    <dgm:pt modelId="{4A42730B-30FB-4276-A787-073873DF1A50}" type="pres">
      <dgm:prSet presAssocID="{1749B857-17F3-4793-BA14-D59BF5692A03}" presName="sp" presStyleCnt="0"/>
      <dgm:spPr/>
    </dgm:pt>
    <dgm:pt modelId="{0155E23E-3D05-4673-ADCC-2062DECED19E}" type="pres">
      <dgm:prSet presAssocID="{D1F50C6E-7747-4121-B892-8671F9720B47}" presName="composite" presStyleCnt="0"/>
      <dgm:spPr/>
    </dgm:pt>
    <dgm:pt modelId="{DDB1E226-4A0D-4E7A-8277-FCFCF5856335}" type="pres">
      <dgm:prSet presAssocID="{D1F50C6E-7747-4121-B892-8671F9720B47}" presName="parentText" presStyleLbl="alignNode1" presStyleIdx="1" presStyleCnt="4">
        <dgm:presLayoutVars>
          <dgm:chMax val="1"/>
          <dgm:bulletEnabled val="1"/>
        </dgm:presLayoutVars>
      </dgm:prSet>
      <dgm:spPr/>
    </dgm:pt>
    <dgm:pt modelId="{D4107748-EE1C-4815-8100-F435BBAEED32}" type="pres">
      <dgm:prSet presAssocID="{D1F50C6E-7747-4121-B892-8671F9720B47}" presName="descendantText" presStyleLbl="alignAcc1" presStyleIdx="1" presStyleCnt="4" custScaleY="133532">
        <dgm:presLayoutVars>
          <dgm:bulletEnabled val="1"/>
        </dgm:presLayoutVars>
      </dgm:prSet>
      <dgm:spPr/>
    </dgm:pt>
    <dgm:pt modelId="{7AD10C50-1B4E-4410-8B25-6885068014C2}" type="pres">
      <dgm:prSet presAssocID="{988A8EAD-7F3F-45BD-B544-61A477626416}" presName="sp" presStyleCnt="0"/>
      <dgm:spPr/>
    </dgm:pt>
    <dgm:pt modelId="{21A8BC3E-D5A9-4E25-97E4-0608A5171189}" type="pres">
      <dgm:prSet presAssocID="{B80F8762-0DF0-4D5A-BB14-AF15D83D3B24}" presName="composite" presStyleCnt="0"/>
      <dgm:spPr/>
    </dgm:pt>
    <dgm:pt modelId="{8B76222F-4EA7-4BDB-8C45-7FBB2693A16A}" type="pres">
      <dgm:prSet presAssocID="{B80F8762-0DF0-4D5A-BB14-AF15D83D3B24}" presName="parentText" presStyleLbl="alignNode1" presStyleIdx="2" presStyleCnt="4">
        <dgm:presLayoutVars>
          <dgm:chMax val="1"/>
          <dgm:bulletEnabled val="1"/>
        </dgm:presLayoutVars>
      </dgm:prSet>
      <dgm:spPr/>
    </dgm:pt>
    <dgm:pt modelId="{5E30F5A9-E108-464C-AA8B-EBC7E77C68C6}" type="pres">
      <dgm:prSet presAssocID="{B80F8762-0DF0-4D5A-BB14-AF15D83D3B24}" presName="descendantText" presStyleLbl="alignAcc1" presStyleIdx="2" presStyleCnt="4" custScaleY="121871">
        <dgm:presLayoutVars>
          <dgm:bulletEnabled val="1"/>
        </dgm:presLayoutVars>
      </dgm:prSet>
      <dgm:spPr/>
    </dgm:pt>
    <dgm:pt modelId="{76F4D365-F640-41BD-AC6E-2B4422EBD1A1}" type="pres">
      <dgm:prSet presAssocID="{B59CB39E-B04C-45E8-8479-3B731005596D}" presName="sp" presStyleCnt="0"/>
      <dgm:spPr/>
    </dgm:pt>
    <dgm:pt modelId="{5C704403-E9D9-4159-95A9-F367603164E8}" type="pres">
      <dgm:prSet presAssocID="{09DC3DB2-2131-41C3-9B81-D5F27CCFE784}" presName="composite" presStyleCnt="0"/>
      <dgm:spPr/>
    </dgm:pt>
    <dgm:pt modelId="{226E383E-C786-463B-A44F-AB38B93A99C4}" type="pres">
      <dgm:prSet presAssocID="{09DC3DB2-2131-41C3-9B81-D5F27CCFE784}" presName="parentText" presStyleLbl="alignNode1" presStyleIdx="3" presStyleCnt="4">
        <dgm:presLayoutVars>
          <dgm:chMax val="1"/>
          <dgm:bulletEnabled val="1"/>
        </dgm:presLayoutVars>
      </dgm:prSet>
      <dgm:spPr/>
    </dgm:pt>
    <dgm:pt modelId="{0B8C65E2-C2C6-4797-9F6A-650661F29C65}" type="pres">
      <dgm:prSet presAssocID="{09DC3DB2-2131-41C3-9B81-D5F27CCFE784}" presName="descendantText" presStyleLbl="alignAcc1" presStyleIdx="3" presStyleCnt="4">
        <dgm:presLayoutVars>
          <dgm:bulletEnabled val="1"/>
        </dgm:presLayoutVars>
      </dgm:prSet>
      <dgm:spPr/>
    </dgm:pt>
  </dgm:ptLst>
  <dgm:cxnLst>
    <dgm:cxn modelId="{72A57220-C89B-4B9E-B5BE-AB06F3B1E784}" srcId="{D1F50C6E-7747-4121-B892-8671F9720B47}" destId="{7140A1A1-084B-4332-8CBD-29B5659826A7}" srcOrd="0" destOrd="0" parTransId="{7E917001-C419-4CF1-B5F8-97A0436F5A48}" sibTransId="{6865C245-D39E-4E85-BBF5-BDCE88073DBF}"/>
    <dgm:cxn modelId="{DE0B3B2D-761C-429E-95DB-602C3537EC7C}" type="presOf" srcId="{B80F8762-0DF0-4D5A-BB14-AF15D83D3B24}" destId="{8B76222F-4EA7-4BDB-8C45-7FBB2693A16A}" srcOrd="0" destOrd="0" presId="urn:microsoft.com/office/officeart/2005/8/layout/chevron2"/>
    <dgm:cxn modelId="{6C644A32-4CF7-4623-AF1F-453D470FCD8C}" type="presOf" srcId="{C45E4C77-1B92-4F76-9A5E-D0C128BC7079}" destId="{5E30F5A9-E108-464C-AA8B-EBC7E77C68C6}" srcOrd="0" destOrd="0" presId="urn:microsoft.com/office/officeart/2005/8/layout/chevron2"/>
    <dgm:cxn modelId="{57234535-E1E4-47A3-8B63-A40A488F259C}" type="presOf" srcId="{B1A56935-3ECF-4519-B5CA-3D1A7798DC34}" destId="{93989FFA-8D69-4BAA-89F0-783519ED6F40}" srcOrd="0" destOrd="0" presId="urn:microsoft.com/office/officeart/2005/8/layout/chevron2"/>
    <dgm:cxn modelId="{1F20E14D-BC01-4E8B-A67A-5943270472C7}" srcId="{B80F8762-0DF0-4D5A-BB14-AF15D83D3B24}" destId="{C45E4C77-1B92-4F76-9A5E-D0C128BC7079}" srcOrd="0" destOrd="0" parTransId="{3209AC33-F3C8-4C32-9B64-CBB17C294E71}" sibTransId="{874B9282-181F-4F8D-8328-95759AE09F18}"/>
    <dgm:cxn modelId="{57C86A5B-EF8B-45BA-9F1B-8E521240F07A}" srcId="{B1A56935-3ECF-4519-B5CA-3D1A7798DC34}" destId="{09DC3DB2-2131-41C3-9B81-D5F27CCFE784}" srcOrd="3" destOrd="0" parTransId="{7E378973-9E6B-44B4-9112-DCC11CE85751}" sibTransId="{4769BA53-A91F-4A52-A255-EFF44AB29BFE}"/>
    <dgm:cxn modelId="{4FF39791-C0F2-4C8A-8DC6-1ADF18475BAE}" srcId="{B1A56935-3ECF-4519-B5CA-3D1A7798DC34}" destId="{B80F8762-0DF0-4D5A-BB14-AF15D83D3B24}" srcOrd="2" destOrd="0" parTransId="{A815DBD4-C058-4078-9F63-3347DDD716FD}" sibTransId="{B59CB39E-B04C-45E8-8479-3B731005596D}"/>
    <dgm:cxn modelId="{43ADC499-301C-4772-850E-0E7841ADE3AF}" srcId="{B1A56935-3ECF-4519-B5CA-3D1A7798DC34}" destId="{4226681F-B7A0-48D8-9844-42271360E446}" srcOrd="0" destOrd="0" parTransId="{B725E7C3-4288-4557-AFF9-7615DEBC1E29}" sibTransId="{1749B857-17F3-4793-BA14-D59BF5692A03}"/>
    <dgm:cxn modelId="{A04ED59B-E0EF-4FF4-8240-01D9A7161C7C}" srcId="{4226681F-B7A0-48D8-9844-42271360E446}" destId="{A91B9B69-129F-4931-A2E7-730DF0F43750}" srcOrd="0" destOrd="0" parTransId="{3A36EA6B-9C38-4958-B90B-BFB9717DCD97}" sibTransId="{E10170DA-6DA0-4D07-9323-6EE1D73D21CC}"/>
    <dgm:cxn modelId="{8A99E4A2-6DC5-475C-B54B-71E8F18BEF9A}" srcId="{09DC3DB2-2131-41C3-9B81-D5F27CCFE784}" destId="{BD5AD6DD-F7FE-4AF5-BC0E-2B3DDC6B9C8B}" srcOrd="0" destOrd="0" parTransId="{E58ACA27-7311-49ED-B873-4228AAB7F0D5}" sibTransId="{760AF869-44F8-4F76-81B9-C7DA2D7F09E4}"/>
    <dgm:cxn modelId="{41BFCAC6-8082-487B-9A0F-B9C412D12824}" srcId="{B1A56935-3ECF-4519-B5CA-3D1A7798DC34}" destId="{D1F50C6E-7747-4121-B892-8671F9720B47}" srcOrd="1" destOrd="0" parTransId="{B6DA4A48-5970-4263-8300-AF94453F966E}" sibTransId="{988A8EAD-7F3F-45BD-B544-61A477626416}"/>
    <dgm:cxn modelId="{CAFE92CA-EDD0-49AE-9B01-A5ECB236D869}" type="presOf" srcId="{D1F50C6E-7747-4121-B892-8671F9720B47}" destId="{DDB1E226-4A0D-4E7A-8277-FCFCF5856335}" srcOrd="0" destOrd="0" presId="urn:microsoft.com/office/officeart/2005/8/layout/chevron2"/>
    <dgm:cxn modelId="{745188D7-FD45-4766-9EF5-44F5B34D8CEE}" type="presOf" srcId="{09DC3DB2-2131-41C3-9B81-D5F27CCFE784}" destId="{226E383E-C786-463B-A44F-AB38B93A99C4}" srcOrd="0" destOrd="0" presId="urn:microsoft.com/office/officeart/2005/8/layout/chevron2"/>
    <dgm:cxn modelId="{A060F9D9-569B-42B8-A8B8-0BB982A6A966}" type="presOf" srcId="{7140A1A1-084B-4332-8CBD-29B5659826A7}" destId="{D4107748-EE1C-4815-8100-F435BBAEED32}" srcOrd="0" destOrd="0" presId="urn:microsoft.com/office/officeart/2005/8/layout/chevron2"/>
    <dgm:cxn modelId="{73133FE8-42B3-4B2E-9CE8-24C841908392}" type="presOf" srcId="{BD5AD6DD-F7FE-4AF5-BC0E-2B3DDC6B9C8B}" destId="{0B8C65E2-C2C6-4797-9F6A-650661F29C65}" srcOrd="0" destOrd="0" presId="urn:microsoft.com/office/officeart/2005/8/layout/chevron2"/>
    <dgm:cxn modelId="{99369BF8-BDE6-4D85-924A-D3E76FCA77CF}" type="presOf" srcId="{A91B9B69-129F-4931-A2E7-730DF0F43750}" destId="{4D90626B-35E9-4FCD-A2D4-3BAD3841DBB7}" srcOrd="0" destOrd="0" presId="urn:microsoft.com/office/officeart/2005/8/layout/chevron2"/>
    <dgm:cxn modelId="{038969FB-935A-4B35-AFE7-77A2E314643A}" type="presOf" srcId="{4226681F-B7A0-48D8-9844-42271360E446}" destId="{E716BF9D-E0A7-43F9-9B04-91121BED4F4A}" srcOrd="0" destOrd="0" presId="urn:microsoft.com/office/officeart/2005/8/layout/chevron2"/>
    <dgm:cxn modelId="{09029470-A81A-4CE0-BC44-D125B4745386}" type="presParOf" srcId="{93989FFA-8D69-4BAA-89F0-783519ED6F40}" destId="{FD9D33A7-A887-490D-B03A-5E209ED8E368}" srcOrd="0" destOrd="0" presId="urn:microsoft.com/office/officeart/2005/8/layout/chevron2"/>
    <dgm:cxn modelId="{AA6FB31F-88E5-4E00-B072-BE6D6CE900A9}" type="presParOf" srcId="{FD9D33A7-A887-490D-B03A-5E209ED8E368}" destId="{E716BF9D-E0A7-43F9-9B04-91121BED4F4A}" srcOrd="0" destOrd="0" presId="urn:microsoft.com/office/officeart/2005/8/layout/chevron2"/>
    <dgm:cxn modelId="{CCEC7A04-B364-4D5C-BD96-9F1CC6EF4B0D}" type="presParOf" srcId="{FD9D33A7-A887-490D-B03A-5E209ED8E368}" destId="{4D90626B-35E9-4FCD-A2D4-3BAD3841DBB7}" srcOrd="1" destOrd="0" presId="urn:microsoft.com/office/officeart/2005/8/layout/chevron2"/>
    <dgm:cxn modelId="{647BA27B-B40E-4D09-B6A6-2AD3B4870CF1}" type="presParOf" srcId="{93989FFA-8D69-4BAA-89F0-783519ED6F40}" destId="{4A42730B-30FB-4276-A787-073873DF1A50}" srcOrd="1" destOrd="0" presId="urn:microsoft.com/office/officeart/2005/8/layout/chevron2"/>
    <dgm:cxn modelId="{4B5BB7A3-312D-4963-B6C8-3BDA60CB3B0A}" type="presParOf" srcId="{93989FFA-8D69-4BAA-89F0-783519ED6F40}" destId="{0155E23E-3D05-4673-ADCC-2062DECED19E}" srcOrd="2" destOrd="0" presId="urn:microsoft.com/office/officeart/2005/8/layout/chevron2"/>
    <dgm:cxn modelId="{235746F0-0782-4647-9663-4948B68EAD8F}" type="presParOf" srcId="{0155E23E-3D05-4673-ADCC-2062DECED19E}" destId="{DDB1E226-4A0D-4E7A-8277-FCFCF5856335}" srcOrd="0" destOrd="0" presId="urn:microsoft.com/office/officeart/2005/8/layout/chevron2"/>
    <dgm:cxn modelId="{CF297651-1E7E-48E2-A9A3-459A2FE0EBCB}" type="presParOf" srcId="{0155E23E-3D05-4673-ADCC-2062DECED19E}" destId="{D4107748-EE1C-4815-8100-F435BBAEED32}" srcOrd="1" destOrd="0" presId="urn:microsoft.com/office/officeart/2005/8/layout/chevron2"/>
    <dgm:cxn modelId="{42F6E899-4C18-42FD-ACD7-BCBFD8593711}" type="presParOf" srcId="{93989FFA-8D69-4BAA-89F0-783519ED6F40}" destId="{7AD10C50-1B4E-4410-8B25-6885068014C2}" srcOrd="3" destOrd="0" presId="urn:microsoft.com/office/officeart/2005/8/layout/chevron2"/>
    <dgm:cxn modelId="{EAF88DB1-E56C-4311-9F4D-A39ABDEC4F68}" type="presParOf" srcId="{93989FFA-8D69-4BAA-89F0-783519ED6F40}" destId="{21A8BC3E-D5A9-4E25-97E4-0608A5171189}" srcOrd="4" destOrd="0" presId="urn:microsoft.com/office/officeart/2005/8/layout/chevron2"/>
    <dgm:cxn modelId="{115BE92D-689F-43B4-B5A8-0818B3DACD17}" type="presParOf" srcId="{21A8BC3E-D5A9-4E25-97E4-0608A5171189}" destId="{8B76222F-4EA7-4BDB-8C45-7FBB2693A16A}" srcOrd="0" destOrd="0" presId="urn:microsoft.com/office/officeart/2005/8/layout/chevron2"/>
    <dgm:cxn modelId="{3B96A1A8-AE58-4F10-8AB7-1D43CD423A98}" type="presParOf" srcId="{21A8BC3E-D5A9-4E25-97E4-0608A5171189}" destId="{5E30F5A9-E108-464C-AA8B-EBC7E77C68C6}" srcOrd="1" destOrd="0" presId="urn:microsoft.com/office/officeart/2005/8/layout/chevron2"/>
    <dgm:cxn modelId="{6A622CDB-019C-49A8-85A8-61195A670A60}" type="presParOf" srcId="{93989FFA-8D69-4BAA-89F0-783519ED6F40}" destId="{76F4D365-F640-41BD-AC6E-2B4422EBD1A1}" srcOrd="5" destOrd="0" presId="urn:microsoft.com/office/officeart/2005/8/layout/chevron2"/>
    <dgm:cxn modelId="{25C95927-7DDE-478B-8436-BE92B9593C61}" type="presParOf" srcId="{93989FFA-8D69-4BAA-89F0-783519ED6F40}" destId="{5C704403-E9D9-4159-95A9-F367603164E8}" srcOrd="6" destOrd="0" presId="urn:microsoft.com/office/officeart/2005/8/layout/chevron2"/>
    <dgm:cxn modelId="{6488B655-D051-4054-8FFA-AD4140676944}" type="presParOf" srcId="{5C704403-E9D9-4159-95A9-F367603164E8}" destId="{226E383E-C786-463B-A44F-AB38B93A99C4}" srcOrd="0" destOrd="0" presId="urn:microsoft.com/office/officeart/2005/8/layout/chevron2"/>
    <dgm:cxn modelId="{7DC828FD-9689-47B1-A641-291B686F9B72}" type="presParOf" srcId="{5C704403-E9D9-4159-95A9-F367603164E8}" destId="{0B8C65E2-C2C6-4797-9F6A-650661F29C65}"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3C0A8D00-8AE8-457D-A234-7580BF51E8F8}"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FCE5B468-A204-4C02-B086-F8DC01D5FD2B}">
      <dgm:prSet phldrT="[Text]" custT="1"/>
      <dgm:spPr/>
      <dgm:t>
        <a:bodyPr/>
        <a:lstStyle/>
        <a:p>
          <a:r>
            <a:rPr lang="en-US" sz="2000" dirty="0"/>
            <a:t>Week 1​-​2 | Project Definition and Scope </a:t>
          </a:r>
        </a:p>
      </dgm:t>
    </dgm:pt>
    <dgm:pt modelId="{012FBE53-5E90-4174-93AF-AD65C0E16A81}" type="parTrans" cxnId="{C51DCEA9-A456-4EE3-B91D-25EEAA32D5FC}">
      <dgm:prSet/>
      <dgm:spPr/>
      <dgm:t>
        <a:bodyPr/>
        <a:lstStyle/>
        <a:p>
          <a:endParaRPr lang="en-US"/>
        </a:p>
      </dgm:t>
    </dgm:pt>
    <dgm:pt modelId="{AF21ECDE-6F46-47CB-9F42-1701C73697D0}" type="sibTrans" cxnId="{C51DCEA9-A456-4EE3-B91D-25EEAA32D5FC}">
      <dgm:prSet/>
      <dgm:spPr/>
      <dgm:t>
        <a:bodyPr/>
        <a:lstStyle/>
        <a:p>
          <a:endParaRPr lang="en-US"/>
        </a:p>
      </dgm:t>
    </dgm:pt>
    <dgm:pt modelId="{B2CB8C44-58ED-4971-94C9-1767BB50FBCF}">
      <dgm:prSet phldrT="[Text]" custT="1"/>
      <dgm:spPr/>
      <dgm:t>
        <a:bodyPr/>
        <a:lstStyle/>
        <a:p>
          <a:r>
            <a:rPr lang="en-US" sz="2000" dirty="0"/>
            <a:t>Week 3 | Project Goals </a:t>
          </a:r>
        </a:p>
      </dgm:t>
    </dgm:pt>
    <dgm:pt modelId="{E29E030F-DAD9-474C-A96C-A9847FBD62EF}" type="sibTrans" cxnId="{7D356804-0F78-4057-9370-AF65684C7985}">
      <dgm:prSet/>
      <dgm:spPr/>
      <dgm:t>
        <a:bodyPr/>
        <a:lstStyle/>
        <a:p>
          <a:endParaRPr lang="en-US"/>
        </a:p>
      </dgm:t>
    </dgm:pt>
    <dgm:pt modelId="{B2B48709-DBA2-4742-A360-957C19BFF26D}" type="parTrans" cxnId="{7D356804-0F78-4057-9370-AF65684C7985}">
      <dgm:prSet/>
      <dgm:spPr/>
      <dgm:t>
        <a:bodyPr/>
        <a:lstStyle/>
        <a:p>
          <a:endParaRPr lang="en-US"/>
        </a:p>
      </dgm:t>
    </dgm:pt>
    <dgm:pt modelId="{3DDEFCCB-6E98-49C7-81D2-B94457DDA957}">
      <dgm:prSet phldrT="[Text]"/>
      <dgm:spPr/>
      <dgm:t>
        <a:bodyPr/>
        <a:lstStyle/>
        <a:p>
          <a:r>
            <a:rPr lang="en-US" dirty="0"/>
            <a:t>Week 4-6 | Initial Findings </a:t>
          </a:r>
        </a:p>
      </dgm:t>
    </dgm:pt>
    <dgm:pt modelId="{5B06492F-CDB5-475A-A41C-F10563EA29BB}" type="sibTrans" cxnId="{2BB0E438-3A3B-46B2-8AF7-3CC1641EA017}">
      <dgm:prSet/>
      <dgm:spPr/>
      <dgm:t>
        <a:bodyPr/>
        <a:lstStyle/>
        <a:p>
          <a:endParaRPr lang="en-US"/>
        </a:p>
      </dgm:t>
    </dgm:pt>
    <dgm:pt modelId="{534AFBEA-BCC4-4A1B-9E4F-86C8B873CF66}" type="parTrans" cxnId="{2BB0E438-3A3B-46B2-8AF7-3CC1641EA017}">
      <dgm:prSet/>
      <dgm:spPr/>
      <dgm:t>
        <a:bodyPr/>
        <a:lstStyle/>
        <a:p>
          <a:endParaRPr lang="en-US"/>
        </a:p>
      </dgm:t>
    </dgm:pt>
    <dgm:pt modelId="{B6122EEB-00EA-4670-A318-1D723590598C}">
      <dgm:prSet phldrT="[Text]"/>
      <dgm:spPr/>
      <dgm:t>
        <a:bodyPr/>
        <a:lstStyle/>
        <a:p>
          <a:r>
            <a:rPr lang="en-US" dirty="0"/>
            <a:t>Week 7-9 | Final Recommendations and Executive Summary</a:t>
          </a:r>
        </a:p>
      </dgm:t>
    </dgm:pt>
    <dgm:pt modelId="{6A0CD5B0-3391-41C9-8C79-5503F4D8AB08}" type="parTrans" cxnId="{CD6336B5-812D-43A8-A0CD-E943973580C9}">
      <dgm:prSet/>
      <dgm:spPr/>
      <dgm:t>
        <a:bodyPr/>
        <a:lstStyle/>
        <a:p>
          <a:endParaRPr lang="en-US"/>
        </a:p>
      </dgm:t>
    </dgm:pt>
    <dgm:pt modelId="{3D240DF6-FFE5-476E-A3CA-D3A95B29E311}" type="sibTrans" cxnId="{CD6336B5-812D-43A8-A0CD-E943973580C9}">
      <dgm:prSet/>
      <dgm:spPr/>
      <dgm:t>
        <a:bodyPr/>
        <a:lstStyle/>
        <a:p>
          <a:endParaRPr lang="en-US"/>
        </a:p>
      </dgm:t>
    </dgm:pt>
    <dgm:pt modelId="{3FAB7641-8537-4FED-A601-BF6686229087}">
      <dgm:prSet phldrT="[Text]"/>
      <dgm:spPr/>
      <dgm:t>
        <a:bodyPr/>
        <a:lstStyle/>
        <a:p>
          <a:r>
            <a:rPr lang="en-US" dirty="0"/>
            <a:t>Week 10 | Presentation to Project Stakeholders</a:t>
          </a:r>
        </a:p>
      </dgm:t>
    </dgm:pt>
    <dgm:pt modelId="{3D1E2285-562D-4DBA-B165-D257E688895A}" type="parTrans" cxnId="{FBC115D9-3EE6-4B65-98BB-A66B9984E574}">
      <dgm:prSet/>
      <dgm:spPr/>
      <dgm:t>
        <a:bodyPr/>
        <a:lstStyle/>
        <a:p>
          <a:endParaRPr lang="en-US"/>
        </a:p>
      </dgm:t>
    </dgm:pt>
    <dgm:pt modelId="{CEC3DAF9-24E6-4E05-96BF-0D71FC9D9367}" type="sibTrans" cxnId="{FBC115D9-3EE6-4B65-98BB-A66B9984E574}">
      <dgm:prSet/>
      <dgm:spPr/>
      <dgm:t>
        <a:bodyPr/>
        <a:lstStyle/>
        <a:p>
          <a:endParaRPr lang="en-US"/>
        </a:p>
      </dgm:t>
    </dgm:pt>
    <dgm:pt modelId="{E503CA15-50D7-4F39-87BC-BF707D4B75B3}" type="pres">
      <dgm:prSet presAssocID="{3C0A8D00-8AE8-457D-A234-7580BF51E8F8}" presName="linear" presStyleCnt="0">
        <dgm:presLayoutVars>
          <dgm:dir/>
          <dgm:animLvl val="lvl"/>
          <dgm:resizeHandles val="exact"/>
        </dgm:presLayoutVars>
      </dgm:prSet>
      <dgm:spPr/>
    </dgm:pt>
    <dgm:pt modelId="{36EC337B-44E2-4C8D-BFC6-02158597C1AC}" type="pres">
      <dgm:prSet presAssocID="{FCE5B468-A204-4C02-B086-F8DC01D5FD2B}" presName="parentLin" presStyleCnt="0"/>
      <dgm:spPr/>
    </dgm:pt>
    <dgm:pt modelId="{868E46A5-0AD0-47B2-BCB1-085874D68A55}" type="pres">
      <dgm:prSet presAssocID="{FCE5B468-A204-4C02-B086-F8DC01D5FD2B}" presName="parentLeftMargin" presStyleLbl="node1" presStyleIdx="0" presStyleCnt="5"/>
      <dgm:spPr/>
    </dgm:pt>
    <dgm:pt modelId="{46DF3E24-458A-46C5-BD50-8AECC549CBE8}" type="pres">
      <dgm:prSet presAssocID="{FCE5B468-A204-4C02-B086-F8DC01D5FD2B}" presName="parentText" presStyleLbl="node1" presStyleIdx="0" presStyleCnt="5" custScaleX="125746" custLinFactNeighborX="-7907" custLinFactNeighborY="1993">
        <dgm:presLayoutVars>
          <dgm:chMax val="0"/>
          <dgm:bulletEnabled val="1"/>
        </dgm:presLayoutVars>
      </dgm:prSet>
      <dgm:spPr/>
    </dgm:pt>
    <dgm:pt modelId="{4358FF21-2A06-4832-B75F-E0147BA06428}" type="pres">
      <dgm:prSet presAssocID="{FCE5B468-A204-4C02-B086-F8DC01D5FD2B}" presName="negativeSpace" presStyleCnt="0"/>
      <dgm:spPr/>
    </dgm:pt>
    <dgm:pt modelId="{57C427FA-6A67-452D-9BC7-46A3A49D7C82}" type="pres">
      <dgm:prSet presAssocID="{FCE5B468-A204-4C02-B086-F8DC01D5FD2B}" presName="childText" presStyleLbl="conFgAcc1" presStyleIdx="0" presStyleCnt="5">
        <dgm:presLayoutVars>
          <dgm:bulletEnabled val="1"/>
        </dgm:presLayoutVars>
      </dgm:prSet>
      <dgm:spPr/>
    </dgm:pt>
    <dgm:pt modelId="{DC6C6B50-F752-4498-B4B8-40177CA0EEF9}" type="pres">
      <dgm:prSet presAssocID="{AF21ECDE-6F46-47CB-9F42-1701C73697D0}" presName="spaceBetweenRectangles" presStyleCnt="0"/>
      <dgm:spPr/>
    </dgm:pt>
    <dgm:pt modelId="{9AB975B1-A615-4B10-A54F-2A306716EF20}" type="pres">
      <dgm:prSet presAssocID="{B2CB8C44-58ED-4971-94C9-1767BB50FBCF}" presName="parentLin" presStyleCnt="0"/>
      <dgm:spPr/>
    </dgm:pt>
    <dgm:pt modelId="{B8122C78-F776-4F82-BC07-B75A67B7244A}" type="pres">
      <dgm:prSet presAssocID="{B2CB8C44-58ED-4971-94C9-1767BB50FBCF}" presName="parentLeftMargin" presStyleLbl="node1" presStyleIdx="0" presStyleCnt="5"/>
      <dgm:spPr/>
    </dgm:pt>
    <dgm:pt modelId="{5CFE2A6B-406F-4F9D-AB17-0473485F2091}" type="pres">
      <dgm:prSet presAssocID="{B2CB8C44-58ED-4971-94C9-1767BB50FBCF}" presName="parentText" presStyleLbl="node1" presStyleIdx="1" presStyleCnt="5" custScaleX="105377">
        <dgm:presLayoutVars>
          <dgm:chMax val="0"/>
          <dgm:bulletEnabled val="1"/>
        </dgm:presLayoutVars>
      </dgm:prSet>
      <dgm:spPr/>
    </dgm:pt>
    <dgm:pt modelId="{B4D8FE5B-3040-42E7-8DF5-B1C188A81482}" type="pres">
      <dgm:prSet presAssocID="{B2CB8C44-58ED-4971-94C9-1767BB50FBCF}" presName="negativeSpace" presStyleCnt="0"/>
      <dgm:spPr/>
    </dgm:pt>
    <dgm:pt modelId="{4271AD90-BED2-4DAD-94B7-C078DB7ECC09}" type="pres">
      <dgm:prSet presAssocID="{B2CB8C44-58ED-4971-94C9-1767BB50FBCF}" presName="childText" presStyleLbl="conFgAcc1" presStyleIdx="1" presStyleCnt="5">
        <dgm:presLayoutVars>
          <dgm:bulletEnabled val="1"/>
        </dgm:presLayoutVars>
      </dgm:prSet>
      <dgm:spPr/>
    </dgm:pt>
    <dgm:pt modelId="{409B1CAD-8E0F-4C3F-BDE2-6F391628B32C}" type="pres">
      <dgm:prSet presAssocID="{E29E030F-DAD9-474C-A96C-A9847FBD62EF}" presName="spaceBetweenRectangles" presStyleCnt="0"/>
      <dgm:spPr/>
    </dgm:pt>
    <dgm:pt modelId="{5E94CB07-E613-4E13-8BCA-2C736036CDBB}" type="pres">
      <dgm:prSet presAssocID="{3DDEFCCB-6E98-49C7-81D2-B94457DDA957}" presName="parentLin" presStyleCnt="0"/>
      <dgm:spPr/>
    </dgm:pt>
    <dgm:pt modelId="{0EF9E02A-0854-47BC-953D-73D90FC7AC67}" type="pres">
      <dgm:prSet presAssocID="{3DDEFCCB-6E98-49C7-81D2-B94457DDA957}" presName="parentLeftMargin" presStyleLbl="node1" presStyleIdx="1" presStyleCnt="5"/>
      <dgm:spPr/>
    </dgm:pt>
    <dgm:pt modelId="{2DE3CC3F-7225-4065-B0C0-EF178C9BBD00}" type="pres">
      <dgm:prSet presAssocID="{3DDEFCCB-6E98-49C7-81D2-B94457DDA957}" presName="parentText" presStyleLbl="node1" presStyleIdx="2" presStyleCnt="5">
        <dgm:presLayoutVars>
          <dgm:chMax val="0"/>
          <dgm:bulletEnabled val="1"/>
        </dgm:presLayoutVars>
      </dgm:prSet>
      <dgm:spPr/>
    </dgm:pt>
    <dgm:pt modelId="{9BF0B739-DA34-44AC-A66B-19002089505D}" type="pres">
      <dgm:prSet presAssocID="{3DDEFCCB-6E98-49C7-81D2-B94457DDA957}" presName="negativeSpace" presStyleCnt="0"/>
      <dgm:spPr/>
    </dgm:pt>
    <dgm:pt modelId="{2307B105-E2DA-4819-9FF3-F2400847526E}" type="pres">
      <dgm:prSet presAssocID="{3DDEFCCB-6E98-49C7-81D2-B94457DDA957}" presName="childText" presStyleLbl="conFgAcc1" presStyleIdx="2" presStyleCnt="5">
        <dgm:presLayoutVars>
          <dgm:bulletEnabled val="1"/>
        </dgm:presLayoutVars>
      </dgm:prSet>
      <dgm:spPr/>
    </dgm:pt>
    <dgm:pt modelId="{20800492-7AE0-4D7C-8149-F5CB210542EE}" type="pres">
      <dgm:prSet presAssocID="{5B06492F-CDB5-475A-A41C-F10563EA29BB}" presName="spaceBetweenRectangles" presStyleCnt="0"/>
      <dgm:spPr/>
    </dgm:pt>
    <dgm:pt modelId="{E935FD65-2DAC-4546-865D-61F886560440}" type="pres">
      <dgm:prSet presAssocID="{B6122EEB-00EA-4670-A318-1D723590598C}" presName="parentLin" presStyleCnt="0"/>
      <dgm:spPr/>
    </dgm:pt>
    <dgm:pt modelId="{FF9D5AF2-6279-4C86-9EAC-3C3531C90E97}" type="pres">
      <dgm:prSet presAssocID="{B6122EEB-00EA-4670-A318-1D723590598C}" presName="parentLeftMargin" presStyleLbl="node1" presStyleIdx="2" presStyleCnt="5"/>
      <dgm:spPr/>
    </dgm:pt>
    <dgm:pt modelId="{BFBE20F3-7307-4906-AFF2-EFE7A9C2B257}" type="pres">
      <dgm:prSet presAssocID="{B6122EEB-00EA-4670-A318-1D723590598C}" presName="parentText" presStyleLbl="node1" presStyleIdx="3" presStyleCnt="5">
        <dgm:presLayoutVars>
          <dgm:chMax val="0"/>
          <dgm:bulletEnabled val="1"/>
        </dgm:presLayoutVars>
      </dgm:prSet>
      <dgm:spPr/>
    </dgm:pt>
    <dgm:pt modelId="{A585D782-9AF0-4B0B-BBC0-1F9D1F0F1EC5}" type="pres">
      <dgm:prSet presAssocID="{B6122EEB-00EA-4670-A318-1D723590598C}" presName="negativeSpace" presStyleCnt="0"/>
      <dgm:spPr/>
    </dgm:pt>
    <dgm:pt modelId="{F56664BA-D175-47FF-803E-0B4D507B71CB}" type="pres">
      <dgm:prSet presAssocID="{B6122EEB-00EA-4670-A318-1D723590598C}" presName="childText" presStyleLbl="conFgAcc1" presStyleIdx="3" presStyleCnt="5">
        <dgm:presLayoutVars>
          <dgm:bulletEnabled val="1"/>
        </dgm:presLayoutVars>
      </dgm:prSet>
      <dgm:spPr/>
    </dgm:pt>
    <dgm:pt modelId="{825F4BB4-9CA2-4443-AC14-9009A7FDE81B}" type="pres">
      <dgm:prSet presAssocID="{3D240DF6-FFE5-476E-A3CA-D3A95B29E311}" presName="spaceBetweenRectangles" presStyleCnt="0"/>
      <dgm:spPr/>
    </dgm:pt>
    <dgm:pt modelId="{E28130FF-233E-4B5D-8436-E24B7BBF8300}" type="pres">
      <dgm:prSet presAssocID="{3FAB7641-8537-4FED-A601-BF6686229087}" presName="parentLin" presStyleCnt="0"/>
      <dgm:spPr/>
    </dgm:pt>
    <dgm:pt modelId="{6FC24BF0-5840-4EA7-AC96-50AF35E8F46D}" type="pres">
      <dgm:prSet presAssocID="{3FAB7641-8537-4FED-A601-BF6686229087}" presName="parentLeftMargin" presStyleLbl="node1" presStyleIdx="3" presStyleCnt="5"/>
      <dgm:spPr/>
    </dgm:pt>
    <dgm:pt modelId="{1F9EA5AA-761F-4988-BD3F-549673776E7B}" type="pres">
      <dgm:prSet presAssocID="{3FAB7641-8537-4FED-A601-BF6686229087}" presName="parentText" presStyleLbl="node1" presStyleIdx="4" presStyleCnt="5">
        <dgm:presLayoutVars>
          <dgm:chMax val="0"/>
          <dgm:bulletEnabled val="1"/>
        </dgm:presLayoutVars>
      </dgm:prSet>
      <dgm:spPr/>
    </dgm:pt>
    <dgm:pt modelId="{4B18C0F8-73CA-42B0-B419-94927B1111D3}" type="pres">
      <dgm:prSet presAssocID="{3FAB7641-8537-4FED-A601-BF6686229087}" presName="negativeSpace" presStyleCnt="0"/>
      <dgm:spPr/>
    </dgm:pt>
    <dgm:pt modelId="{9595292E-70B0-42EA-B207-290416F80A3F}" type="pres">
      <dgm:prSet presAssocID="{3FAB7641-8537-4FED-A601-BF6686229087}" presName="childText" presStyleLbl="conFgAcc1" presStyleIdx="4" presStyleCnt="5">
        <dgm:presLayoutVars>
          <dgm:bulletEnabled val="1"/>
        </dgm:presLayoutVars>
      </dgm:prSet>
      <dgm:spPr/>
    </dgm:pt>
  </dgm:ptLst>
  <dgm:cxnLst>
    <dgm:cxn modelId="{7D356804-0F78-4057-9370-AF65684C7985}" srcId="{3C0A8D00-8AE8-457D-A234-7580BF51E8F8}" destId="{B2CB8C44-58ED-4971-94C9-1767BB50FBCF}" srcOrd="1" destOrd="0" parTransId="{B2B48709-DBA2-4742-A360-957C19BFF26D}" sibTransId="{E29E030F-DAD9-474C-A96C-A9847FBD62EF}"/>
    <dgm:cxn modelId="{2F40C21B-0139-4CF6-B5BA-1F8BB71C602D}" type="presOf" srcId="{3DDEFCCB-6E98-49C7-81D2-B94457DDA957}" destId="{0EF9E02A-0854-47BC-953D-73D90FC7AC67}" srcOrd="0" destOrd="0" presId="urn:microsoft.com/office/officeart/2005/8/layout/list1"/>
    <dgm:cxn modelId="{5A48B933-E274-4768-8255-74E351CEC09A}" type="presOf" srcId="{3C0A8D00-8AE8-457D-A234-7580BF51E8F8}" destId="{E503CA15-50D7-4F39-87BC-BF707D4B75B3}" srcOrd="0" destOrd="0" presId="urn:microsoft.com/office/officeart/2005/8/layout/list1"/>
    <dgm:cxn modelId="{2BB0E438-3A3B-46B2-8AF7-3CC1641EA017}" srcId="{3C0A8D00-8AE8-457D-A234-7580BF51E8F8}" destId="{3DDEFCCB-6E98-49C7-81D2-B94457DDA957}" srcOrd="2" destOrd="0" parTransId="{534AFBEA-BCC4-4A1B-9E4F-86C8B873CF66}" sibTransId="{5B06492F-CDB5-475A-A41C-F10563EA29BB}"/>
    <dgm:cxn modelId="{5694523A-E967-4AE0-9B14-6893718FCB90}" type="presOf" srcId="{3FAB7641-8537-4FED-A601-BF6686229087}" destId="{6FC24BF0-5840-4EA7-AC96-50AF35E8F46D}" srcOrd="0" destOrd="0" presId="urn:microsoft.com/office/officeart/2005/8/layout/list1"/>
    <dgm:cxn modelId="{84FBBE6C-46C8-4D1A-AEA7-8B1FC5148EC7}" type="presOf" srcId="{B6122EEB-00EA-4670-A318-1D723590598C}" destId="{FF9D5AF2-6279-4C86-9EAC-3C3531C90E97}" srcOrd="0" destOrd="0" presId="urn:microsoft.com/office/officeart/2005/8/layout/list1"/>
    <dgm:cxn modelId="{6ED7B693-A50A-4F39-AE3F-488B90D56BEA}" type="presOf" srcId="{B2CB8C44-58ED-4971-94C9-1767BB50FBCF}" destId="{B8122C78-F776-4F82-BC07-B75A67B7244A}" srcOrd="0" destOrd="0" presId="urn:microsoft.com/office/officeart/2005/8/layout/list1"/>
    <dgm:cxn modelId="{C51DCEA9-A456-4EE3-B91D-25EEAA32D5FC}" srcId="{3C0A8D00-8AE8-457D-A234-7580BF51E8F8}" destId="{FCE5B468-A204-4C02-B086-F8DC01D5FD2B}" srcOrd="0" destOrd="0" parTransId="{012FBE53-5E90-4174-93AF-AD65C0E16A81}" sibTransId="{AF21ECDE-6F46-47CB-9F42-1701C73697D0}"/>
    <dgm:cxn modelId="{CD6336B5-812D-43A8-A0CD-E943973580C9}" srcId="{3C0A8D00-8AE8-457D-A234-7580BF51E8F8}" destId="{B6122EEB-00EA-4670-A318-1D723590598C}" srcOrd="3" destOrd="0" parTransId="{6A0CD5B0-3391-41C9-8C79-5503F4D8AB08}" sibTransId="{3D240DF6-FFE5-476E-A3CA-D3A95B29E311}"/>
    <dgm:cxn modelId="{AB57A2C4-B981-4291-ADA0-316A406DBBB6}" type="presOf" srcId="{FCE5B468-A204-4C02-B086-F8DC01D5FD2B}" destId="{46DF3E24-458A-46C5-BD50-8AECC549CBE8}" srcOrd="1" destOrd="0" presId="urn:microsoft.com/office/officeart/2005/8/layout/list1"/>
    <dgm:cxn modelId="{9DF8BAD2-8712-41C1-BE1A-A994EFE9B568}" type="presOf" srcId="{3FAB7641-8537-4FED-A601-BF6686229087}" destId="{1F9EA5AA-761F-4988-BD3F-549673776E7B}" srcOrd="1" destOrd="0" presId="urn:microsoft.com/office/officeart/2005/8/layout/list1"/>
    <dgm:cxn modelId="{FBC115D9-3EE6-4B65-98BB-A66B9984E574}" srcId="{3C0A8D00-8AE8-457D-A234-7580BF51E8F8}" destId="{3FAB7641-8537-4FED-A601-BF6686229087}" srcOrd="4" destOrd="0" parTransId="{3D1E2285-562D-4DBA-B165-D257E688895A}" sibTransId="{CEC3DAF9-24E6-4E05-96BF-0D71FC9D9367}"/>
    <dgm:cxn modelId="{072DA5DF-2CC6-4DD8-9B44-97DA92BF31E5}" type="presOf" srcId="{3DDEFCCB-6E98-49C7-81D2-B94457DDA957}" destId="{2DE3CC3F-7225-4065-B0C0-EF178C9BBD00}" srcOrd="1" destOrd="0" presId="urn:microsoft.com/office/officeart/2005/8/layout/list1"/>
    <dgm:cxn modelId="{BA09BEE8-E95B-4C50-ABE4-831C434A5912}" type="presOf" srcId="{B2CB8C44-58ED-4971-94C9-1767BB50FBCF}" destId="{5CFE2A6B-406F-4F9D-AB17-0473485F2091}" srcOrd="1" destOrd="0" presId="urn:microsoft.com/office/officeart/2005/8/layout/list1"/>
    <dgm:cxn modelId="{FB96C4EF-9E86-4F0A-8E64-D5A815CC76E0}" type="presOf" srcId="{B6122EEB-00EA-4670-A318-1D723590598C}" destId="{BFBE20F3-7307-4906-AFF2-EFE7A9C2B257}" srcOrd="1" destOrd="0" presId="urn:microsoft.com/office/officeart/2005/8/layout/list1"/>
    <dgm:cxn modelId="{431C7BFA-ADAF-4BF0-98C4-525842BDD798}" type="presOf" srcId="{FCE5B468-A204-4C02-B086-F8DC01D5FD2B}" destId="{868E46A5-0AD0-47B2-BCB1-085874D68A55}" srcOrd="0" destOrd="0" presId="urn:microsoft.com/office/officeart/2005/8/layout/list1"/>
    <dgm:cxn modelId="{AD22C515-66D8-4A84-A432-04E37054BC95}" type="presParOf" srcId="{E503CA15-50D7-4F39-87BC-BF707D4B75B3}" destId="{36EC337B-44E2-4C8D-BFC6-02158597C1AC}" srcOrd="0" destOrd="0" presId="urn:microsoft.com/office/officeart/2005/8/layout/list1"/>
    <dgm:cxn modelId="{AFE07CBC-A181-4A6B-9C4B-FB7F067AD77B}" type="presParOf" srcId="{36EC337B-44E2-4C8D-BFC6-02158597C1AC}" destId="{868E46A5-0AD0-47B2-BCB1-085874D68A55}" srcOrd="0" destOrd="0" presId="urn:microsoft.com/office/officeart/2005/8/layout/list1"/>
    <dgm:cxn modelId="{CA32DE49-FAF1-4AD8-ABE9-7EDC5CCC0A5C}" type="presParOf" srcId="{36EC337B-44E2-4C8D-BFC6-02158597C1AC}" destId="{46DF3E24-458A-46C5-BD50-8AECC549CBE8}" srcOrd="1" destOrd="0" presId="urn:microsoft.com/office/officeart/2005/8/layout/list1"/>
    <dgm:cxn modelId="{07F085BB-24B3-4C07-85B7-F96BDBF49684}" type="presParOf" srcId="{E503CA15-50D7-4F39-87BC-BF707D4B75B3}" destId="{4358FF21-2A06-4832-B75F-E0147BA06428}" srcOrd="1" destOrd="0" presId="urn:microsoft.com/office/officeart/2005/8/layout/list1"/>
    <dgm:cxn modelId="{BFBA84F5-DCF5-4DB9-BE08-9E8687EADA9C}" type="presParOf" srcId="{E503CA15-50D7-4F39-87BC-BF707D4B75B3}" destId="{57C427FA-6A67-452D-9BC7-46A3A49D7C82}" srcOrd="2" destOrd="0" presId="urn:microsoft.com/office/officeart/2005/8/layout/list1"/>
    <dgm:cxn modelId="{FA5E76F2-7AAB-453D-80B6-727339A85738}" type="presParOf" srcId="{E503CA15-50D7-4F39-87BC-BF707D4B75B3}" destId="{DC6C6B50-F752-4498-B4B8-40177CA0EEF9}" srcOrd="3" destOrd="0" presId="urn:microsoft.com/office/officeart/2005/8/layout/list1"/>
    <dgm:cxn modelId="{C22E4D97-6FF8-444B-8FDC-9732D56C035B}" type="presParOf" srcId="{E503CA15-50D7-4F39-87BC-BF707D4B75B3}" destId="{9AB975B1-A615-4B10-A54F-2A306716EF20}" srcOrd="4" destOrd="0" presId="urn:microsoft.com/office/officeart/2005/8/layout/list1"/>
    <dgm:cxn modelId="{60CFAB71-CDC3-4150-9E0D-AE027DDB0A55}" type="presParOf" srcId="{9AB975B1-A615-4B10-A54F-2A306716EF20}" destId="{B8122C78-F776-4F82-BC07-B75A67B7244A}" srcOrd="0" destOrd="0" presId="urn:microsoft.com/office/officeart/2005/8/layout/list1"/>
    <dgm:cxn modelId="{6665E29A-A2E1-42D1-B373-707DC58C1C87}" type="presParOf" srcId="{9AB975B1-A615-4B10-A54F-2A306716EF20}" destId="{5CFE2A6B-406F-4F9D-AB17-0473485F2091}" srcOrd="1" destOrd="0" presId="urn:microsoft.com/office/officeart/2005/8/layout/list1"/>
    <dgm:cxn modelId="{FA867ADD-C1F2-4439-AF80-C2D19C801C56}" type="presParOf" srcId="{E503CA15-50D7-4F39-87BC-BF707D4B75B3}" destId="{B4D8FE5B-3040-42E7-8DF5-B1C188A81482}" srcOrd="5" destOrd="0" presId="urn:microsoft.com/office/officeart/2005/8/layout/list1"/>
    <dgm:cxn modelId="{8AD0BC43-0850-42D3-9E2C-AE2D6A457FB4}" type="presParOf" srcId="{E503CA15-50D7-4F39-87BC-BF707D4B75B3}" destId="{4271AD90-BED2-4DAD-94B7-C078DB7ECC09}" srcOrd="6" destOrd="0" presId="urn:microsoft.com/office/officeart/2005/8/layout/list1"/>
    <dgm:cxn modelId="{11F3AB6B-58FD-472F-B2C1-88DEA993A6BC}" type="presParOf" srcId="{E503CA15-50D7-4F39-87BC-BF707D4B75B3}" destId="{409B1CAD-8E0F-4C3F-BDE2-6F391628B32C}" srcOrd="7" destOrd="0" presId="urn:microsoft.com/office/officeart/2005/8/layout/list1"/>
    <dgm:cxn modelId="{D52D1009-545C-422F-A326-7855D92C9EA8}" type="presParOf" srcId="{E503CA15-50D7-4F39-87BC-BF707D4B75B3}" destId="{5E94CB07-E613-4E13-8BCA-2C736036CDBB}" srcOrd="8" destOrd="0" presId="urn:microsoft.com/office/officeart/2005/8/layout/list1"/>
    <dgm:cxn modelId="{7DF0B7F6-5435-474F-A971-554FE166EBE1}" type="presParOf" srcId="{5E94CB07-E613-4E13-8BCA-2C736036CDBB}" destId="{0EF9E02A-0854-47BC-953D-73D90FC7AC67}" srcOrd="0" destOrd="0" presId="urn:microsoft.com/office/officeart/2005/8/layout/list1"/>
    <dgm:cxn modelId="{DE954CDE-1619-4288-AD99-1739E9EEFCA0}" type="presParOf" srcId="{5E94CB07-E613-4E13-8BCA-2C736036CDBB}" destId="{2DE3CC3F-7225-4065-B0C0-EF178C9BBD00}" srcOrd="1" destOrd="0" presId="urn:microsoft.com/office/officeart/2005/8/layout/list1"/>
    <dgm:cxn modelId="{9EEAAFBB-F820-4507-84D3-1EB68861911C}" type="presParOf" srcId="{E503CA15-50D7-4F39-87BC-BF707D4B75B3}" destId="{9BF0B739-DA34-44AC-A66B-19002089505D}" srcOrd="9" destOrd="0" presId="urn:microsoft.com/office/officeart/2005/8/layout/list1"/>
    <dgm:cxn modelId="{54C520A5-2D00-48AA-AD45-42A17FB6F6BC}" type="presParOf" srcId="{E503CA15-50D7-4F39-87BC-BF707D4B75B3}" destId="{2307B105-E2DA-4819-9FF3-F2400847526E}" srcOrd="10" destOrd="0" presId="urn:microsoft.com/office/officeart/2005/8/layout/list1"/>
    <dgm:cxn modelId="{5DDA242F-77DB-498A-B4A1-5146E287EDFC}" type="presParOf" srcId="{E503CA15-50D7-4F39-87BC-BF707D4B75B3}" destId="{20800492-7AE0-4D7C-8149-F5CB210542EE}" srcOrd="11" destOrd="0" presId="urn:microsoft.com/office/officeart/2005/8/layout/list1"/>
    <dgm:cxn modelId="{EEAE72BB-6B39-41F4-91BA-EE65B4A319F3}" type="presParOf" srcId="{E503CA15-50D7-4F39-87BC-BF707D4B75B3}" destId="{E935FD65-2DAC-4546-865D-61F886560440}" srcOrd="12" destOrd="0" presId="urn:microsoft.com/office/officeart/2005/8/layout/list1"/>
    <dgm:cxn modelId="{9129A82E-D5B5-427C-B03E-4425EA62AB1B}" type="presParOf" srcId="{E935FD65-2DAC-4546-865D-61F886560440}" destId="{FF9D5AF2-6279-4C86-9EAC-3C3531C90E97}" srcOrd="0" destOrd="0" presId="urn:microsoft.com/office/officeart/2005/8/layout/list1"/>
    <dgm:cxn modelId="{EA9886B3-19A0-4740-8106-677F7AC43E76}" type="presParOf" srcId="{E935FD65-2DAC-4546-865D-61F886560440}" destId="{BFBE20F3-7307-4906-AFF2-EFE7A9C2B257}" srcOrd="1" destOrd="0" presId="urn:microsoft.com/office/officeart/2005/8/layout/list1"/>
    <dgm:cxn modelId="{C14B20F1-4246-40FA-AEFB-0262DDEA8EFF}" type="presParOf" srcId="{E503CA15-50D7-4F39-87BC-BF707D4B75B3}" destId="{A585D782-9AF0-4B0B-BBC0-1F9D1F0F1EC5}" srcOrd="13" destOrd="0" presId="urn:microsoft.com/office/officeart/2005/8/layout/list1"/>
    <dgm:cxn modelId="{92FD9D5F-9D83-42EE-8807-F864137DC34D}" type="presParOf" srcId="{E503CA15-50D7-4F39-87BC-BF707D4B75B3}" destId="{F56664BA-D175-47FF-803E-0B4D507B71CB}" srcOrd="14" destOrd="0" presId="urn:microsoft.com/office/officeart/2005/8/layout/list1"/>
    <dgm:cxn modelId="{6D4CF8B6-9F1C-4676-83A8-FF71DAE03B94}" type="presParOf" srcId="{E503CA15-50D7-4F39-87BC-BF707D4B75B3}" destId="{825F4BB4-9CA2-4443-AC14-9009A7FDE81B}" srcOrd="15" destOrd="0" presId="urn:microsoft.com/office/officeart/2005/8/layout/list1"/>
    <dgm:cxn modelId="{739223CD-9572-4DFE-AD53-7EA822727F47}" type="presParOf" srcId="{E503CA15-50D7-4F39-87BC-BF707D4B75B3}" destId="{E28130FF-233E-4B5D-8436-E24B7BBF8300}" srcOrd="16" destOrd="0" presId="urn:microsoft.com/office/officeart/2005/8/layout/list1"/>
    <dgm:cxn modelId="{9D465775-D9D4-4C0E-AF1E-0E643E8807E6}" type="presParOf" srcId="{E28130FF-233E-4B5D-8436-E24B7BBF8300}" destId="{6FC24BF0-5840-4EA7-AC96-50AF35E8F46D}" srcOrd="0" destOrd="0" presId="urn:microsoft.com/office/officeart/2005/8/layout/list1"/>
    <dgm:cxn modelId="{92DD03C0-15EC-4D93-9904-C6034F0B2CE5}" type="presParOf" srcId="{E28130FF-233E-4B5D-8436-E24B7BBF8300}" destId="{1F9EA5AA-761F-4988-BD3F-549673776E7B}" srcOrd="1" destOrd="0" presId="urn:microsoft.com/office/officeart/2005/8/layout/list1"/>
    <dgm:cxn modelId="{3B2E6C92-A153-4AE7-9C07-A8999DC7C6F8}" type="presParOf" srcId="{E503CA15-50D7-4F39-87BC-BF707D4B75B3}" destId="{4B18C0F8-73CA-42B0-B419-94927B1111D3}" srcOrd="17" destOrd="0" presId="urn:microsoft.com/office/officeart/2005/8/layout/list1"/>
    <dgm:cxn modelId="{EDD99D82-8797-4BAA-ACC2-DEC246E1A221}" type="presParOf" srcId="{E503CA15-50D7-4F39-87BC-BF707D4B75B3}" destId="{9595292E-70B0-42EA-B207-290416F80A3F}" srcOrd="18"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3C0A8D00-8AE8-457D-A234-7580BF51E8F8}"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FCE5B468-A204-4C02-B086-F8DC01D5FD2B}">
      <dgm:prSet phldrT="[Text]" custT="1"/>
      <dgm:spPr/>
      <dgm:t>
        <a:bodyPr/>
        <a:lstStyle/>
        <a:p>
          <a:r>
            <a:rPr lang="en-US" sz="2000" dirty="0"/>
            <a:t>1 – continue to review strategies and find the best two based on back tested returns</a:t>
          </a:r>
        </a:p>
      </dgm:t>
    </dgm:pt>
    <dgm:pt modelId="{012FBE53-5E90-4174-93AF-AD65C0E16A81}" type="parTrans" cxnId="{C51DCEA9-A456-4EE3-B91D-25EEAA32D5FC}">
      <dgm:prSet/>
      <dgm:spPr/>
      <dgm:t>
        <a:bodyPr/>
        <a:lstStyle/>
        <a:p>
          <a:endParaRPr lang="en-US"/>
        </a:p>
      </dgm:t>
    </dgm:pt>
    <dgm:pt modelId="{AF21ECDE-6F46-47CB-9F42-1701C73697D0}" type="sibTrans" cxnId="{C51DCEA9-A456-4EE3-B91D-25EEAA32D5FC}">
      <dgm:prSet/>
      <dgm:spPr/>
      <dgm:t>
        <a:bodyPr/>
        <a:lstStyle/>
        <a:p>
          <a:endParaRPr lang="en-US"/>
        </a:p>
      </dgm:t>
    </dgm:pt>
    <dgm:pt modelId="{B2CB8C44-58ED-4971-94C9-1767BB50FBCF}">
      <dgm:prSet phldrT="[Text]" custT="1"/>
      <dgm:spPr/>
      <dgm:t>
        <a:bodyPr/>
        <a:lstStyle/>
        <a:p>
          <a:r>
            <a:rPr lang="en-US" sz="2000" dirty="0"/>
            <a:t>2 – Polish up initial findings and create a final report for the CEO </a:t>
          </a:r>
        </a:p>
      </dgm:t>
    </dgm:pt>
    <dgm:pt modelId="{E29E030F-DAD9-474C-A96C-A9847FBD62EF}" type="sibTrans" cxnId="{7D356804-0F78-4057-9370-AF65684C7985}">
      <dgm:prSet/>
      <dgm:spPr/>
      <dgm:t>
        <a:bodyPr/>
        <a:lstStyle/>
        <a:p>
          <a:endParaRPr lang="en-US"/>
        </a:p>
      </dgm:t>
    </dgm:pt>
    <dgm:pt modelId="{B2B48709-DBA2-4742-A360-957C19BFF26D}" type="parTrans" cxnId="{7D356804-0F78-4057-9370-AF65684C7985}">
      <dgm:prSet/>
      <dgm:spPr/>
      <dgm:t>
        <a:bodyPr/>
        <a:lstStyle/>
        <a:p>
          <a:endParaRPr lang="en-US"/>
        </a:p>
      </dgm:t>
    </dgm:pt>
    <dgm:pt modelId="{3DDEFCCB-6E98-49C7-81D2-B94457DDA957}">
      <dgm:prSet phldrT="[Text]"/>
      <dgm:spPr/>
      <dgm:t>
        <a:bodyPr/>
        <a:lstStyle/>
        <a:p>
          <a:r>
            <a:rPr lang="en-US" dirty="0"/>
            <a:t>3 – Complete mobile design and development</a:t>
          </a:r>
        </a:p>
      </dgm:t>
    </dgm:pt>
    <dgm:pt modelId="{5B06492F-CDB5-475A-A41C-F10563EA29BB}" type="sibTrans" cxnId="{2BB0E438-3A3B-46B2-8AF7-3CC1641EA017}">
      <dgm:prSet/>
      <dgm:spPr/>
      <dgm:t>
        <a:bodyPr/>
        <a:lstStyle/>
        <a:p>
          <a:endParaRPr lang="en-US"/>
        </a:p>
      </dgm:t>
    </dgm:pt>
    <dgm:pt modelId="{534AFBEA-BCC4-4A1B-9E4F-86C8B873CF66}" type="parTrans" cxnId="{2BB0E438-3A3B-46B2-8AF7-3CC1641EA017}">
      <dgm:prSet/>
      <dgm:spPr/>
      <dgm:t>
        <a:bodyPr/>
        <a:lstStyle/>
        <a:p>
          <a:endParaRPr lang="en-US"/>
        </a:p>
      </dgm:t>
    </dgm:pt>
    <dgm:pt modelId="{B6122EEB-00EA-4670-A318-1D723590598C}">
      <dgm:prSet phldrT="[Text]"/>
      <dgm:spPr/>
      <dgm:t>
        <a:bodyPr/>
        <a:lstStyle/>
        <a:p>
          <a:r>
            <a:rPr lang="en-US" dirty="0"/>
            <a:t>4 – Complete dashboard design and development</a:t>
          </a:r>
        </a:p>
      </dgm:t>
    </dgm:pt>
    <dgm:pt modelId="{6A0CD5B0-3391-41C9-8C79-5503F4D8AB08}" type="parTrans" cxnId="{CD6336B5-812D-43A8-A0CD-E943973580C9}">
      <dgm:prSet/>
      <dgm:spPr/>
      <dgm:t>
        <a:bodyPr/>
        <a:lstStyle/>
        <a:p>
          <a:endParaRPr lang="en-US"/>
        </a:p>
      </dgm:t>
    </dgm:pt>
    <dgm:pt modelId="{3D240DF6-FFE5-476E-A3CA-D3A95B29E311}" type="sibTrans" cxnId="{CD6336B5-812D-43A8-A0CD-E943973580C9}">
      <dgm:prSet/>
      <dgm:spPr/>
      <dgm:t>
        <a:bodyPr/>
        <a:lstStyle/>
        <a:p>
          <a:endParaRPr lang="en-US"/>
        </a:p>
      </dgm:t>
    </dgm:pt>
    <dgm:pt modelId="{3FAB7641-8537-4FED-A601-BF6686229087}">
      <dgm:prSet phldrT="[Text]"/>
      <dgm:spPr/>
      <dgm:t>
        <a:bodyPr/>
        <a:lstStyle/>
        <a:p>
          <a:r>
            <a:rPr lang="en-US" dirty="0"/>
            <a:t>5 – Present findings to CEO</a:t>
          </a:r>
        </a:p>
      </dgm:t>
    </dgm:pt>
    <dgm:pt modelId="{3D1E2285-562D-4DBA-B165-D257E688895A}" type="parTrans" cxnId="{FBC115D9-3EE6-4B65-98BB-A66B9984E574}">
      <dgm:prSet/>
      <dgm:spPr/>
      <dgm:t>
        <a:bodyPr/>
        <a:lstStyle/>
        <a:p>
          <a:endParaRPr lang="en-US"/>
        </a:p>
      </dgm:t>
    </dgm:pt>
    <dgm:pt modelId="{CEC3DAF9-24E6-4E05-96BF-0D71FC9D9367}" type="sibTrans" cxnId="{FBC115D9-3EE6-4B65-98BB-A66B9984E574}">
      <dgm:prSet/>
      <dgm:spPr/>
      <dgm:t>
        <a:bodyPr/>
        <a:lstStyle/>
        <a:p>
          <a:endParaRPr lang="en-US"/>
        </a:p>
      </dgm:t>
    </dgm:pt>
    <dgm:pt modelId="{E503CA15-50D7-4F39-87BC-BF707D4B75B3}" type="pres">
      <dgm:prSet presAssocID="{3C0A8D00-8AE8-457D-A234-7580BF51E8F8}" presName="linear" presStyleCnt="0">
        <dgm:presLayoutVars>
          <dgm:dir/>
          <dgm:animLvl val="lvl"/>
          <dgm:resizeHandles val="exact"/>
        </dgm:presLayoutVars>
      </dgm:prSet>
      <dgm:spPr/>
    </dgm:pt>
    <dgm:pt modelId="{36EC337B-44E2-4C8D-BFC6-02158597C1AC}" type="pres">
      <dgm:prSet presAssocID="{FCE5B468-A204-4C02-B086-F8DC01D5FD2B}" presName="parentLin" presStyleCnt="0"/>
      <dgm:spPr/>
    </dgm:pt>
    <dgm:pt modelId="{868E46A5-0AD0-47B2-BCB1-085874D68A55}" type="pres">
      <dgm:prSet presAssocID="{FCE5B468-A204-4C02-B086-F8DC01D5FD2B}" presName="parentLeftMargin" presStyleLbl="node1" presStyleIdx="0" presStyleCnt="5"/>
      <dgm:spPr/>
    </dgm:pt>
    <dgm:pt modelId="{46DF3E24-458A-46C5-BD50-8AECC549CBE8}" type="pres">
      <dgm:prSet presAssocID="{FCE5B468-A204-4C02-B086-F8DC01D5FD2B}" presName="parentText" presStyleLbl="node1" presStyleIdx="0" presStyleCnt="5" custScaleX="119266" custLinFactNeighborX="-7907" custLinFactNeighborY="1993">
        <dgm:presLayoutVars>
          <dgm:chMax val="0"/>
          <dgm:bulletEnabled val="1"/>
        </dgm:presLayoutVars>
      </dgm:prSet>
      <dgm:spPr/>
    </dgm:pt>
    <dgm:pt modelId="{4358FF21-2A06-4832-B75F-E0147BA06428}" type="pres">
      <dgm:prSet presAssocID="{FCE5B468-A204-4C02-B086-F8DC01D5FD2B}" presName="negativeSpace" presStyleCnt="0"/>
      <dgm:spPr/>
    </dgm:pt>
    <dgm:pt modelId="{57C427FA-6A67-452D-9BC7-46A3A49D7C82}" type="pres">
      <dgm:prSet presAssocID="{FCE5B468-A204-4C02-B086-F8DC01D5FD2B}" presName="childText" presStyleLbl="conFgAcc1" presStyleIdx="0" presStyleCnt="5">
        <dgm:presLayoutVars>
          <dgm:bulletEnabled val="1"/>
        </dgm:presLayoutVars>
      </dgm:prSet>
      <dgm:spPr/>
    </dgm:pt>
    <dgm:pt modelId="{DC6C6B50-F752-4498-B4B8-40177CA0EEF9}" type="pres">
      <dgm:prSet presAssocID="{AF21ECDE-6F46-47CB-9F42-1701C73697D0}" presName="spaceBetweenRectangles" presStyleCnt="0"/>
      <dgm:spPr/>
    </dgm:pt>
    <dgm:pt modelId="{9AB975B1-A615-4B10-A54F-2A306716EF20}" type="pres">
      <dgm:prSet presAssocID="{B2CB8C44-58ED-4971-94C9-1767BB50FBCF}" presName="parentLin" presStyleCnt="0"/>
      <dgm:spPr/>
    </dgm:pt>
    <dgm:pt modelId="{B8122C78-F776-4F82-BC07-B75A67B7244A}" type="pres">
      <dgm:prSet presAssocID="{B2CB8C44-58ED-4971-94C9-1767BB50FBCF}" presName="parentLeftMargin" presStyleLbl="node1" presStyleIdx="0" presStyleCnt="5"/>
      <dgm:spPr/>
    </dgm:pt>
    <dgm:pt modelId="{5CFE2A6B-406F-4F9D-AB17-0473485F2091}" type="pres">
      <dgm:prSet presAssocID="{B2CB8C44-58ED-4971-94C9-1767BB50FBCF}" presName="parentText" presStyleLbl="node1" presStyleIdx="1" presStyleCnt="5" custScaleX="118645">
        <dgm:presLayoutVars>
          <dgm:chMax val="0"/>
          <dgm:bulletEnabled val="1"/>
        </dgm:presLayoutVars>
      </dgm:prSet>
      <dgm:spPr/>
    </dgm:pt>
    <dgm:pt modelId="{B4D8FE5B-3040-42E7-8DF5-B1C188A81482}" type="pres">
      <dgm:prSet presAssocID="{B2CB8C44-58ED-4971-94C9-1767BB50FBCF}" presName="negativeSpace" presStyleCnt="0"/>
      <dgm:spPr/>
    </dgm:pt>
    <dgm:pt modelId="{4271AD90-BED2-4DAD-94B7-C078DB7ECC09}" type="pres">
      <dgm:prSet presAssocID="{B2CB8C44-58ED-4971-94C9-1767BB50FBCF}" presName="childText" presStyleLbl="conFgAcc1" presStyleIdx="1" presStyleCnt="5">
        <dgm:presLayoutVars>
          <dgm:bulletEnabled val="1"/>
        </dgm:presLayoutVars>
      </dgm:prSet>
      <dgm:spPr/>
    </dgm:pt>
    <dgm:pt modelId="{409B1CAD-8E0F-4C3F-BDE2-6F391628B32C}" type="pres">
      <dgm:prSet presAssocID="{E29E030F-DAD9-474C-A96C-A9847FBD62EF}" presName="spaceBetweenRectangles" presStyleCnt="0"/>
      <dgm:spPr/>
    </dgm:pt>
    <dgm:pt modelId="{5E94CB07-E613-4E13-8BCA-2C736036CDBB}" type="pres">
      <dgm:prSet presAssocID="{3DDEFCCB-6E98-49C7-81D2-B94457DDA957}" presName="parentLin" presStyleCnt="0"/>
      <dgm:spPr/>
    </dgm:pt>
    <dgm:pt modelId="{0EF9E02A-0854-47BC-953D-73D90FC7AC67}" type="pres">
      <dgm:prSet presAssocID="{3DDEFCCB-6E98-49C7-81D2-B94457DDA957}" presName="parentLeftMargin" presStyleLbl="node1" presStyleIdx="1" presStyleCnt="5"/>
      <dgm:spPr/>
    </dgm:pt>
    <dgm:pt modelId="{2DE3CC3F-7225-4065-B0C0-EF178C9BBD00}" type="pres">
      <dgm:prSet presAssocID="{3DDEFCCB-6E98-49C7-81D2-B94457DDA957}" presName="parentText" presStyleLbl="node1" presStyleIdx="2" presStyleCnt="5" custScaleX="118142">
        <dgm:presLayoutVars>
          <dgm:chMax val="0"/>
          <dgm:bulletEnabled val="1"/>
        </dgm:presLayoutVars>
      </dgm:prSet>
      <dgm:spPr/>
    </dgm:pt>
    <dgm:pt modelId="{9BF0B739-DA34-44AC-A66B-19002089505D}" type="pres">
      <dgm:prSet presAssocID="{3DDEFCCB-6E98-49C7-81D2-B94457DDA957}" presName="negativeSpace" presStyleCnt="0"/>
      <dgm:spPr/>
    </dgm:pt>
    <dgm:pt modelId="{2307B105-E2DA-4819-9FF3-F2400847526E}" type="pres">
      <dgm:prSet presAssocID="{3DDEFCCB-6E98-49C7-81D2-B94457DDA957}" presName="childText" presStyleLbl="conFgAcc1" presStyleIdx="2" presStyleCnt="5">
        <dgm:presLayoutVars>
          <dgm:bulletEnabled val="1"/>
        </dgm:presLayoutVars>
      </dgm:prSet>
      <dgm:spPr/>
    </dgm:pt>
    <dgm:pt modelId="{20800492-7AE0-4D7C-8149-F5CB210542EE}" type="pres">
      <dgm:prSet presAssocID="{5B06492F-CDB5-475A-A41C-F10563EA29BB}" presName="spaceBetweenRectangles" presStyleCnt="0"/>
      <dgm:spPr/>
    </dgm:pt>
    <dgm:pt modelId="{E935FD65-2DAC-4546-865D-61F886560440}" type="pres">
      <dgm:prSet presAssocID="{B6122EEB-00EA-4670-A318-1D723590598C}" presName="parentLin" presStyleCnt="0"/>
      <dgm:spPr/>
    </dgm:pt>
    <dgm:pt modelId="{FF9D5AF2-6279-4C86-9EAC-3C3531C90E97}" type="pres">
      <dgm:prSet presAssocID="{B6122EEB-00EA-4670-A318-1D723590598C}" presName="parentLeftMargin" presStyleLbl="node1" presStyleIdx="2" presStyleCnt="5"/>
      <dgm:spPr/>
    </dgm:pt>
    <dgm:pt modelId="{BFBE20F3-7307-4906-AFF2-EFE7A9C2B257}" type="pres">
      <dgm:prSet presAssocID="{B6122EEB-00EA-4670-A318-1D723590598C}" presName="parentText" presStyleLbl="node1" presStyleIdx="3" presStyleCnt="5" custScaleX="118044">
        <dgm:presLayoutVars>
          <dgm:chMax val="0"/>
          <dgm:bulletEnabled val="1"/>
        </dgm:presLayoutVars>
      </dgm:prSet>
      <dgm:spPr/>
    </dgm:pt>
    <dgm:pt modelId="{A585D782-9AF0-4B0B-BBC0-1F9D1F0F1EC5}" type="pres">
      <dgm:prSet presAssocID="{B6122EEB-00EA-4670-A318-1D723590598C}" presName="negativeSpace" presStyleCnt="0"/>
      <dgm:spPr/>
    </dgm:pt>
    <dgm:pt modelId="{F56664BA-D175-47FF-803E-0B4D507B71CB}" type="pres">
      <dgm:prSet presAssocID="{B6122EEB-00EA-4670-A318-1D723590598C}" presName="childText" presStyleLbl="conFgAcc1" presStyleIdx="3" presStyleCnt="5">
        <dgm:presLayoutVars>
          <dgm:bulletEnabled val="1"/>
        </dgm:presLayoutVars>
      </dgm:prSet>
      <dgm:spPr/>
    </dgm:pt>
    <dgm:pt modelId="{825F4BB4-9CA2-4443-AC14-9009A7FDE81B}" type="pres">
      <dgm:prSet presAssocID="{3D240DF6-FFE5-476E-A3CA-D3A95B29E311}" presName="spaceBetweenRectangles" presStyleCnt="0"/>
      <dgm:spPr/>
    </dgm:pt>
    <dgm:pt modelId="{E28130FF-233E-4B5D-8436-E24B7BBF8300}" type="pres">
      <dgm:prSet presAssocID="{3FAB7641-8537-4FED-A601-BF6686229087}" presName="parentLin" presStyleCnt="0"/>
      <dgm:spPr/>
    </dgm:pt>
    <dgm:pt modelId="{6FC24BF0-5840-4EA7-AC96-50AF35E8F46D}" type="pres">
      <dgm:prSet presAssocID="{3FAB7641-8537-4FED-A601-BF6686229087}" presName="parentLeftMargin" presStyleLbl="node1" presStyleIdx="3" presStyleCnt="5"/>
      <dgm:spPr/>
    </dgm:pt>
    <dgm:pt modelId="{1F9EA5AA-761F-4988-BD3F-549673776E7B}" type="pres">
      <dgm:prSet presAssocID="{3FAB7641-8537-4FED-A601-BF6686229087}" presName="parentText" presStyleLbl="node1" presStyleIdx="4" presStyleCnt="5" custScaleX="118840">
        <dgm:presLayoutVars>
          <dgm:chMax val="0"/>
          <dgm:bulletEnabled val="1"/>
        </dgm:presLayoutVars>
      </dgm:prSet>
      <dgm:spPr/>
    </dgm:pt>
    <dgm:pt modelId="{4B18C0F8-73CA-42B0-B419-94927B1111D3}" type="pres">
      <dgm:prSet presAssocID="{3FAB7641-8537-4FED-A601-BF6686229087}" presName="negativeSpace" presStyleCnt="0"/>
      <dgm:spPr/>
    </dgm:pt>
    <dgm:pt modelId="{9595292E-70B0-42EA-B207-290416F80A3F}" type="pres">
      <dgm:prSet presAssocID="{3FAB7641-8537-4FED-A601-BF6686229087}" presName="childText" presStyleLbl="conFgAcc1" presStyleIdx="4" presStyleCnt="5">
        <dgm:presLayoutVars>
          <dgm:bulletEnabled val="1"/>
        </dgm:presLayoutVars>
      </dgm:prSet>
      <dgm:spPr/>
    </dgm:pt>
  </dgm:ptLst>
  <dgm:cxnLst>
    <dgm:cxn modelId="{7D356804-0F78-4057-9370-AF65684C7985}" srcId="{3C0A8D00-8AE8-457D-A234-7580BF51E8F8}" destId="{B2CB8C44-58ED-4971-94C9-1767BB50FBCF}" srcOrd="1" destOrd="0" parTransId="{B2B48709-DBA2-4742-A360-957C19BFF26D}" sibTransId="{E29E030F-DAD9-474C-A96C-A9847FBD62EF}"/>
    <dgm:cxn modelId="{2F40C21B-0139-4CF6-B5BA-1F8BB71C602D}" type="presOf" srcId="{3DDEFCCB-6E98-49C7-81D2-B94457DDA957}" destId="{0EF9E02A-0854-47BC-953D-73D90FC7AC67}" srcOrd="0" destOrd="0" presId="urn:microsoft.com/office/officeart/2005/8/layout/list1"/>
    <dgm:cxn modelId="{5A48B933-E274-4768-8255-74E351CEC09A}" type="presOf" srcId="{3C0A8D00-8AE8-457D-A234-7580BF51E8F8}" destId="{E503CA15-50D7-4F39-87BC-BF707D4B75B3}" srcOrd="0" destOrd="0" presId="urn:microsoft.com/office/officeart/2005/8/layout/list1"/>
    <dgm:cxn modelId="{2BB0E438-3A3B-46B2-8AF7-3CC1641EA017}" srcId="{3C0A8D00-8AE8-457D-A234-7580BF51E8F8}" destId="{3DDEFCCB-6E98-49C7-81D2-B94457DDA957}" srcOrd="2" destOrd="0" parTransId="{534AFBEA-BCC4-4A1B-9E4F-86C8B873CF66}" sibTransId="{5B06492F-CDB5-475A-A41C-F10563EA29BB}"/>
    <dgm:cxn modelId="{5694523A-E967-4AE0-9B14-6893718FCB90}" type="presOf" srcId="{3FAB7641-8537-4FED-A601-BF6686229087}" destId="{6FC24BF0-5840-4EA7-AC96-50AF35E8F46D}" srcOrd="0" destOrd="0" presId="urn:microsoft.com/office/officeart/2005/8/layout/list1"/>
    <dgm:cxn modelId="{84FBBE6C-46C8-4D1A-AEA7-8B1FC5148EC7}" type="presOf" srcId="{B6122EEB-00EA-4670-A318-1D723590598C}" destId="{FF9D5AF2-6279-4C86-9EAC-3C3531C90E97}" srcOrd="0" destOrd="0" presId="urn:microsoft.com/office/officeart/2005/8/layout/list1"/>
    <dgm:cxn modelId="{6ED7B693-A50A-4F39-AE3F-488B90D56BEA}" type="presOf" srcId="{B2CB8C44-58ED-4971-94C9-1767BB50FBCF}" destId="{B8122C78-F776-4F82-BC07-B75A67B7244A}" srcOrd="0" destOrd="0" presId="urn:microsoft.com/office/officeart/2005/8/layout/list1"/>
    <dgm:cxn modelId="{C51DCEA9-A456-4EE3-B91D-25EEAA32D5FC}" srcId="{3C0A8D00-8AE8-457D-A234-7580BF51E8F8}" destId="{FCE5B468-A204-4C02-B086-F8DC01D5FD2B}" srcOrd="0" destOrd="0" parTransId="{012FBE53-5E90-4174-93AF-AD65C0E16A81}" sibTransId="{AF21ECDE-6F46-47CB-9F42-1701C73697D0}"/>
    <dgm:cxn modelId="{CD6336B5-812D-43A8-A0CD-E943973580C9}" srcId="{3C0A8D00-8AE8-457D-A234-7580BF51E8F8}" destId="{B6122EEB-00EA-4670-A318-1D723590598C}" srcOrd="3" destOrd="0" parTransId="{6A0CD5B0-3391-41C9-8C79-5503F4D8AB08}" sibTransId="{3D240DF6-FFE5-476E-A3CA-D3A95B29E311}"/>
    <dgm:cxn modelId="{AB57A2C4-B981-4291-ADA0-316A406DBBB6}" type="presOf" srcId="{FCE5B468-A204-4C02-B086-F8DC01D5FD2B}" destId="{46DF3E24-458A-46C5-BD50-8AECC549CBE8}" srcOrd="1" destOrd="0" presId="urn:microsoft.com/office/officeart/2005/8/layout/list1"/>
    <dgm:cxn modelId="{9DF8BAD2-8712-41C1-BE1A-A994EFE9B568}" type="presOf" srcId="{3FAB7641-8537-4FED-A601-BF6686229087}" destId="{1F9EA5AA-761F-4988-BD3F-549673776E7B}" srcOrd="1" destOrd="0" presId="urn:microsoft.com/office/officeart/2005/8/layout/list1"/>
    <dgm:cxn modelId="{FBC115D9-3EE6-4B65-98BB-A66B9984E574}" srcId="{3C0A8D00-8AE8-457D-A234-7580BF51E8F8}" destId="{3FAB7641-8537-4FED-A601-BF6686229087}" srcOrd="4" destOrd="0" parTransId="{3D1E2285-562D-4DBA-B165-D257E688895A}" sibTransId="{CEC3DAF9-24E6-4E05-96BF-0D71FC9D9367}"/>
    <dgm:cxn modelId="{072DA5DF-2CC6-4DD8-9B44-97DA92BF31E5}" type="presOf" srcId="{3DDEFCCB-6E98-49C7-81D2-B94457DDA957}" destId="{2DE3CC3F-7225-4065-B0C0-EF178C9BBD00}" srcOrd="1" destOrd="0" presId="urn:microsoft.com/office/officeart/2005/8/layout/list1"/>
    <dgm:cxn modelId="{BA09BEE8-E95B-4C50-ABE4-831C434A5912}" type="presOf" srcId="{B2CB8C44-58ED-4971-94C9-1767BB50FBCF}" destId="{5CFE2A6B-406F-4F9D-AB17-0473485F2091}" srcOrd="1" destOrd="0" presId="urn:microsoft.com/office/officeart/2005/8/layout/list1"/>
    <dgm:cxn modelId="{FB96C4EF-9E86-4F0A-8E64-D5A815CC76E0}" type="presOf" srcId="{B6122EEB-00EA-4670-A318-1D723590598C}" destId="{BFBE20F3-7307-4906-AFF2-EFE7A9C2B257}" srcOrd="1" destOrd="0" presId="urn:microsoft.com/office/officeart/2005/8/layout/list1"/>
    <dgm:cxn modelId="{431C7BFA-ADAF-4BF0-98C4-525842BDD798}" type="presOf" srcId="{FCE5B468-A204-4C02-B086-F8DC01D5FD2B}" destId="{868E46A5-0AD0-47B2-BCB1-085874D68A55}" srcOrd="0" destOrd="0" presId="urn:microsoft.com/office/officeart/2005/8/layout/list1"/>
    <dgm:cxn modelId="{AD22C515-66D8-4A84-A432-04E37054BC95}" type="presParOf" srcId="{E503CA15-50D7-4F39-87BC-BF707D4B75B3}" destId="{36EC337B-44E2-4C8D-BFC6-02158597C1AC}" srcOrd="0" destOrd="0" presId="urn:microsoft.com/office/officeart/2005/8/layout/list1"/>
    <dgm:cxn modelId="{AFE07CBC-A181-4A6B-9C4B-FB7F067AD77B}" type="presParOf" srcId="{36EC337B-44E2-4C8D-BFC6-02158597C1AC}" destId="{868E46A5-0AD0-47B2-BCB1-085874D68A55}" srcOrd="0" destOrd="0" presId="urn:microsoft.com/office/officeart/2005/8/layout/list1"/>
    <dgm:cxn modelId="{CA32DE49-FAF1-4AD8-ABE9-7EDC5CCC0A5C}" type="presParOf" srcId="{36EC337B-44E2-4C8D-BFC6-02158597C1AC}" destId="{46DF3E24-458A-46C5-BD50-8AECC549CBE8}" srcOrd="1" destOrd="0" presId="urn:microsoft.com/office/officeart/2005/8/layout/list1"/>
    <dgm:cxn modelId="{07F085BB-24B3-4C07-85B7-F96BDBF49684}" type="presParOf" srcId="{E503CA15-50D7-4F39-87BC-BF707D4B75B3}" destId="{4358FF21-2A06-4832-B75F-E0147BA06428}" srcOrd="1" destOrd="0" presId="urn:microsoft.com/office/officeart/2005/8/layout/list1"/>
    <dgm:cxn modelId="{BFBA84F5-DCF5-4DB9-BE08-9E8687EADA9C}" type="presParOf" srcId="{E503CA15-50D7-4F39-87BC-BF707D4B75B3}" destId="{57C427FA-6A67-452D-9BC7-46A3A49D7C82}" srcOrd="2" destOrd="0" presId="urn:microsoft.com/office/officeart/2005/8/layout/list1"/>
    <dgm:cxn modelId="{FA5E76F2-7AAB-453D-80B6-727339A85738}" type="presParOf" srcId="{E503CA15-50D7-4F39-87BC-BF707D4B75B3}" destId="{DC6C6B50-F752-4498-B4B8-40177CA0EEF9}" srcOrd="3" destOrd="0" presId="urn:microsoft.com/office/officeart/2005/8/layout/list1"/>
    <dgm:cxn modelId="{C22E4D97-6FF8-444B-8FDC-9732D56C035B}" type="presParOf" srcId="{E503CA15-50D7-4F39-87BC-BF707D4B75B3}" destId="{9AB975B1-A615-4B10-A54F-2A306716EF20}" srcOrd="4" destOrd="0" presId="urn:microsoft.com/office/officeart/2005/8/layout/list1"/>
    <dgm:cxn modelId="{60CFAB71-CDC3-4150-9E0D-AE027DDB0A55}" type="presParOf" srcId="{9AB975B1-A615-4B10-A54F-2A306716EF20}" destId="{B8122C78-F776-4F82-BC07-B75A67B7244A}" srcOrd="0" destOrd="0" presId="urn:microsoft.com/office/officeart/2005/8/layout/list1"/>
    <dgm:cxn modelId="{6665E29A-A2E1-42D1-B373-707DC58C1C87}" type="presParOf" srcId="{9AB975B1-A615-4B10-A54F-2A306716EF20}" destId="{5CFE2A6B-406F-4F9D-AB17-0473485F2091}" srcOrd="1" destOrd="0" presId="urn:microsoft.com/office/officeart/2005/8/layout/list1"/>
    <dgm:cxn modelId="{FA867ADD-C1F2-4439-AF80-C2D19C801C56}" type="presParOf" srcId="{E503CA15-50D7-4F39-87BC-BF707D4B75B3}" destId="{B4D8FE5B-3040-42E7-8DF5-B1C188A81482}" srcOrd="5" destOrd="0" presId="urn:microsoft.com/office/officeart/2005/8/layout/list1"/>
    <dgm:cxn modelId="{8AD0BC43-0850-42D3-9E2C-AE2D6A457FB4}" type="presParOf" srcId="{E503CA15-50D7-4F39-87BC-BF707D4B75B3}" destId="{4271AD90-BED2-4DAD-94B7-C078DB7ECC09}" srcOrd="6" destOrd="0" presId="urn:microsoft.com/office/officeart/2005/8/layout/list1"/>
    <dgm:cxn modelId="{11F3AB6B-58FD-472F-B2C1-88DEA993A6BC}" type="presParOf" srcId="{E503CA15-50D7-4F39-87BC-BF707D4B75B3}" destId="{409B1CAD-8E0F-4C3F-BDE2-6F391628B32C}" srcOrd="7" destOrd="0" presId="urn:microsoft.com/office/officeart/2005/8/layout/list1"/>
    <dgm:cxn modelId="{D52D1009-545C-422F-A326-7855D92C9EA8}" type="presParOf" srcId="{E503CA15-50D7-4F39-87BC-BF707D4B75B3}" destId="{5E94CB07-E613-4E13-8BCA-2C736036CDBB}" srcOrd="8" destOrd="0" presId="urn:microsoft.com/office/officeart/2005/8/layout/list1"/>
    <dgm:cxn modelId="{7DF0B7F6-5435-474F-A971-554FE166EBE1}" type="presParOf" srcId="{5E94CB07-E613-4E13-8BCA-2C736036CDBB}" destId="{0EF9E02A-0854-47BC-953D-73D90FC7AC67}" srcOrd="0" destOrd="0" presId="urn:microsoft.com/office/officeart/2005/8/layout/list1"/>
    <dgm:cxn modelId="{DE954CDE-1619-4288-AD99-1739E9EEFCA0}" type="presParOf" srcId="{5E94CB07-E613-4E13-8BCA-2C736036CDBB}" destId="{2DE3CC3F-7225-4065-B0C0-EF178C9BBD00}" srcOrd="1" destOrd="0" presId="urn:microsoft.com/office/officeart/2005/8/layout/list1"/>
    <dgm:cxn modelId="{9EEAAFBB-F820-4507-84D3-1EB68861911C}" type="presParOf" srcId="{E503CA15-50D7-4F39-87BC-BF707D4B75B3}" destId="{9BF0B739-DA34-44AC-A66B-19002089505D}" srcOrd="9" destOrd="0" presId="urn:microsoft.com/office/officeart/2005/8/layout/list1"/>
    <dgm:cxn modelId="{54C520A5-2D00-48AA-AD45-42A17FB6F6BC}" type="presParOf" srcId="{E503CA15-50D7-4F39-87BC-BF707D4B75B3}" destId="{2307B105-E2DA-4819-9FF3-F2400847526E}" srcOrd="10" destOrd="0" presId="urn:microsoft.com/office/officeart/2005/8/layout/list1"/>
    <dgm:cxn modelId="{5DDA242F-77DB-498A-B4A1-5146E287EDFC}" type="presParOf" srcId="{E503CA15-50D7-4F39-87BC-BF707D4B75B3}" destId="{20800492-7AE0-4D7C-8149-F5CB210542EE}" srcOrd="11" destOrd="0" presId="urn:microsoft.com/office/officeart/2005/8/layout/list1"/>
    <dgm:cxn modelId="{EEAE72BB-6B39-41F4-91BA-EE65B4A319F3}" type="presParOf" srcId="{E503CA15-50D7-4F39-87BC-BF707D4B75B3}" destId="{E935FD65-2DAC-4546-865D-61F886560440}" srcOrd="12" destOrd="0" presId="urn:microsoft.com/office/officeart/2005/8/layout/list1"/>
    <dgm:cxn modelId="{9129A82E-D5B5-427C-B03E-4425EA62AB1B}" type="presParOf" srcId="{E935FD65-2DAC-4546-865D-61F886560440}" destId="{FF9D5AF2-6279-4C86-9EAC-3C3531C90E97}" srcOrd="0" destOrd="0" presId="urn:microsoft.com/office/officeart/2005/8/layout/list1"/>
    <dgm:cxn modelId="{EA9886B3-19A0-4740-8106-677F7AC43E76}" type="presParOf" srcId="{E935FD65-2DAC-4546-865D-61F886560440}" destId="{BFBE20F3-7307-4906-AFF2-EFE7A9C2B257}" srcOrd="1" destOrd="0" presId="urn:microsoft.com/office/officeart/2005/8/layout/list1"/>
    <dgm:cxn modelId="{C14B20F1-4246-40FA-AEFB-0262DDEA8EFF}" type="presParOf" srcId="{E503CA15-50D7-4F39-87BC-BF707D4B75B3}" destId="{A585D782-9AF0-4B0B-BBC0-1F9D1F0F1EC5}" srcOrd="13" destOrd="0" presId="urn:microsoft.com/office/officeart/2005/8/layout/list1"/>
    <dgm:cxn modelId="{92FD9D5F-9D83-42EE-8807-F864137DC34D}" type="presParOf" srcId="{E503CA15-50D7-4F39-87BC-BF707D4B75B3}" destId="{F56664BA-D175-47FF-803E-0B4D507B71CB}" srcOrd="14" destOrd="0" presId="urn:microsoft.com/office/officeart/2005/8/layout/list1"/>
    <dgm:cxn modelId="{6D4CF8B6-9F1C-4676-83A8-FF71DAE03B94}" type="presParOf" srcId="{E503CA15-50D7-4F39-87BC-BF707D4B75B3}" destId="{825F4BB4-9CA2-4443-AC14-9009A7FDE81B}" srcOrd="15" destOrd="0" presId="urn:microsoft.com/office/officeart/2005/8/layout/list1"/>
    <dgm:cxn modelId="{739223CD-9572-4DFE-AD53-7EA822727F47}" type="presParOf" srcId="{E503CA15-50D7-4F39-87BC-BF707D4B75B3}" destId="{E28130FF-233E-4B5D-8436-E24B7BBF8300}" srcOrd="16" destOrd="0" presId="urn:microsoft.com/office/officeart/2005/8/layout/list1"/>
    <dgm:cxn modelId="{9D465775-D9D4-4C0E-AF1E-0E643E8807E6}" type="presParOf" srcId="{E28130FF-233E-4B5D-8436-E24B7BBF8300}" destId="{6FC24BF0-5840-4EA7-AC96-50AF35E8F46D}" srcOrd="0" destOrd="0" presId="urn:microsoft.com/office/officeart/2005/8/layout/list1"/>
    <dgm:cxn modelId="{92DD03C0-15EC-4D93-9904-C6034F0B2CE5}" type="presParOf" srcId="{E28130FF-233E-4B5D-8436-E24B7BBF8300}" destId="{1F9EA5AA-761F-4988-BD3F-549673776E7B}" srcOrd="1" destOrd="0" presId="urn:microsoft.com/office/officeart/2005/8/layout/list1"/>
    <dgm:cxn modelId="{3B2E6C92-A153-4AE7-9C07-A8999DC7C6F8}" type="presParOf" srcId="{E503CA15-50D7-4F39-87BC-BF707D4B75B3}" destId="{4B18C0F8-73CA-42B0-B419-94927B1111D3}" srcOrd="17" destOrd="0" presId="urn:microsoft.com/office/officeart/2005/8/layout/list1"/>
    <dgm:cxn modelId="{EDD99D82-8797-4BAA-ACC2-DEC246E1A221}" type="presParOf" srcId="{E503CA15-50D7-4F39-87BC-BF707D4B75B3}" destId="{9595292E-70B0-42EA-B207-290416F80A3F}" srcOrd="18"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1A56935-3ECF-4519-B5CA-3D1A7798DC34}"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en-US"/>
        </a:p>
      </dgm:t>
    </dgm:pt>
    <dgm:pt modelId="{4226681F-B7A0-48D8-9844-42271360E446}">
      <dgm:prSet phldrT="[Text]" custT="1"/>
      <dgm:spPr/>
      <dgm:t>
        <a:bodyPr/>
        <a:lstStyle/>
        <a:p>
          <a:r>
            <a:rPr lang="en-US" sz="1100" dirty="0"/>
            <a:t>Competition</a:t>
          </a:r>
        </a:p>
      </dgm:t>
    </dgm:pt>
    <dgm:pt modelId="{B725E7C3-4288-4557-AFF9-7615DEBC1E29}" type="parTrans" cxnId="{43ADC499-301C-4772-850E-0E7841ADE3AF}">
      <dgm:prSet/>
      <dgm:spPr/>
      <dgm:t>
        <a:bodyPr/>
        <a:lstStyle/>
        <a:p>
          <a:endParaRPr lang="en-US" sz="1100"/>
        </a:p>
      </dgm:t>
    </dgm:pt>
    <dgm:pt modelId="{1749B857-17F3-4793-BA14-D59BF5692A03}" type="sibTrans" cxnId="{43ADC499-301C-4772-850E-0E7841ADE3AF}">
      <dgm:prSet/>
      <dgm:spPr/>
      <dgm:t>
        <a:bodyPr/>
        <a:lstStyle/>
        <a:p>
          <a:endParaRPr lang="en-US" sz="1100"/>
        </a:p>
      </dgm:t>
    </dgm:pt>
    <dgm:pt modelId="{A91B9B69-129F-4931-A2E7-730DF0F43750}">
      <dgm:prSet phldrT="[Text]" custT="1"/>
      <dgm:spPr/>
      <dgm:t>
        <a:bodyPr/>
        <a:lstStyle/>
        <a:p>
          <a:r>
            <a:rPr lang="en-US" sz="1100" dirty="0"/>
            <a:t> Aside from direct competitors in the hedge fund space, the biggest threat to active management is the flow of investment into passive strategies, such as index funds.  The top three Oil and Gas ETFs have combined assets of $14.67 BB, but their weighted average YTD return is quite abysmal at 0.47%.  The problem with these strategies is that they rely too heavily on the performance of the underlying in oil and gas related companies and are one-directional (long).  The energy markets are simply too volatile to yield above-market returns when using a one-directional trading strategy.  Our strategy takes advantage of the volatility and focuses more on futures pricing instead of individual company performance.  </a:t>
          </a:r>
        </a:p>
      </dgm:t>
    </dgm:pt>
    <dgm:pt modelId="{3A36EA6B-9C38-4958-B90B-BFB9717DCD97}" type="parTrans" cxnId="{A04ED59B-E0EF-4FF4-8240-01D9A7161C7C}">
      <dgm:prSet/>
      <dgm:spPr/>
      <dgm:t>
        <a:bodyPr/>
        <a:lstStyle/>
        <a:p>
          <a:endParaRPr lang="en-US" sz="1100"/>
        </a:p>
      </dgm:t>
    </dgm:pt>
    <dgm:pt modelId="{E10170DA-6DA0-4D07-9323-6EE1D73D21CC}" type="sibTrans" cxnId="{A04ED59B-E0EF-4FF4-8240-01D9A7161C7C}">
      <dgm:prSet/>
      <dgm:spPr/>
      <dgm:t>
        <a:bodyPr/>
        <a:lstStyle/>
        <a:p>
          <a:endParaRPr lang="en-US" sz="1100"/>
        </a:p>
      </dgm:t>
    </dgm:pt>
    <dgm:pt modelId="{D1F50C6E-7747-4121-B892-8671F9720B47}">
      <dgm:prSet phldrT="[Text]" custT="1"/>
      <dgm:spPr/>
      <dgm:t>
        <a:bodyPr/>
        <a:lstStyle/>
        <a:p>
          <a:r>
            <a:rPr lang="en-US" sz="1100" dirty="0"/>
            <a:t>Execution</a:t>
          </a:r>
        </a:p>
      </dgm:t>
    </dgm:pt>
    <dgm:pt modelId="{B6DA4A48-5970-4263-8300-AF94453F966E}" type="parTrans" cxnId="{41BFCAC6-8082-487B-9A0F-B9C412D12824}">
      <dgm:prSet/>
      <dgm:spPr/>
      <dgm:t>
        <a:bodyPr/>
        <a:lstStyle/>
        <a:p>
          <a:endParaRPr lang="en-US" sz="1100"/>
        </a:p>
      </dgm:t>
    </dgm:pt>
    <dgm:pt modelId="{988A8EAD-7F3F-45BD-B544-61A477626416}" type="sibTrans" cxnId="{41BFCAC6-8082-487B-9A0F-B9C412D12824}">
      <dgm:prSet/>
      <dgm:spPr/>
      <dgm:t>
        <a:bodyPr/>
        <a:lstStyle/>
        <a:p>
          <a:endParaRPr lang="en-US" sz="1100"/>
        </a:p>
      </dgm:t>
    </dgm:pt>
    <dgm:pt modelId="{7140A1A1-084B-4332-8CBD-29B5659826A7}">
      <dgm:prSet phldrT="[Text]" custT="1"/>
      <dgm:spPr/>
      <dgm:t>
        <a:bodyPr/>
        <a:lstStyle/>
        <a:p>
          <a:r>
            <a:rPr lang="en-US" sz="1100" dirty="0"/>
            <a:t> To execute our strategy, we will download futures contract pricing data, along with data from the Department of Energy.  We will then analyze futures contract curves, accounting for contango and backwardation.  During our EDA we will also explore various technical indicators, along with correlations.  During data preparation we will remove outliers and fill in missing values. The trading strategy will be executed using automated trading algorithms.  We will display and track results in a dashboard and mobile application.   </a:t>
          </a:r>
        </a:p>
      </dgm:t>
    </dgm:pt>
    <dgm:pt modelId="{7E917001-C419-4CF1-B5F8-97A0436F5A48}" type="parTrans" cxnId="{72A57220-C89B-4B9E-B5BE-AB06F3B1E784}">
      <dgm:prSet/>
      <dgm:spPr/>
      <dgm:t>
        <a:bodyPr/>
        <a:lstStyle/>
        <a:p>
          <a:endParaRPr lang="en-US" sz="1100"/>
        </a:p>
      </dgm:t>
    </dgm:pt>
    <dgm:pt modelId="{6865C245-D39E-4E85-BBF5-BDCE88073DBF}" type="sibTrans" cxnId="{72A57220-C89B-4B9E-B5BE-AB06F3B1E784}">
      <dgm:prSet/>
      <dgm:spPr/>
      <dgm:t>
        <a:bodyPr/>
        <a:lstStyle/>
        <a:p>
          <a:endParaRPr lang="en-US" sz="1100"/>
        </a:p>
      </dgm:t>
    </dgm:pt>
    <dgm:pt modelId="{B80F8762-0DF0-4D5A-BB14-AF15D83D3B24}">
      <dgm:prSet phldrT="[Text]" custT="1"/>
      <dgm:spPr/>
      <dgm:t>
        <a:bodyPr/>
        <a:lstStyle/>
        <a:p>
          <a:r>
            <a:rPr lang="en-US" sz="1100" dirty="0"/>
            <a:t>Financials</a:t>
          </a:r>
        </a:p>
      </dgm:t>
    </dgm:pt>
    <dgm:pt modelId="{A815DBD4-C058-4078-9F63-3347DDD716FD}" type="parTrans" cxnId="{4FF39791-C0F2-4C8A-8DC6-1ADF18475BAE}">
      <dgm:prSet/>
      <dgm:spPr/>
      <dgm:t>
        <a:bodyPr/>
        <a:lstStyle/>
        <a:p>
          <a:endParaRPr lang="en-US" sz="1100"/>
        </a:p>
      </dgm:t>
    </dgm:pt>
    <dgm:pt modelId="{B59CB39E-B04C-45E8-8479-3B731005596D}" type="sibTrans" cxnId="{4FF39791-C0F2-4C8A-8DC6-1ADF18475BAE}">
      <dgm:prSet/>
      <dgm:spPr/>
      <dgm:t>
        <a:bodyPr/>
        <a:lstStyle/>
        <a:p>
          <a:endParaRPr lang="en-US" sz="1100"/>
        </a:p>
      </dgm:t>
    </dgm:pt>
    <dgm:pt modelId="{C45E4C77-1B92-4F76-9A5E-D0C128BC7079}">
      <dgm:prSet phldrT="[Text]" custT="1"/>
      <dgm:spPr/>
      <dgm:t>
        <a:bodyPr/>
        <a:lstStyle/>
        <a:p>
          <a:r>
            <a:rPr lang="en-US" sz="1100" dirty="0"/>
            <a:t> The team is seeking a commitment for the initial capital raise at $10 MM, per strategy.</a:t>
          </a:r>
        </a:p>
      </dgm:t>
    </dgm:pt>
    <dgm:pt modelId="{3209AC33-F3C8-4C32-9B64-CBB17C294E71}" type="parTrans" cxnId="{1F20E14D-BC01-4E8B-A67A-5943270472C7}">
      <dgm:prSet/>
      <dgm:spPr/>
      <dgm:t>
        <a:bodyPr/>
        <a:lstStyle/>
        <a:p>
          <a:endParaRPr lang="en-US" sz="1100"/>
        </a:p>
      </dgm:t>
    </dgm:pt>
    <dgm:pt modelId="{874B9282-181F-4F8D-8328-95759AE09F18}" type="sibTrans" cxnId="{1F20E14D-BC01-4E8B-A67A-5943270472C7}">
      <dgm:prSet/>
      <dgm:spPr/>
      <dgm:t>
        <a:bodyPr/>
        <a:lstStyle/>
        <a:p>
          <a:endParaRPr lang="en-US" sz="1100"/>
        </a:p>
      </dgm:t>
    </dgm:pt>
    <dgm:pt modelId="{09DC3DB2-2131-41C3-9B81-D5F27CCFE784}">
      <dgm:prSet phldrT="[Text]" custT="1"/>
      <dgm:spPr/>
      <dgm:t>
        <a:bodyPr/>
        <a:lstStyle/>
        <a:p>
          <a:r>
            <a:rPr lang="en-US" sz="1100" dirty="0"/>
            <a:t>The Team</a:t>
          </a:r>
        </a:p>
      </dgm:t>
    </dgm:pt>
    <dgm:pt modelId="{7E378973-9E6B-44B4-9112-DCC11CE85751}" type="parTrans" cxnId="{57C86A5B-EF8B-45BA-9F1B-8E521240F07A}">
      <dgm:prSet/>
      <dgm:spPr/>
      <dgm:t>
        <a:bodyPr/>
        <a:lstStyle/>
        <a:p>
          <a:endParaRPr lang="en-US"/>
        </a:p>
      </dgm:t>
    </dgm:pt>
    <dgm:pt modelId="{4769BA53-A91F-4A52-A255-EFF44AB29BFE}" type="sibTrans" cxnId="{57C86A5B-EF8B-45BA-9F1B-8E521240F07A}">
      <dgm:prSet/>
      <dgm:spPr/>
      <dgm:t>
        <a:bodyPr/>
        <a:lstStyle/>
        <a:p>
          <a:endParaRPr lang="en-US"/>
        </a:p>
      </dgm:t>
    </dgm:pt>
    <dgm:pt modelId="{4E94A561-E8C1-4316-90C6-3DAC320A9ED0}">
      <dgm:prSet custT="1"/>
      <dgm:spPr/>
      <dgm:t>
        <a:bodyPr/>
        <a:lstStyle/>
        <a:p>
          <a:r>
            <a:rPr lang="en-US" sz="1100" dirty="0"/>
            <a:t> The team brings a wide range of experience in finance, and analytics.  Andrius, Brandon, Josh, and Tate all met at the prestigious MS in  Data Science program at Northwestern University, and will all graduate at the end of this year. </a:t>
          </a:r>
        </a:p>
      </dgm:t>
    </dgm:pt>
    <dgm:pt modelId="{1A3A8185-24CE-4505-A060-CD371E952813}" type="parTrans" cxnId="{519E74CC-069A-4B81-A43E-47300EC53B31}">
      <dgm:prSet/>
      <dgm:spPr/>
      <dgm:t>
        <a:bodyPr/>
        <a:lstStyle/>
        <a:p>
          <a:endParaRPr lang="en-US"/>
        </a:p>
      </dgm:t>
    </dgm:pt>
    <dgm:pt modelId="{6C336F3A-3283-4A66-BB6D-CC3EFD7E8BE8}" type="sibTrans" cxnId="{519E74CC-069A-4B81-A43E-47300EC53B31}">
      <dgm:prSet/>
      <dgm:spPr/>
      <dgm:t>
        <a:bodyPr/>
        <a:lstStyle/>
        <a:p>
          <a:endParaRPr lang="en-US"/>
        </a:p>
      </dgm:t>
    </dgm:pt>
    <dgm:pt modelId="{93989FFA-8D69-4BAA-89F0-783519ED6F40}" type="pres">
      <dgm:prSet presAssocID="{B1A56935-3ECF-4519-B5CA-3D1A7798DC34}" presName="linearFlow" presStyleCnt="0">
        <dgm:presLayoutVars>
          <dgm:dir/>
          <dgm:animLvl val="lvl"/>
          <dgm:resizeHandles val="exact"/>
        </dgm:presLayoutVars>
      </dgm:prSet>
      <dgm:spPr/>
    </dgm:pt>
    <dgm:pt modelId="{FD9D33A7-A887-490D-B03A-5E209ED8E368}" type="pres">
      <dgm:prSet presAssocID="{4226681F-B7A0-48D8-9844-42271360E446}" presName="composite" presStyleCnt="0"/>
      <dgm:spPr/>
    </dgm:pt>
    <dgm:pt modelId="{E716BF9D-E0A7-43F9-9B04-91121BED4F4A}" type="pres">
      <dgm:prSet presAssocID="{4226681F-B7A0-48D8-9844-42271360E446}" presName="parentText" presStyleLbl="alignNode1" presStyleIdx="0" presStyleCnt="4">
        <dgm:presLayoutVars>
          <dgm:chMax val="1"/>
          <dgm:bulletEnabled val="1"/>
        </dgm:presLayoutVars>
      </dgm:prSet>
      <dgm:spPr/>
    </dgm:pt>
    <dgm:pt modelId="{4D90626B-35E9-4FCD-A2D4-3BAD3841DBB7}" type="pres">
      <dgm:prSet presAssocID="{4226681F-B7A0-48D8-9844-42271360E446}" presName="descendantText" presStyleLbl="alignAcc1" presStyleIdx="0" presStyleCnt="4" custScaleY="122032" custLinFactNeighborY="-1436">
        <dgm:presLayoutVars>
          <dgm:bulletEnabled val="1"/>
        </dgm:presLayoutVars>
      </dgm:prSet>
      <dgm:spPr/>
    </dgm:pt>
    <dgm:pt modelId="{4A42730B-30FB-4276-A787-073873DF1A50}" type="pres">
      <dgm:prSet presAssocID="{1749B857-17F3-4793-BA14-D59BF5692A03}" presName="sp" presStyleCnt="0"/>
      <dgm:spPr/>
    </dgm:pt>
    <dgm:pt modelId="{0155E23E-3D05-4673-ADCC-2062DECED19E}" type="pres">
      <dgm:prSet presAssocID="{D1F50C6E-7747-4121-B892-8671F9720B47}" presName="composite" presStyleCnt="0"/>
      <dgm:spPr/>
    </dgm:pt>
    <dgm:pt modelId="{DDB1E226-4A0D-4E7A-8277-FCFCF5856335}" type="pres">
      <dgm:prSet presAssocID="{D1F50C6E-7747-4121-B892-8671F9720B47}" presName="parentText" presStyleLbl="alignNode1" presStyleIdx="1" presStyleCnt="4">
        <dgm:presLayoutVars>
          <dgm:chMax val="1"/>
          <dgm:bulletEnabled val="1"/>
        </dgm:presLayoutVars>
      </dgm:prSet>
      <dgm:spPr/>
    </dgm:pt>
    <dgm:pt modelId="{D4107748-EE1C-4815-8100-F435BBAEED32}" type="pres">
      <dgm:prSet presAssocID="{D1F50C6E-7747-4121-B892-8671F9720B47}" presName="descendantText" presStyleLbl="alignAcc1" presStyleIdx="1" presStyleCnt="4" custScaleY="119829">
        <dgm:presLayoutVars>
          <dgm:bulletEnabled val="1"/>
        </dgm:presLayoutVars>
      </dgm:prSet>
      <dgm:spPr/>
    </dgm:pt>
    <dgm:pt modelId="{7AD10C50-1B4E-4410-8B25-6885068014C2}" type="pres">
      <dgm:prSet presAssocID="{988A8EAD-7F3F-45BD-B544-61A477626416}" presName="sp" presStyleCnt="0"/>
      <dgm:spPr/>
    </dgm:pt>
    <dgm:pt modelId="{21A8BC3E-D5A9-4E25-97E4-0608A5171189}" type="pres">
      <dgm:prSet presAssocID="{B80F8762-0DF0-4D5A-BB14-AF15D83D3B24}" presName="composite" presStyleCnt="0"/>
      <dgm:spPr/>
    </dgm:pt>
    <dgm:pt modelId="{8B76222F-4EA7-4BDB-8C45-7FBB2693A16A}" type="pres">
      <dgm:prSet presAssocID="{B80F8762-0DF0-4D5A-BB14-AF15D83D3B24}" presName="parentText" presStyleLbl="alignNode1" presStyleIdx="2" presStyleCnt="4">
        <dgm:presLayoutVars>
          <dgm:chMax val="1"/>
          <dgm:bulletEnabled val="1"/>
        </dgm:presLayoutVars>
      </dgm:prSet>
      <dgm:spPr/>
    </dgm:pt>
    <dgm:pt modelId="{5E30F5A9-E108-464C-AA8B-EBC7E77C68C6}" type="pres">
      <dgm:prSet presAssocID="{B80F8762-0DF0-4D5A-BB14-AF15D83D3B24}" presName="descendantText" presStyleLbl="alignAcc1" presStyleIdx="2" presStyleCnt="4" custScaleY="89544">
        <dgm:presLayoutVars>
          <dgm:bulletEnabled val="1"/>
        </dgm:presLayoutVars>
      </dgm:prSet>
      <dgm:spPr/>
    </dgm:pt>
    <dgm:pt modelId="{76F4D365-F640-41BD-AC6E-2B4422EBD1A1}" type="pres">
      <dgm:prSet presAssocID="{B59CB39E-B04C-45E8-8479-3B731005596D}" presName="sp" presStyleCnt="0"/>
      <dgm:spPr/>
    </dgm:pt>
    <dgm:pt modelId="{5C704403-E9D9-4159-95A9-F367603164E8}" type="pres">
      <dgm:prSet presAssocID="{09DC3DB2-2131-41C3-9B81-D5F27CCFE784}" presName="composite" presStyleCnt="0"/>
      <dgm:spPr/>
    </dgm:pt>
    <dgm:pt modelId="{226E383E-C786-463B-A44F-AB38B93A99C4}" type="pres">
      <dgm:prSet presAssocID="{09DC3DB2-2131-41C3-9B81-D5F27CCFE784}" presName="parentText" presStyleLbl="alignNode1" presStyleIdx="3" presStyleCnt="4">
        <dgm:presLayoutVars>
          <dgm:chMax val="1"/>
          <dgm:bulletEnabled val="1"/>
        </dgm:presLayoutVars>
      </dgm:prSet>
      <dgm:spPr/>
    </dgm:pt>
    <dgm:pt modelId="{0B8C65E2-C2C6-4797-9F6A-650661F29C65}" type="pres">
      <dgm:prSet presAssocID="{09DC3DB2-2131-41C3-9B81-D5F27CCFE784}" presName="descendantText" presStyleLbl="alignAcc1" presStyleIdx="3" presStyleCnt="4">
        <dgm:presLayoutVars>
          <dgm:bulletEnabled val="1"/>
        </dgm:presLayoutVars>
      </dgm:prSet>
      <dgm:spPr/>
    </dgm:pt>
  </dgm:ptLst>
  <dgm:cxnLst>
    <dgm:cxn modelId="{72A57220-C89B-4B9E-B5BE-AB06F3B1E784}" srcId="{D1F50C6E-7747-4121-B892-8671F9720B47}" destId="{7140A1A1-084B-4332-8CBD-29B5659826A7}" srcOrd="0" destOrd="0" parTransId="{7E917001-C419-4CF1-B5F8-97A0436F5A48}" sibTransId="{6865C245-D39E-4E85-BBF5-BDCE88073DBF}"/>
    <dgm:cxn modelId="{EC46DA26-02E2-4240-8CF3-C7B7098EDB24}" type="presOf" srcId="{4E94A561-E8C1-4316-90C6-3DAC320A9ED0}" destId="{0B8C65E2-C2C6-4797-9F6A-650661F29C65}" srcOrd="0" destOrd="0" presId="urn:microsoft.com/office/officeart/2005/8/layout/chevron2"/>
    <dgm:cxn modelId="{DE0B3B2D-761C-429E-95DB-602C3537EC7C}" type="presOf" srcId="{B80F8762-0DF0-4D5A-BB14-AF15D83D3B24}" destId="{8B76222F-4EA7-4BDB-8C45-7FBB2693A16A}" srcOrd="0" destOrd="0" presId="urn:microsoft.com/office/officeart/2005/8/layout/chevron2"/>
    <dgm:cxn modelId="{6C644A32-4CF7-4623-AF1F-453D470FCD8C}" type="presOf" srcId="{C45E4C77-1B92-4F76-9A5E-D0C128BC7079}" destId="{5E30F5A9-E108-464C-AA8B-EBC7E77C68C6}" srcOrd="0" destOrd="0" presId="urn:microsoft.com/office/officeart/2005/8/layout/chevron2"/>
    <dgm:cxn modelId="{57234535-E1E4-47A3-8B63-A40A488F259C}" type="presOf" srcId="{B1A56935-3ECF-4519-B5CA-3D1A7798DC34}" destId="{93989FFA-8D69-4BAA-89F0-783519ED6F40}" srcOrd="0" destOrd="0" presId="urn:microsoft.com/office/officeart/2005/8/layout/chevron2"/>
    <dgm:cxn modelId="{1F20E14D-BC01-4E8B-A67A-5943270472C7}" srcId="{B80F8762-0DF0-4D5A-BB14-AF15D83D3B24}" destId="{C45E4C77-1B92-4F76-9A5E-D0C128BC7079}" srcOrd="0" destOrd="0" parTransId="{3209AC33-F3C8-4C32-9B64-CBB17C294E71}" sibTransId="{874B9282-181F-4F8D-8328-95759AE09F18}"/>
    <dgm:cxn modelId="{57C86A5B-EF8B-45BA-9F1B-8E521240F07A}" srcId="{B1A56935-3ECF-4519-B5CA-3D1A7798DC34}" destId="{09DC3DB2-2131-41C3-9B81-D5F27CCFE784}" srcOrd="3" destOrd="0" parTransId="{7E378973-9E6B-44B4-9112-DCC11CE85751}" sibTransId="{4769BA53-A91F-4A52-A255-EFF44AB29BFE}"/>
    <dgm:cxn modelId="{4FF39791-C0F2-4C8A-8DC6-1ADF18475BAE}" srcId="{B1A56935-3ECF-4519-B5CA-3D1A7798DC34}" destId="{B80F8762-0DF0-4D5A-BB14-AF15D83D3B24}" srcOrd="2" destOrd="0" parTransId="{A815DBD4-C058-4078-9F63-3347DDD716FD}" sibTransId="{B59CB39E-B04C-45E8-8479-3B731005596D}"/>
    <dgm:cxn modelId="{43ADC499-301C-4772-850E-0E7841ADE3AF}" srcId="{B1A56935-3ECF-4519-B5CA-3D1A7798DC34}" destId="{4226681F-B7A0-48D8-9844-42271360E446}" srcOrd="0" destOrd="0" parTransId="{B725E7C3-4288-4557-AFF9-7615DEBC1E29}" sibTransId="{1749B857-17F3-4793-BA14-D59BF5692A03}"/>
    <dgm:cxn modelId="{A04ED59B-E0EF-4FF4-8240-01D9A7161C7C}" srcId="{4226681F-B7A0-48D8-9844-42271360E446}" destId="{A91B9B69-129F-4931-A2E7-730DF0F43750}" srcOrd="0" destOrd="0" parTransId="{3A36EA6B-9C38-4958-B90B-BFB9717DCD97}" sibTransId="{E10170DA-6DA0-4D07-9323-6EE1D73D21CC}"/>
    <dgm:cxn modelId="{41BFCAC6-8082-487B-9A0F-B9C412D12824}" srcId="{B1A56935-3ECF-4519-B5CA-3D1A7798DC34}" destId="{D1F50C6E-7747-4121-B892-8671F9720B47}" srcOrd="1" destOrd="0" parTransId="{B6DA4A48-5970-4263-8300-AF94453F966E}" sibTransId="{988A8EAD-7F3F-45BD-B544-61A477626416}"/>
    <dgm:cxn modelId="{CAFE92CA-EDD0-49AE-9B01-A5ECB236D869}" type="presOf" srcId="{D1F50C6E-7747-4121-B892-8671F9720B47}" destId="{DDB1E226-4A0D-4E7A-8277-FCFCF5856335}" srcOrd="0" destOrd="0" presId="urn:microsoft.com/office/officeart/2005/8/layout/chevron2"/>
    <dgm:cxn modelId="{519E74CC-069A-4B81-A43E-47300EC53B31}" srcId="{09DC3DB2-2131-41C3-9B81-D5F27CCFE784}" destId="{4E94A561-E8C1-4316-90C6-3DAC320A9ED0}" srcOrd="0" destOrd="0" parTransId="{1A3A8185-24CE-4505-A060-CD371E952813}" sibTransId="{6C336F3A-3283-4A66-BB6D-CC3EFD7E8BE8}"/>
    <dgm:cxn modelId="{745188D7-FD45-4766-9EF5-44F5B34D8CEE}" type="presOf" srcId="{09DC3DB2-2131-41C3-9B81-D5F27CCFE784}" destId="{226E383E-C786-463B-A44F-AB38B93A99C4}" srcOrd="0" destOrd="0" presId="urn:microsoft.com/office/officeart/2005/8/layout/chevron2"/>
    <dgm:cxn modelId="{A060F9D9-569B-42B8-A8B8-0BB982A6A966}" type="presOf" srcId="{7140A1A1-084B-4332-8CBD-29B5659826A7}" destId="{D4107748-EE1C-4815-8100-F435BBAEED32}" srcOrd="0" destOrd="0" presId="urn:microsoft.com/office/officeart/2005/8/layout/chevron2"/>
    <dgm:cxn modelId="{99369BF8-BDE6-4D85-924A-D3E76FCA77CF}" type="presOf" srcId="{A91B9B69-129F-4931-A2E7-730DF0F43750}" destId="{4D90626B-35E9-4FCD-A2D4-3BAD3841DBB7}" srcOrd="0" destOrd="0" presId="urn:microsoft.com/office/officeart/2005/8/layout/chevron2"/>
    <dgm:cxn modelId="{038969FB-935A-4B35-AFE7-77A2E314643A}" type="presOf" srcId="{4226681F-B7A0-48D8-9844-42271360E446}" destId="{E716BF9D-E0A7-43F9-9B04-91121BED4F4A}" srcOrd="0" destOrd="0" presId="urn:microsoft.com/office/officeart/2005/8/layout/chevron2"/>
    <dgm:cxn modelId="{09029470-A81A-4CE0-BC44-D125B4745386}" type="presParOf" srcId="{93989FFA-8D69-4BAA-89F0-783519ED6F40}" destId="{FD9D33A7-A887-490D-B03A-5E209ED8E368}" srcOrd="0" destOrd="0" presId="urn:microsoft.com/office/officeart/2005/8/layout/chevron2"/>
    <dgm:cxn modelId="{AA6FB31F-88E5-4E00-B072-BE6D6CE900A9}" type="presParOf" srcId="{FD9D33A7-A887-490D-B03A-5E209ED8E368}" destId="{E716BF9D-E0A7-43F9-9B04-91121BED4F4A}" srcOrd="0" destOrd="0" presId="urn:microsoft.com/office/officeart/2005/8/layout/chevron2"/>
    <dgm:cxn modelId="{CCEC7A04-B364-4D5C-BD96-9F1CC6EF4B0D}" type="presParOf" srcId="{FD9D33A7-A887-490D-B03A-5E209ED8E368}" destId="{4D90626B-35E9-4FCD-A2D4-3BAD3841DBB7}" srcOrd="1" destOrd="0" presId="urn:microsoft.com/office/officeart/2005/8/layout/chevron2"/>
    <dgm:cxn modelId="{647BA27B-B40E-4D09-B6A6-2AD3B4870CF1}" type="presParOf" srcId="{93989FFA-8D69-4BAA-89F0-783519ED6F40}" destId="{4A42730B-30FB-4276-A787-073873DF1A50}" srcOrd="1" destOrd="0" presId="urn:microsoft.com/office/officeart/2005/8/layout/chevron2"/>
    <dgm:cxn modelId="{4B5BB7A3-312D-4963-B6C8-3BDA60CB3B0A}" type="presParOf" srcId="{93989FFA-8D69-4BAA-89F0-783519ED6F40}" destId="{0155E23E-3D05-4673-ADCC-2062DECED19E}" srcOrd="2" destOrd="0" presId="urn:microsoft.com/office/officeart/2005/8/layout/chevron2"/>
    <dgm:cxn modelId="{235746F0-0782-4647-9663-4948B68EAD8F}" type="presParOf" srcId="{0155E23E-3D05-4673-ADCC-2062DECED19E}" destId="{DDB1E226-4A0D-4E7A-8277-FCFCF5856335}" srcOrd="0" destOrd="0" presId="urn:microsoft.com/office/officeart/2005/8/layout/chevron2"/>
    <dgm:cxn modelId="{CF297651-1E7E-48E2-A9A3-459A2FE0EBCB}" type="presParOf" srcId="{0155E23E-3D05-4673-ADCC-2062DECED19E}" destId="{D4107748-EE1C-4815-8100-F435BBAEED32}" srcOrd="1" destOrd="0" presId="urn:microsoft.com/office/officeart/2005/8/layout/chevron2"/>
    <dgm:cxn modelId="{42F6E899-4C18-42FD-ACD7-BCBFD8593711}" type="presParOf" srcId="{93989FFA-8D69-4BAA-89F0-783519ED6F40}" destId="{7AD10C50-1B4E-4410-8B25-6885068014C2}" srcOrd="3" destOrd="0" presId="urn:microsoft.com/office/officeart/2005/8/layout/chevron2"/>
    <dgm:cxn modelId="{EAF88DB1-E56C-4311-9F4D-A39ABDEC4F68}" type="presParOf" srcId="{93989FFA-8D69-4BAA-89F0-783519ED6F40}" destId="{21A8BC3E-D5A9-4E25-97E4-0608A5171189}" srcOrd="4" destOrd="0" presId="urn:microsoft.com/office/officeart/2005/8/layout/chevron2"/>
    <dgm:cxn modelId="{115BE92D-689F-43B4-B5A8-0818B3DACD17}" type="presParOf" srcId="{21A8BC3E-D5A9-4E25-97E4-0608A5171189}" destId="{8B76222F-4EA7-4BDB-8C45-7FBB2693A16A}" srcOrd="0" destOrd="0" presId="urn:microsoft.com/office/officeart/2005/8/layout/chevron2"/>
    <dgm:cxn modelId="{3B96A1A8-AE58-4F10-8AB7-1D43CD423A98}" type="presParOf" srcId="{21A8BC3E-D5A9-4E25-97E4-0608A5171189}" destId="{5E30F5A9-E108-464C-AA8B-EBC7E77C68C6}" srcOrd="1" destOrd="0" presId="urn:microsoft.com/office/officeart/2005/8/layout/chevron2"/>
    <dgm:cxn modelId="{6A622CDB-019C-49A8-85A8-61195A670A60}" type="presParOf" srcId="{93989FFA-8D69-4BAA-89F0-783519ED6F40}" destId="{76F4D365-F640-41BD-AC6E-2B4422EBD1A1}" srcOrd="5" destOrd="0" presId="urn:microsoft.com/office/officeart/2005/8/layout/chevron2"/>
    <dgm:cxn modelId="{25C95927-7DDE-478B-8436-BE92B9593C61}" type="presParOf" srcId="{93989FFA-8D69-4BAA-89F0-783519ED6F40}" destId="{5C704403-E9D9-4159-95A9-F367603164E8}" srcOrd="6" destOrd="0" presId="urn:microsoft.com/office/officeart/2005/8/layout/chevron2"/>
    <dgm:cxn modelId="{6488B655-D051-4054-8FFA-AD4140676944}" type="presParOf" srcId="{5C704403-E9D9-4159-95A9-F367603164E8}" destId="{226E383E-C786-463B-A44F-AB38B93A99C4}" srcOrd="0" destOrd="0" presId="urn:microsoft.com/office/officeart/2005/8/layout/chevron2"/>
    <dgm:cxn modelId="{7DC828FD-9689-47B1-A641-291B686F9B72}" type="presParOf" srcId="{5C704403-E9D9-4159-95A9-F367603164E8}" destId="{0B8C65E2-C2C6-4797-9F6A-650661F29C65}"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1A56935-3ECF-4519-B5CA-3D1A7798DC34}"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en-US"/>
        </a:p>
      </dgm:t>
    </dgm:pt>
    <dgm:pt modelId="{4226681F-B7A0-48D8-9844-42271360E446}">
      <dgm:prSet phldrT="[Text]" custT="1"/>
      <dgm:spPr/>
      <dgm:t>
        <a:bodyPr/>
        <a:lstStyle/>
        <a:p>
          <a:r>
            <a:rPr lang="en-US" sz="1200" dirty="0"/>
            <a:t>Modeling</a:t>
          </a:r>
        </a:p>
      </dgm:t>
    </dgm:pt>
    <dgm:pt modelId="{B725E7C3-4288-4557-AFF9-7615DEBC1E29}" type="parTrans" cxnId="{43ADC499-301C-4772-850E-0E7841ADE3AF}">
      <dgm:prSet/>
      <dgm:spPr/>
      <dgm:t>
        <a:bodyPr/>
        <a:lstStyle/>
        <a:p>
          <a:endParaRPr lang="en-US"/>
        </a:p>
      </dgm:t>
    </dgm:pt>
    <dgm:pt modelId="{1749B857-17F3-4793-BA14-D59BF5692A03}" type="sibTrans" cxnId="{43ADC499-301C-4772-850E-0E7841ADE3AF}">
      <dgm:prSet/>
      <dgm:spPr/>
      <dgm:t>
        <a:bodyPr/>
        <a:lstStyle/>
        <a:p>
          <a:endParaRPr lang="en-US"/>
        </a:p>
      </dgm:t>
    </dgm:pt>
    <dgm:pt modelId="{D1F50C6E-7747-4121-B892-8671F9720B47}">
      <dgm:prSet phldrT="[Text]" custT="1"/>
      <dgm:spPr/>
      <dgm:t>
        <a:bodyPr/>
        <a:lstStyle/>
        <a:p>
          <a:r>
            <a:rPr lang="en-US" sz="1200" dirty="0"/>
            <a:t>Evaluation</a:t>
          </a:r>
        </a:p>
      </dgm:t>
    </dgm:pt>
    <dgm:pt modelId="{B6DA4A48-5970-4263-8300-AF94453F966E}" type="parTrans" cxnId="{41BFCAC6-8082-487B-9A0F-B9C412D12824}">
      <dgm:prSet/>
      <dgm:spPr/>
      <dgm:t>
        <a:bodyPr/>
        <a:lstStyle/>
        <a:p>
          <a:endParaRPr lang="en-US"/>
        </a:p>
      </dgm:t>
    </dgm:pt>
    <dgm:pt modelId="{988A8EAD-7F3F-45BD-B544-61A477626416}" type="sibTrans" cxnId="{41BFCAC6-8082-487B-9A0F-B9C412D12824}">
      <dgm:prSet/>
      <dgm:spPr/>
      <dgm:t>
        <a:bodyPr/>
        <a:lstStyle/>
        <a:p>
          <a:endParaRPr lang="en-US"/>
        </a:p>
      </dgm:t>
    </dgm:pt>
    <dgm:pt modelId="{7140A1A1-084B-4332-8CBD-29B5659826A7}">
      <dgm:prSet phldrT="[Text]" custT="1"/>
      <dgm:spPr>
        <a:solidFill>
          <a:schemeClr val="bg1">
            <a:alpha val="90000"/>
          </a:schemeClr>
        </a:solidFill>
      </dgm:spPr>
      <dgm:t>
        <a:bodyPr/>
        <a:lstStyle/>
        <a:p>
          <a:r>
            <a:rPr lang="en-US" sz="1100" dirty="0"/>
            <a:t> Standard model fit parameters</a:t>
          </a:r>
        </a:p>
      </dgm:t>
    </dgm:pt>
    <dgm:pt modelId="{7E917001-C419-4CF1-B5F8-97A0436F5A48}" type="parTrans" cxnId="{72A57220-C89B-4B9E-B5BE-AB06F3B1E784}">
      <dgm:prSet/>
      <dgm:spPr/>
      <dgm:t>
        <a:bodyPr/>
        <a:lstStyle/>
        <a:p>
          <a:endParaRPr lang="en-US"/>
        </a:p>
      </dgm:t>
    </dgm:pt>
    <dgm:pt modelId="{6865C245-D39E-4E85-BBF5-BDCE88073DBF}" type="sibTrans" cxnId="{72A57220-C89B-4B9E-B5BE-AB06F3B1E784}">
      <dgm:prSet/>
      <dgm:spPr/>
      <dgm:t>
        <a:bodyPr/>
        <a:lstStyle/>
        <a:p>
          <a:endParaRPr lang="en-US"/>
        </a:p>
      </dgm:t>
    </dgm:pt>
    <dgm:pt modelId="{B80F8762-0DF0-4D5A-BB14-AF15D83D3B24}">
      <dgm:prSet phldrT="[Text]" custT="1"/>
      <dgm:spPr/>
      <dgm:t>
        <a:bodyPr/>
        <a:lstStyle/>
        <a:p>
          <a:r>
            <a:rPr lang="en-US" sz="1200" dirty="0"/>
            <a:t>Visualization</a:t>
          </a:r>
        </a:p>
      </dgm:t>
    </dgm:pt>
    <dgm:pt modelId="{A815DBD4-C058-4078-9F63-3347DDD716FD}" type="parTrans" cxnId="{4FF39791-C0F2-4C8A-8DC6-1ADF18475BAE}">
      <dgm:prSet/>
      <dgm:spPr/>
      <dgm:t>
        <a:bodyPr/>
        <a:lstStyle/>
        <a:p>
          <a:endParaRPr lang="en-US"/>
        </a:p>
      </dgm:t>
    </dgm:pt>
    <dgm:pt modelId="{B59CB39E-B04C-45E8-8479-3B731005596D}" type="sibTrans" cxnId="{4FF39791-C0F2-4C8A-8DC6-1ADF18475BAE}">
      <dgm:prSet/>
      <dgm:spPr/>
      <dgm:t>
        <a:bodyPr/>
        <a:lstStyle/>
        <a:p>
          <a:endParaRPr lang="en-US"/>
        </a:p>
      </dgm:t>
    </dgm:pt>
    <dgm:pt modelId="{C45E4C77-1B92-4F76-9A5E-D0C128BC7079}">
      <dgm:prSet phldrT="[Text]" custT="1"/>
      <dgm:spPr/>
      <dgm:t>
        <a:bodyPr/>
        <a:lstStyle/>
        <a:p>
          <a:r>
            <a:rPr lang="en-US" sz="1100" dirty="0"/>
            <a:t> Dashboard Development</a:t>
          </a:r>
        </a:p>
      </dgm:t>
    </dgm:pt>
    <dgm:pt modelId="{3209AC33-F3C8-4C32-9B64-CBB17C294E71}" type="parTrans" cxnId="{1F20E14D-BC01-4E8B-A67A-5943270472C7}">
      <dgm:prSet/>
      <dgm:spPr/>
      <dgm:t>
        <a:bodyPr/>
        <a:lstStyle/>
        <a:p>
          <a:endParaRPr lang="en-US"/>
        </a:p>
      </dgm:t>
    </dgm:pt>
    <dgm:pt modelId="{874B9282-181F-4F8D-8328-95759AE09F18}" type="sibTrans" cxnId="{1F20E14D-BC01-4E8B-A67A-5943270472C7}">
      <dgm:prSet/>
      <dgm:spPr/>
      <dgm:t>
        <a:bodyPr/>
        <a:lstStyle/>
        <a:p>
          <a:endParaRPr lang="en-US"/>
        </a:p>
      </dgm:t>
    </dgm:pt>
    <dgm:pt modelId="{7F3524BE-FC14-4DF0-83F2-FB73ECD2B227}">
      <dgm:prSet phldrT="[Text]" custT="1"/>
      <dgm:spPr>
        <a:solidFill>
          <a:schemeClr val="bg1">
            <a:alpha val="90000"/>
          </a:schemeClr>
        </a:solidFill>
      </dgm:spPr>
      <dgm:t>
        <a:bodyPr/>
        <a:lstStyle/>
        <a:p>
          <a:r>
            <a:rPr lang="en-US" sz="1100" dirty="0"/>
            <a:t> Build backtesting framework for real world signal and pattern evaluation</a:t>
          </a:r>
        </a:p>
      </dgm:t>
    </dgm:pt>
    <dgm:pt modelId="{481F85B8-4A0D-4195-9C4E-39080DB84C56}" type="parTrans" cxnId="{2C4B2CC2-8DD7-4AF5-B6A7-4EACE429234E}">
      <dgm:prSet/>
      <dgm:spPr/>
      <dgm:t>
        <a:bodyPr/>
        <a:lstStyle/>
        <a:p>
          <a:endParaRPr lang="en-US"/>
        </a:p>
      </dgm:t>
    </dgm:pt>
    <dgm:pt modelId="{DD874998-0F33-48D0-AA8F-A25D21771631}" type="sibTrans" cxnId="{2C4B2CC2-8DD7-4AF5-B6A7-4EACE429234E}">
      <dgm:prSet/>
      <dgm:spPr/>
      <dgm:t>
        <a:bodyPr/>
        <a:lstStyle/>
        <a:p>
          <a:endParaRPr lang="en-US"/>
        </a:p>
      </dgm:t>
    </dgm:pt>
    <dgm:pt modelId="{8AE0F755-B875-4ABE-82AB-9741A56185B8}">
      <dgm:prSet phldrT="[Text]" custT="1"/>
      <dgm:spPr/>
      <dgm:t>
        <a:bodyPr/>
        <a:lstStyle/>
        <a:p>
          <a:r>
            <a:rPr lang="en-US" sz="1100" dirty="0"/>
            <a:t> Mobile Application Development</a:t>
          </a:r>
        </a:p>
      </dgm:t>
    </dgm:pt>
    <dgm:pt modelId="{6C74A136-61C1-4166-95BE-87108C627FB9}" type="parTrans" cxnId="{A95BCE12-B584-46C2-8178-5D72404C415F}">
      <dgm:prSet/>
      <dgm:spPr/>
      <dgm:t>
        <a:bodyPr/>
        <a:lstStyle/>
        <a:p>
          <a:endParaRPr lang="en-US"/>
        </a:p>
      </dgm:t>
    </dgm:pt>
    <dgm:pt modelId="{407817DD-35DE-4179-A8E2-8ABAE17BE80A}" type="sibTrans" cxnId="{A95BCE12-B584-46C2-8178-5D72404C415F}">
      <dgm:prSet/>
      <dgm:spPr/>
      <dgm:t>
        <a:bodyPr/>
        <a:lstStyle/>
        <a:p>
          <a:endParaRPr lang="en-US"/>
        </a:p>
      </dgm:t>
    </dgm:pt>
    <dgm:pt modelId="{A91B9B69-129F-4931-A2E7-730DF0F43750}">
      <dgm:prSet phldrT="[Text]" custT="1"/>
      <dgm:spPr/>
      <dgm:t>
        <a:bodyPr/>
        <a:lstStyle/>
        <a:p>
          <a:r>
            <a:rPr lang="en-US" sz="1100" dirty="0"/>
            <a:t> Neural Network(specifically LSTM) – price activity</a:t>
          </a:r>
        </a:p>
      </dgm:t>
    </dgm:pt>
    <dgm:pt modelId="{E10170DA-6DA0-4D07-9323-6EE1D73D21CC}" type="sibTrans" cxnId="{A04ED59B-E0EF-4FF4-8240-01D9A7161C7C}">
      <dgm:prSet/>
      <dgm:spPr/>
      <dgm:t>
        <a:bodyPr/>
        <a:lstStyle/>
        <a:p>
          <a:endParaRPr lang="en-US"/>
        </a:p>
      </dgm:t>
    </dgm:pt>
    <dgm:pt modelId="{3A36EA6B-9C38-4958-B90B-BFB9717DCD97}" type="parTrans" cxnId="{A04ED59B-E0EF-4FF4-8240-01D9A7161C7C}">
      <dgm:prSet/>
      <dgm:spPr/>
      <dgm:t>
        <a:bodyPr/>
        <a:lstStyle/>
        <a:p>
          <a:endParaRPr lang="en-US"/>
        </a:p>
      </dgm:t>
    </dgm:pt>
    <dgm:pt modelId="{BB6ED573-97D0-4CAB-969A-A8A484A5B3BA}">
      <dgm:prSet phldrT="[Text]" custT="1"/>
      <dgm:spPr/>
      <dgm:t>
        <a:bodyPr/>
        <a:lstStyle/>
        <a:p>
          <a:r>
            <a:rPr lang="en-US" sz="1100" dirty="0"/>
            <a:t> Random Forest for classification of signal direction</a:t>
          </a:r>
        </a:p>
      </dgm:t>
    </dgm:pt>
    <dgm:pt modelId="{2249E152-D7C5-4FFB-839A-07EDC6ACF09B}" type="sibTrans" cxnId="{ABEB3EE6-255D-43A6-B38F-D2C2009332EE}">
      <dgm:prSet/>
      <dgm:spPr/>
      <dgm:t>
        <a:bodyPr/>
        <a:lstStyle/>
        <a:p>
          <a:endParaRPr lang="en-US"/>
        </a:p>
      </dgm:t>
    </dgm:pt>
    <dgm:pt modelId="{894ADA48-D35D-4797-A12B-BC9C1A7E45FB}" type="parTrans" cxnId="{ABEB3EE6-255D-43A6-B38F-D2C2009332EE}">
      <dgm:prSet/>
      <dgm:spPr/>
      <dgm:t>
        <a:bodyPr/>
        <a:lstStyle/>
        <a:p>
          <a:endParaRPr lang="en-US"/>
        </a:p>
      </dgm:t>
    </dgm:pt>
    <dgm:pt modelId="{4AC3D84B-8DEB-4273-9C82-DD389BAA6A96}">
      <dgm:prSet phldrT="[Text]" custT="1"/>
      <dgm:spPr/>
      <dgm:t>
        <a:bodyPr/>
        <a:lstStyle/>
        <a:p>
          <a:r>
            <a:rPr lang="en-US" sz="1100" dirty="0"/>
            <a:t> Logistic Regression for signal direction</a:t>
          </a:r>
        </a:p>
      </dgm:t>
    </dgm:pt>
    <dgm:pt modelId="{026BA136-6CF5-4D8E-B6DA-0E95FF081FF1}" type="sibTrans" cxnId="{5E0207E2-3449-4834-AB94-ED4C7F28C85B}">
      <dgm:prSet/>
      <dgm:spPr/>
      <dgm:t>
        <a:bodyPr/>
        <a:lstStyle/>
        <a:p>
          <a:endParaRPr lang="en-US"/>
        </a:p>
      </dgm:t>
    </dgm:pt>
    <dgm:pt modelId="{5309B30C-D473-4B48-8B1F-1FC947BAFF63}" type="parTrans" cxnId="{5E0207E2-3449-4834-AB94-ED4C7F28C85B}">
      <dgm:prSet/>
      <dgm:spPr/>
      <dgm:t>
        <a:bodyPr/>
        <a:lstStyle/>
        <a:p>
          <a:endParaRPr lang="en-US"/>
        </a:p>
      </dgm:t>
    </dgm:pt>
    <dgm:pt modelId="{CC25B04F-BD03-43FA-B50D-1AC87622AD29}">
      <dgm:prSet phldrT="[Text]" custT="1"/>
      <dgm:spPr/>
      <dgm:t>
        <a:bodyPr/>
        <a:lstStyle/>
        <a:p>
          <a:r>
            <a:rPr lang="en-US" sz="1100" dirty="0"/>
            <a:t> Linear Regression for price activity</a:t>
          </a:r>
        </a:p>
      </dgm:t>
    </dgm:pt>
    <dgm:pt modelId="{605AE3A5-DE6B-41EA-9000-5F5C4E9A4A7E}" type="sibTrans" cxnId="{688DF036-5050-40F9-AFF6-4EB36E6FA817}">
      <dgm:prSet/>
      <dgm:spPr/>
      <dgm:t>
        <a:bodyPr/>
        <a:lstStyle/>
        <a:p>
          <a:endParaRPr lang="en-US"/>
        </a:p>
      </dgm:t>
    </dgm:pt>
    <dgm:pt modelId="{5FDB002C-26CB-4C69-9829-A696F9877E2C}" type="parTrans" cxnId="{688DF036-5050-40F9-AFF6-4EB36E6FA817}">
      <dgm:prSet/>
      <dgm:spPr/>
      <dgm:t>
        <a:bodyPr/>
        <a:lstStyle/>
        <a:p>
          <a:endParaRPr lang="en-US"/>
        </a:p>
      </dgm:t>
    </dgm:pt>
    <dgm:pt modelId="{93989FFA-8D69-4BAA-89F0-783519ED6F40}" type="pres">
      <dgm:prSet presAssocID="{B1A56935-3ECF-4519-B5CA-3D1A7798DC34}" presName="linearFlow" presStyleCnt="0">
        <dgm:presLayoutVars>
          <dgm:dir/>
          <dgm:animLvl val="lvl"/>
          <dgm:resizeHandles val="exact"/>
        </dgm:presLayoutVars>
      </dgm:prSet>
      <dgm:spPr/>
    </dgm:pt>
    <dgm:pt modelId="{FD9D33A7-A887-490D-B03A-5E209ED8E368}" type="pres">
      <dgm:prSet presAssocID="{4226681F-B7A0-48D8-9844-42271360E446}" presName="composite" presStyleCnt="0"/>
      <dgm:spPr/>
    </dgm:pt>
    <dgm:pt modelId="{E716BF9D-E0A7-43F9-9B04-91121BED4F4A}" type="pres">
      <dgm:prSet presAssocID="{4226681F-B7A0-48D8-9844-42271360E446}" presName="parentText" presStyleLbl="alignNode1" presStyleIdx="0" presStyleCnt="3">
        <dgm:presLayoutVars>
          <dgm:chMax val="1"/>
          <dgm:bulletEnabled val="1"/>
        </dgm:presLayoutVars>
      </dgm:prSet>
      <dgm:spPr/>
    </dgm:pt>
    <dgm:pt modelId="{4D90626B-35E9-4FCD-A2D4-3BAD3841DBB7}" type="pres">
      <dgm:prSet presAssocID="{4226681F-B7A0-48D8-9844-42271360E446}" presName="descendantText" presStyleLbl="alignAcc1" presStyleIdx="0" presStyleCnt="3" custScaleY="100000" custLinFactNeighborY="1373">
        <dgm:presLayoutVars>
          <dgm:bulletEnabled val="1"/>
        </dgm:presLayoutVars>
      </dgm:prSet>
      <dgm:spPr/>
    </dgm:pt>
    <dgm:pt modelId="{4A42730B-30FB-4276-A787-073873DF1A50}" type="pres">
      <dgm:prSet presAssocID="{1749B857-17F3-4793-BA14-D59BF5692A03}" presName="sp" presStyleCnt="0"/>
      <dgm:spPr/>
    </dgm:pt>
    <dgm:pt modelId="{0155E23E-3D05-4673-ADCC-2062DECED19E}" type="pres">
      <dgm:prSet presAssocID="{D1F50C6E-7747-4121-B892-8671F9720B47}" presName="composite" presStyleCnt="0"/>
      <dgm:spPr/>
    </dgm:pt>
    <dgm:pt modelId="{DDB1E226-4A0D-4E7A-8277-FCFCF5856335}" type="pres">
      <dgm:prSet presAssocID="{D1F50C6E-7747-4121-B892-8671F9720B47}" presName="parentText" presStyleLbl="alignNode1" presStyleIdx="1" presStyleCnt="3">
        <dgm:presLayoutVars>
          <dgm:chMax val="1"/>
          <dgm:bulletEnabled val="1"/>
        </dgm:presLayoutVars>
      </dgm:prSet>
      <dgm:spPr/>
    </dgm:pt>
    <dgm:pt modelId="{D4107748-EE1C-4815-8100-F435BBAEED32}" type="pres">
      <dgm:prSet presAssocID="{D1F50C6E-7747-4121-B892-8671F9720B47}" presName="descendantText" presStyleLbl="alignAcc1" presStyleIdx="1" presStyleCnt="3" custScaleY="103520" custLinFactNeighborX="0" custLinFactNeighborY="-1260">
        <dgm:presLayoutVars>
          <dgm:bulletEnabled val="1"/>
        </dgm:presLayoutVars>
      </dgm:prSet>
      <dgm:spPr/>
    </dgm:pt>
    <dgm:pt modelId="{7AD10C50-1B4E-4410-8B25-6885068014C2}" type="pres">
      <dgm:prSet presAssocID="{988A8EAD-7F3F-45BD-B544-61A477626416}" presName="sp" presStyleCnt="0"/>
      <dgm:spPr/>
    </dgm:pt>
    <dgm:pt modelId="{21A8BC3E-D5A9-4E25-97E4-0608A5171189}" type="pres">
      <dgm:prSet presAssocID="{B80F8762-0DF0-4D5A-BB14-AF15D83D3B24}" presName="composite" presStyleCnt="0"/>
      <dgm:spPr/>
    </dgm:pt>
    <dgm:pt modelId="{8B76222F-4EA7-4BDB-8C45-7FBB2693A16A}" type="pres">
      <dgm:prSet presAssocID="{B80F8762-0DF0-4D5A-BB14-AF15D83D3B24}" presName="parentText" presStyleLbl="alignNode1" presStyleIdx="2" presStyleCnt="3">
        <dgm:presLayoutVars>
          <dgm:chMax val="1"/>
          <dgm:bulletEnabled val="1"/>
        </dgm:presLayoutVars>
      </dgm:prSet>
      <dgm:spPr/>
    </dgm:pt>
    <dgm:pt modelId="{5E30F5A9-E108-464C-AA8B-EBC7E77C68C6}" type="pres">
      <dgm:prSet presAssocID="{B80F8762-0DF0-4D5A-BB14-AF15D83D3B24}" presName="descendantText" presStyleLbl="alignAcc1" presStyleIdx="2" presStyleCnt="3">
        <dgm:presLayoutVars>
          <dgm:bulletEnabled val="1"/>
        </dgm:presLayoutVars>
      </dgm:prSet>
      <dgm:spPr/>
    </dgm:pt>
  </dgm:ptLst>
  <dgm:cxnLst>
    <dgm:cxn modelId="{A95BCE12-B584-46C2-8178-5D72404C415F}" srcId="{B80F8762-0DF0-4D5A-BB14-AF15D83D3B24}" destId="{8AE0F755-B875-4ABE-82AB-9741A56185B8}" srcOrd="1" destOrd="0" parTransId="{6C74A136-61C1-4166-95BE-87108C627FB9}" sibTransId="{407817DD-35DE-4179-A8E2-8ABAE17BE80A}"/>
    <dgm:cxn modelId="{77572020-4584-4D25-81D4-BBA6139C470B}" type="presOf" srcId="{8AE0F755-B875-4ABE-82AB-9741A56185B8}" destId="{5E30F5A9-E108-464C-AA8B-EBC7E77C68C6}" srcOrd="0" destOrd="1" presId="urn:microsoft.com/office/officeart/2005/8/layout/chevron2"/>
    <dgm:cxn modelId="{72A57220-C89B-4B9E-B5BE-AB06F3B1E784}" srcId="{D1F50C6E-7747-4121-B892-8671F9720B47}" destId="{7140A1A1-084B-4332-8CBD-29B5659826A7}" srcOrd="0" destOrd="0" parTransId="{7E917001-C419-4CF1-B5F8-97A0436F5A48}" sibTransId="{6865C245-D39E-4E85-BBF5-BDCE88073DBF}"/>
    <dgm:cxn modelId="{DE0B3B2D-761C-429E-95DB-602C3537EC7C}" type="presOf" srcId="{B80F8762-0DF0-4D5A-BB14-AF15D83D3B24}" destId="{8B76222F-4EA7-4BDB-8C45-7FBB2693A16A}" srcOrd="0" destOrd="0" presId="urn:microsoft.com/office/officeart/2005/8/layout/chevron2"/>
    <dgm:cxn modelId="{6C644A32-4CF7-4623-AF1F-453D470FCD8C}" type="presOf" srcId="{C45E4C77-1B92-4F76-9A5E-D0C128BC7079}" destId="{5E30F5A9-E108-464C-AA8B-EBC7E77C68C6}" srcOrd="0" destOrd="0" presId="urn:microsoft.com/office/officeart/2005/8/layout/chevron2"/>
    <dgm:cxn modelId="{57234535-E1E4-47A3-8B63-A40A488F259C}" type="presOf" srcId="{B1A56935-3ECF-4519-B5CA-3D1A7798DC34}" destId="{93989FFA-8D69-4BAA-89F0-783519ED6F40}" srcOrd="0" destOrd="0" presId="urn:microsoft.com/office/officeart/2005/8/layout/chevron2"/>
    <dgm:cxn modelId="{688DF036-5050-40F9-AFF6-4EB36E6FA817}" srcId="{4226681F-B7A0-48D8-9844-42271360E446}" destId="{CC25B04F-BD03-43FA-B50D-1AC87622AD29}" srcOrd="3" destOrd="0" parTransId="{5FDB002C-26CB-4C69-9829-A696F9877E2C}" sibTransId="{605AE3A5-DE6B-41EA-9000-5F5C4E9A4A7E}"/>
    <dgm:cxn modelId="{B987664A-E221-4D4B-B416-5868D367386D}" type="presOf" srcId="{CC25B04F-BD03-43FA-B50D-1AC87622AD29}" destId="{4D90626B-35E9-4FCD-A2D4-3BAD3841DBB7}" srcOrd="0" destOrd="3" presId="urn:microsoft.com/office/officeart/2005/8/layout/chevron2"/>
    <dgm:cxn modelId="{1F20E14D-BC01-4E8B-A67A-5943270472C7}" srcId="{B80F8762-0DF0-4D5A-BB14-AF15D83D3B24}" destId="{C45E4C77-1B92-4F76-9A5E-D0C128BC7079}" srcOrd="0" destOrd="0" parTransId="{3209AC33-F3C8-4C32-9B64-CBB17C294E71}" sibTransId="{874B9282-181F-4F8D-8328-95759AE09F18}"/>
    <dgm:cxn modelId="{4FF39791-C0F2-4C8A-8DC6-1ADF18475BAE}" srcId="{B1A56935-3ECF-4519-B5CA-3D1A7798DC34}" destId="{B80F8762-0DF0-4D5A-BB14-AF15D83D3B24}" srcOrd="2" destOrd="0" parTransId="{A815DBD4-C058-4078-9F63-3347DDD716FD}" sibTransId="{B59CB39E-B04C-45E8-8479-3B731005596D}"/>
    <dgm:cxn modelId="{43ADC499-301C-4772-850E-0E7841ADE3AF}" srcId="{B1A56935-3ECF-4519-B5CA-3D1A7798DC34}" destId="{4226681F-B7A0-48D8-9844-42271360E446}" srcOrd="0" destOrd="0" parTransId="{B725E7C3-4288-4557-AFF9-7615DEBC1E29}" sibTransId="{1749B857-17F3-4793-BA14-D59BF5692A03}"/>
    <dgm:cxn modelId="{A04ED59B-E0EF-4FF4-8240-01D9A7161C7C}" srcId="{4226681F-B7A0-48D8-9844-42271360E446}" destId="{A91B9B69-129F-4931-A2E7-730DF0F43750}" srcOrd="0" destOrd="0" parTransId="{3A36EA6B-9C38-4958-B90B-BFB9717DCD97}" sibTransId="{E10170DA-6DA0-4D07-9323-6EE1D73D21CC}"/>
    <dgm:cxn modelId="{46A8C4BD-D6A7-403A-92D7-95025CD9A51B}" type="presOf" srcId="{7F3524BE-FC14-4DF0-83F2-FB73ECD2B227}" destId="{D4107748-EE1C-4815-8100-F435BBAEED32}" srcOrd="0" destOrd="1" presId="urn:microsoft.com/office/officeart/2005/8/layout/chevron2"/>
    <dgm:cxn modelId="{2C4B2CC2-8DD7-4AF5-B6A7-4EACE429234E}" srcId="{D1F50C6E-7747-4121-B892-8671F9720B47}" destId="{7F3524BE-FC14-4DF0-83F2-FB73ECD2B227}" srcOrd="1" destOrd="0" parTransId="{481F85B8-4A0D-4195-9C4E-39080DB84C56}" sibTransId="{DD874998-0F33-48D0-AA8F-A25D21771631}"/>
    <dgm:cxn modelId="{F79245C3-955A-48F4-BCE2-6AE1D6745E13}" type="presOf" srcId="{4AC3D84B-8DEB-4273-9C82-DD389BAA6A96}" destId="{4D90626B-35E9-4FCD-A2D4-3BAD3841DBB7}" srcOrd="0" destOrd="2" presId="urn:microsoft.com/office/officeart/2005/8/layout/chevron2"/>
    <dgm:cxn modelId="{41BFCAC6-8082-487B-9A0F-B9C412D12824}" srcId="{B1A56935-3ECF-4519-B5CA-3D1A7798DC34}" destId="{D1F50C6E-7747-4121-B892-8671F9720B47}" srcOrd="1" destOrd="0" parTransId="{B6DA4A48-5970-4263-8300-AF94453F966E}" sibTransId="{988A8EAD-7F3F-45BD-B544-61A477626416}"/>
    <dgm:cxn modelId="{CAFE92CA-EDD0-49AE-9B01-A5ECB236D869}" type="presOf" srcId="{D1F50C6E-7747-4121-B892-8671F9720B47}" destId="{DDB1E226-4A0D-4E7A-8277-FCFCF5856335}" srcOrd="0" destOrd="0" presId="urn:microsoft.com/office/officeart/2005/8/layout/chevron2"/>
    <dgm:cxn modelId="{A060F9D9-569B-42B8-A8B8-0BB982A6A966}" type="presOf" srcId="{7140A1A1-084B-4332-8CBD-29B5659826A7}" destId="{D4107748-EE1C-4815-8100-F435BBAEED32}" srcOrd="0" destOrd="0" presId="urn:microsoft.com/office/officeart/2005/8/layout/chevron2"/>
    <dgm:cxn modelId="{5566E8DC-FBB4-43C4-A526-3E60976CF5E4}" type="presOf" srcId="{BB6ED573-97D0-4CAB-969A-A8A484A5B3BA}" destId="{4D90626B-35E9-4FCD-A2D4-3BAD3841DBB7}" srcOrd="0" destOrd="1" presId="urn:microsoft.com/office/officeart/2005/8/layout/chevron2"/>
    <dgm:cxn modelId="{5E0207E2-3449-4834-AB94-ED4C7F28C85B}" srcId="{4226681F-B7A0-48D8-9844-42271360E446}" destId="{4AC3D84B-8DEB-4273-9C82-DD389BAA6A96}" srcOrd="2" destOrd="0" parTransId="{5309B30C-D473-4B48-8B1F-1FC947BAFF63}" sibTransId="{026BA136-6CF5-4D8E-B6DA-0E95FF081FF1}"/>
    <dgm:cxn modelId="{ABEB3EE6-255D-43A6-B38F-D2C2009332EE}" srcId="{4226681F-B7A0-48D8-9844-42271360E446}" destId="{BB6ED573-97D0-4CAB-969A-A8A484A5B3BA}" srcOrd="1" destOrd="0" parTransId="{894ADA48-D35D-4797-A12B-BC9C1A7E45FB}" sibTransId="{2249E152-D7C5-4FFB-839A-07EDC6ACF09B}"/>
    <dgm:cxn modelId="{99369BF8-BDE6-4D85-924A-D3E76FCA77CF}" type="presOf" srcId="{A91B9B69-129F-4931-A2E7-730DF0F43750}" destId="{4D90626B-35E9-4FCD-A2D4-3BAD3841DBB7}" srcOrd="0" destOrd="0" presId="urn:microsoft.com/office/officeart/2005/8/layout/chevron2"/>
    <dgm:cxn modelId="{038969FB-935A-4B35-AFE7-77A2E314643A}" type="presOf" srcId="{4226681F-B7A0-48D8-9844-42271360E446}" destId="{E716BF9D-E0A7-43F9-9B04-91121BED4F4A}" srcOrd="0" destOrd="0" presId="urn:microsoft.com/office/officeart/2005/8/layout/chevron2"/>
    <dgm:cxn modelId="{09029470-A81A-4CE0-BC44-D125B4745386}" type="presParOf" srcId="{93989FFA-8D69-4BAA-89F0-783519ED6F40}" destId="{FD9D33A7-A887-490D-B03A-5E209ED8E368}" srcOrd="0" destOrd="0" presId="urn:microsoft.com/office/officeart/2005/8/layout/chevron2"/>
    <dgm:cxn modelId="{AA6FB31F-88E5-4E00-B072-BE6D6CE900A9}" type="presParOf" srcId="{FD9D33A7-A887-490D-B03A-5E209ED8E368}" destId="{E716BF9D-E0A7-43F9-9B04-91121BED4F4A}" srcOrd="0" destOrd="0" presId="urn:microsoft.com/office/officeart/2005/8/layout/chevron2"/>
    <dgm:cxn modelId="{CCEC7A04-B364-4D5C-BD96-9F1CC6EF4B0D}" type="presParOf" srcId="{FD9D33A7-A887-490D-B03A-5E209ED8E368}" destId="{4D90626B-35E9-4FCD-A2D4-3BAD3841DBB7}" srcOrd="1" destOrd="0" presId="urn:microsoft.com/office/officeart/2005/8/layout/chevron2"/>
    <dgm:cxn modelId="{647BA27B-B40E-4D09-B6A6-2AD3B4870CF1}" type="presParOf" srcId="{93989FFA-8D69-4BAA-89F0-783519ED6F40}" destId="{4A42730B-30FB-4276-A787-073873DF1A50}" srcOrd="1" destOrd="0" presId="urn:microsoft.com/office/officeart/2005/8/layout/chevron2"/>
    <dgm:cxn modelId="{4B5BB7A3-312D-4963-B6C8-3BDA60CB3B0A}" type="presParOf" srcId="{93989FFA-8D69-4BAA-89F0-783519ED6F40}" destId="{0155E23E-3D05-4673-ADCC-2062DECED19E}" srcOrd="2" destOrd="0" presId="urn:microsoft.com/office/officeart/2005/8/layout/chevron2"/>
    <dgm:cxn modelId="{235746F0-0782-4647-9663-4948B68EAD8F}" type="presParOf" srcId="{0155E23E-3D05-4673-ADCC-2062DECED19E}" destId="{DDB1E226-4A0D-4E7A-8277-FCFCF5856335}" srcOrd="0" destOrd="0" presId="urn:microsoft.com/office/officeart/2005/8/layout/chevron2"/>
    <dgm:cxn modelId="{CF297651-1E7E-48E2-A9A3-459A2FE0EBCB}" type="presParOf" srcId="{0155E23E-3D05-4673-ADCC-2062DECED19E}" destId="{D4107748-EE1C-4815-8100-F435BBAEED32}" srcOrd="1" destOrd="0" presId="urn:microsoft.com/office/officeart/2005/8/layout/chevron2"/>
    <dgm:cxn modelId="{42F6E899-4C18-42FD-ACD7-BCBFD8593711}" type="presParOf" srcId="{93989FFA-8D69-4BAA-89F0-783519ED6F40}" destId="{7AD10C50-1B4E-4410-8B25-6885068014C2}" srcOrd="3" destOrd="0" presId="urn:microsoft.com/office/officeart/2005/8/layout/chevron2"/>
    <dgm:cxn modelId="{EAF88DB1-E56C-4311-9F4D-A39ABDEC4F68}" type="presParOf" srcId="{93989FFA-8D69-4BAA-89F0-783519ED6F40}" destId="{21A8BC3E-D5A9-4E25-97E4-0608A5171189}" srcOrd="4" destOrd="0" presId="urn:microsoft.com/office/officeart/2005/8/layout/chevron2"/>
    <dgm:cxn modelId="{115BE92D-689F-43B4-B5A8-0818B3DACD17}" type="presParOf" srcId="{21A8BC3E-D5A9-4E25-97E4-0608A5171189}" destId="{8B76222F-4EA7-4BDB-8C45-7FBB2693A16A}" srcOrd="0" destOrd="0" presId="urn:microsoft.com/office/officeart/2005/8/layout/chevron2"/>
    <dgm:cxn modelId="{3B96A1A8-AE58-4F10-8AB7-1D43CD423A98}" type="presParOf" srcId="{21A8BC3E-D5A9-4E25-97E4-0608A5171189}" destId="{5E30F5A9-E108-464C-AA8B-EBC7E77C68C6}"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1A56935-3ECF-4519-B5CA-3D1A7798DC34}"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en-US"/>
        </a:p>
      </dgm:t>
    </dgm:pt>
    <dgm:pt modelId="{4226681F-B7A0-48D8-9844-42271360E446}">
      <dgm:prSet phldrT="[Text]"/>
      <dgm:spPr/>
      <dgm:t>
        <a:bodyPr/>
        <a:lstStyle/>
        <a:p>
          <a:r>
            <a:rPr lang="en-US" dirty="0"/>
            <a:t>Data Collection</a:t>
          </a:r>
        </a:p>
      </dgm:t>
    </dgm:pt>
    <dgm:pt modelId="{B725E7C3-4288-4557-AFF9-7615DEBC1E29}" type="parTrans" cxnId="{43ADC499-301C-4772-850E-0E7841ADE3AF}">
      <dgm:prSet/>
      <dgm:spPr/>
      <dgm:t>
        <a:bodyPr/>
        <a:lstStyle/>
        <a:p>
          <a:endParaRPr lang="en-US"/>
        </a:p>
      </dgm:t>
    </dgm:pt>
    <dgm:pt modelId="{1749B857-17F3-4793-BA14-D59BF5692A03}" type="sibTrans" cxnId="{43ADC499-301C-4772-850E-0E7841ADE3AF}">
      <dgm:prSet/>
      <dgm:spPr/>
      <dgm:t>
        <a:bodyPr/>
        <a:lstStyle/>
        <a:p>
          <a:endParaRPr lang="en-US"/>
        </a:p>
      </dgm:t>
    </dgm:pt>
    <dgm:pt modelId="{A91B9B69-129F-4931-A2E7-730DF0F43750}">
      <dgm:prSet phldrT="[Text]" custT="1"/>
      <dgm:spPr/>
      <dgm:t>
        <a:bodyPr/>
        <a:lstStyle/>
        <a:p>
          <a:r>
            <a:rPr lang="en-US" sz="1100" dirty="0"/>
            <a:t> Data warehouse server to archive global index data.</a:t>
          </a:r>
        </a:p>
      </dgm:t>
    </dgm:pt>
    <dgm:pt modelId="{3A36EA6B-9C38-4958-B90B-BFB9717DCD97}" type="parTrans" cxnId="{A04ED59B-E0EF-4FF4-8240-01D9A7161C7C}">
      <dgm:prSet/>
      <dgm:spPr/>
      <dgm:t>
        <a:bodyPr/>
        <a:lstStyle/>
        <a:p>
          <a:endParaRPr lang="en-US"/>
        </a:p>
      </dgm:t>
    </dgm:pt>
    <dgm:pt modelId="{E10170DA-6DA0-4D07-9323-6EE1D73D21CC}" type="sibTrans" cxnId="{A04ED59B-E0EF-4FF4-8240-01D9A7161C7C}">
      <dgm:prSet/>
      <dgm:spPr/>
      <dgm:t>
        <a:bodyPr/>
        <a:lstStyle/>
        <a:p>
          <a:endParaRPr lang="en-US"/>
        </a:p>
      </dgm:t>
    </dgm:pt>
    <dgm:pt modelId="{D1F50C6E-7747-4121-B892-8671F9720B47}">
      <dgm:prSet phldrT="[Text]"/>
      <dgm:spPr/>
      <dgm:t>
        <a:bodyPr/>
        <a:lstStyle/>
        <a:p>
          <a:r>
            <a:rPr lang="en-US" dirty="0"/>
            <a:t>Data Analysis &amp; Understanding</a:t>
          </a:r>
        </a:p>
      </dgm:t>
    </dgm:pt>
    <dgm:pt modelId="{B6DA4A48-5970-4263-8300-AF94453F966E}" type="parTrans" cxnId="{41BFCAC6-8082-487B-9A0F-B9C412D12824}">
      <dgm:prSet/>
      <dgm:spPr/>
      <dgm:t>
        <a:bodyPr/>
        <a:lstStyle/>
        <a:p>
          <a:endParaRPr lang="en-US"/>
        </a:p>
      </dgm:t>
    </dgm:pt>
    <dgm:pt modelId="{988A8EAD-7F3F-45BD-B544-61A477626416}" type="sibTrans" cxnId="{41BFCAC6-8082-487B-9A0F-B9C412D12824}">
      <dgm:prSet/>
      <dgm:spPr/>
      <dgm:t>
        <a:bodyPr/>
        <a:lstStyle/>
        <a:p>
          <a:endParaRPr lang="en-US"/>
        </a:p>
      </dgm:t>
    </dgm:pt>
    <dgm:pt modelId="{7140A1A1-084B-4332-8CBD-29B5659826A7}">
      <dgm:prSet phldrT="[Text]" custT="1"/>
      <dgm:spPr/>
      <dgm:t>
        <a:bodyPr/>
        <a:lstStyle/>
        <a:p>
          <a:r>
            <a:rPr lang="en-US" sz="1100" dirty="0"/>
            <a:t> Analyze future contract curves.</a:t>
          </a:r>
        </a:p>
      </dgm:t>
    </dgm:pt>
    <dgm:pt modelId="{7E917001-C419-4CF1-B5F8-97A0436F5A48}" type="parTrans" cxnId="{72A57220-C89B-4B9E-B5BE-AB06F3B1E784}">
      <dgm:prSet/>
      <dgm:spPr/>
      <dgm:t>
        <a:bodyPr/>
        <a:lstStyle/>
        <a:p>
          <a:endParaRPr lang="en-US"/>
        </a:p>
      </dgm:t>
    </dgm:pt>
    <dgm:pt modelId="{6865C245-D39E-4E85-BBF5-BDCE88073DBF}" type="sibTrans" cxnId="{72A57220-C89B-4B9E-B5BE-AB06F3B1E784}">
      <dgm:prSet/>
      <dgm:spPr/>
      <dgm:t>
        <a:bodyPr/>
        <a:lstStyle/>
        <a:p>
          <a:endParaRPr lang="en-US"/>
        </a:p>
      </dgm:t>
    </dgm:pt>
    <dgm:pt modelId="{12DDAAA5-5CEA-4AC5-8422-131FAF135755}">
      <dgm:prSet phldrT="[Text]" custT="1"/>
      <dgm:spPr/>
      <dgm:t>
        <a:bodyPr/>
        <a:lstStyle/>
        <a:p>
          <a:r>
            <a:rPr lang="en-US" sz="1100" dirty="0"/>
            <a:t> Analyze correlations (Pearson’s, Spearman’s and Tau’s).</a:t>
          </a:r>
        </a:p>
      </dgm:t>
    </dgm:pt>
    <dgm:pt modelId="{10C2FFF6-0E39-47BB-A9F1-670E2378B03F}" type="parTrans" cxnId="{796C6FFD-9055-4D4F-AB80-5713C5D7AF8A}">
      <dgm:prSet/>
      <dgm:spPr/>
      <dgm:t>
        <a:bodyPr/>
        <a:lstStyle/>
        <a:p>
          <a:endParaRPr lang="en-US"/>
        </a:p>
      </dgm:t>
    </dgm:pt>
    <dgm:pt modelId="{BDB2339D-F039-4FAB-A3F9-A0945CE46C89}" type="sibTrans" cxnId="{796C6FFD-9055-4D4F-AB80-5713C5D7AF8A}">
      <dgm:prSet/>
      <dgm:spPr/>
      <dgm:t>
        <a:bodyPr/>
        <a:lstStyle/>
        <a:p>
          <a:endParaRPr lang="en-US"/>
        </a:p>
      </dgm:t>
    </dgm:pt>
    <dgm:pt modelId="{B80F8762-0DF0-4D5A-BB14-AF15D83D3B24}">
      <dgm:prSet phldrT="[Text]"/>
      <dgm:spPr/>
      <dgm:t>
        <a:bodyPr/>
        <a:lstStyle/>
        <a:p>
          <a:r>
            <a:rPr lang="en-US"/>
            <a:t>Data Preparation</a:t>
          </a:r>
        </a:p>
      </dgm:t>
    </dgm:pt>
    <dgm:pt modelId="{A815DBD4-C058-4078-9F63-3347DDD716FD}" type="parTrans" cxnId="{4FF39791-C0F2-4C8A-8DC6-1ADF18475BAE}">
      <dgm:prSet/>
      <dgm:spPr/>
      <dgm:t>
        <a:bodyPr/>
        <a:lstStyle/>
        <a:p>
          <a:endParaRPr lang="en-US"/>
        </a:p>
      </dgm:t>
    </dgm:pt>
    <dgm:pt modelId="{B59CB39E-B04C-45E8-8479-3B731005596D}" type="sibTrans" cxnId="{4FF39791-C0F2-4C8A-8DC6-1ADF18475BAE}">
      <dgm:prSet/>
      <dgm:spPr/>
      <dgm:t>
        <a:bodyPr/>
        <a:lstStyle/>
        <a:p>
          <a:endParaRPr lang="en-US"/>
        </a:p>
      </dgm:t>
    </dgm:pt>
    <dgm:pt modelId="{C45E4C77-1B92-4F76-9A5E-D0C128BC7079}">
      <dgm:prSet phldrT="[Text]"/>
      <dgm:spPr/>
      <dgm:t>
        <a:bodyPr/>
        <a:lstStyle/>
        <a:p>
          <a:r>
            <a:rPr lang="en-US" dirty="0"/>
            <a:t> Outlier Detection.</a:t>
          </a:r>
        </a:p>
      </dgm:t>
    </dgm:pt>
    <dgm:pt modelId="{3209AC33-F3C8-4C32-9B64-CBB17C294E71}" type="parTrans" cxnId="{1F20E14D-BC01-4E8B-A67A-5943270472C7}">
      <dgm:prSet/>
      <dgm:spPr/>
      <dgm:t>
        <a:bodyPr/>
        <a:lstStyle/>
        <a:p>
          <a:endParaRPr lang="en-US"/>
        </a:p>
      </dgm:t>
    </dgm:pt>
    <dgm:pt modelId="{874B9282-181F-4F8D-8328-95759AE09F18}" type="sibTrans" cxnId="{1F20E14D-BC01-4E8B-A67A-5943270472C7}">
      <dgm:prSet/>
      <dgm:spPr/>
      <dgm:t>
        <a:bodyPr/>
        <a:lstStyle/>
        <a:p>
          <a:endParaRPr lang="en-US"/>
        </a:p>
      </dgm:t>
    </dgm:pt>
    <dgm:pt modelId="{B73EAB4A-301C-4876-98D7-879EE3F629E5}">
      <dgm:prSet phldrT="[Text]"/>
      <dgm:spPr/>
      <dgm:t>
        <a:bodyPr/>
        <a:lstStyle/>
        <a:p>
          <a:r>
            <a:rPr lang="en-US" dirty="0"/>
            <a:t> Fill missing values</a:t>
          </a:r>
        </a:p>
      </dgm:t>
    </dgm:pt>
    <dgm:pt modelId="{CB8FF83C-4533-49A9-A924-1813B7D36B3B}" type="parTrans" cxnId="{2B5C2A78-16CA-49E3-9C75-9EA65602EF2F}">
      <dgm:prSet/>
      <dgm:spPr/>
      <dgm:t>
        <a:bodyPr/>
        <a:lstStyle/>
        <a:p>
          <a:endParaRPr lang="en-US"/>
        </a:p>
      </dgm:t>
    </dgm:pt>
    <dgm:pt modelId="{EFE154C9-2252-4E86-BBEA-90D1144C22A8}" type="sibTrans" cxnId="{2B5C2A78-16CA-49E3-9C75-9EA65602EF2F}">
      <dgm:prSet/>
      <dgm:spPr/>
      <dgm:t>
        <a:bodyPr/>
        <a:lstStyle/>
        <a:p>
          <a:endParaRPr lang="en-US"/>
        </a:p>
      </dgm:t>
    </dgm:pt>
    <dgm:pt modelId="{CB9D180C-097E-4D3B-9DC4-D1293CBEE39B}">
      <dgm:prSet phldrT="[Text]" custT="1"/>
      <dgm:spPr/>
      <dgm:t>
        <a:bodyPr/>
        <a:lstStyle/>
        <a:p>
          <a:r>
            <a:rPr lang="en-US" sz="1100" dirty="0"/>
            <a:t> Repeatable process to download future contracts from the Department of Energy data.</a:t>
          </a:r>
        </a:p>
      </dgm:t>
    </dgm:pt>
    <dgm:pt modelId="{733FA1A8-B9DC-4351-90EA-EDD8C0769965}" type="parTrans" cxnId="{60009C53-B3FF-4D74-8EA2-11C67262220A}">
      <dgm:prSet/>
      <dgm:spPr/>
      <dgm:t>
        <a:bodyPr/>
        <a:lstStyle/>
        <a:p>
          <a:endParaRPr lang="en-US"/>
        </a:p>
      </dgm:t>
    </dgm:pt>
    <dgm:pt modelId="{8A15BCC9-AF35-439B-BF69-54AA9C0C200B}" type="sibTrans" cxnId="{60009C53-B3FF-4D74-8EA2-11C67262220A}">
      <dgm:prSet/>
      <dgm:spPr/>
      <dgm:t>
        <a:bodyPr/>
        <a:lstStyle/>
        <a:p>
          <a:endParaRPr lang="en-US"/>
        </a:p>
      </dgm:t>
    </dgm:pt>
    <dgm:pt modelId="{841B4AC2-0C70-4AE6-B770-E8AA92330578}">
      <dgm:prSet phldrT="[Text]" custT="1"/>
      <dgm:spPr/>
      <dgm:t>
        <a:bodyPr/>
        <a:lstStyle/>
        <a:p>
          <a:r>
            <a:rPr lang="en-US" sz="1100" dirty="0"/>
            <a:t> Fit additional feature sets such as Bollinger Bands and Exponential Moving Averages.</a:t>
          </a:r>
        </a:p>
      </dgm:t>
    </dgm:pt>
    <dgm:pt modelId="{95468C08-BE4B-4CE0-94D6-919E3AF5FD30}" type="parTrans" cxnId="{4FBFBE32-86DE-4E43-AA5E-C25CFD9AD7E9}">
      <dgm:prSet/>
      <dgm:spPr/>
      <dgm:t>
        <a:bodyPr/>
        <a:lstStyle/>
        <a:p>
          <a:endParaRPr lang="en-US"/>
        </a:p>
      </dgm:t>
    </dgm:pt>
    <dgm:pt modelId="{DC069FCF-9F5C-43F5-9E0A-6A4865A515E8}" type="sibTrans" cxnId="{4FBFBE32-86DE-4E43-AA5E-C25CFD9AD7E9}">
      <dgm:prSet/>
      <dgm:spPr/>
      <dgm:t>
        <a:bodyPr/>
        <a:lstStyle/>
        <a:p>
          <a:endParaRPr lang="en-US"/>
        </a:p>
      </dgm:t>
    </dgm:pt>
    <dgm:pt modelId="{D68CD979-2910-4F7A-8E34-7914B00F88B7}">
      <dgm:prSet phldrT="[Text]" custT="1"/>
      <dgm:spPr/>
      <dgm:t>
        <a:bodyPr/>
        <a:lstStyle/>
        <a:p>
          <a:r>
            <a:rPr lang="en-US" sz="1100" dirty="0"/>
            <a:t> This will be a bespoke proprietary data set and will be owned by Quantum Capital Management.</a:t>
          </a:r>
        </a:p>
      </dgm:t>
    </dgm:pt>
    <dgm:pt modelId="{A164B6E4-E979-491B-B28F-18364961C30F}" type="parTrans" cxnId="{843291AD-9B0D-4783-A445-D320D187F4CC}">
      <dgm:prSet/>
      <dgm:spPr/>
      <dgm:t>
        <a:bodyPr/>
        <a:lstStyle/>
        <a:p>
          <a:endParaRPr lang="en-US"/>
        </a:p>
      </dgm:t>
    </dgm:pt>
    <dgm:pt modelId="{F1D98AFE-543B-445F-8897-F3E10965A1D4}" type="sibTrans" cxnId="{843291AD-9B0D-4783-A445-D320D187F4CC}">
      <dgm:prSet/>
      <dgm:spPr/>
      <dgm:t>
        <a:bodyPr/>
        <a:lstStyle/>
        <a:p>
          <a:endParaRPr lang="en-US"/>
        </a:p>
      </dgm:t>
    </dgm:pt>
    <dgm:pt modelId="{E85200E2-64C4-4144-9A27-923C84606392}">
      <dgm:prSet phldrT="[Text]"/>
      <dgm:spPr/>
      <dgm:t>
        <a:bodyPr/>
        <a:lstStyle/>
        <a:p>
          <a:r>
            <a:rPr lang="en-US" dirty="0"/>
            <a:t> Standardization and Normalization for Linear and Neural Network analysis</a:t>
          </a:r>
        </a:p>
      </dgm:t>
    </dgm:pt>
    <dgm:pt modelId="{1144527A-6909-4128-8CDC-53590FF599E0}" type="parTrans" cxnId="{5E204C6A-6948-4165-B9CC-00E43ABDA31D}">
      <dgm:prSet/>
      <dgm:spPr/>
      <dgm:t>
        <a:bodyPr/>
        <a:lstStyle/>
        <a:p>
          <a:endParaRPr lang="en-US"/>
        </a:p>
      </dgm:t>
    </dgm:pt>
    <dgm:pt modelId="{9AD4E595-E800-475C-BE79-82024C29E59F}" type="sibTrans" cxnId="{5E204C6A-6948-4165-B9CC-00E43ABDA31D}">
      <dgm:prSet/>
      <dgm:spPr/>
      <dgm:t>
        <a:bodyPr/>
        <a:lstStyle/>
        <a:p>
          <a:endParaRPr lang="en-US"/>
        </a:p>
      </dgm:t>
    </dgm:pt>
    <dgm:pt modelId="{D799A693-D8A3-4648-B97C-257FEFC0CC6E}">
      <dgm:prSet phldrT="[Text]" custT="1"/>
      <dgm:spPr/>
      <dgm:t>
        <a:bodyPr/>
        <a:lstStyle/>
        <a:p>
          <a:r>
            <a:rPr lang="en-US" sz="1100" dirty="0"/>
            <a:t> Analyze for contango and backwardation - potential feature development.</a:t>
          </a:r>
        </a:p>
      </dgm:t>
    </dgm:pt>
    <dgm:pt modelId="{A40B1B28-60CD-4B2D-9EDC-7126F0510707}" type="parTrans" cxnId="{21E387A8-810B-4175-8E57-F7C09DF6C9FD}">
      <dgm:prSet/>
      <dgm:spPr/>
      <dgm:t>
        <a:bodyPr/>
        <a:lstStyle/>
        <a:p>
          <a:endParaRPr lang="en-US"/>
        </a:p>
      </dgm:t>
    </dgm:pt>
    <dgm:pt modelId="{305A1BA1-DC46-4EFA-A9B7-2C3D2E55CEEA}" type="sibTrans" cxnId="{21E387A8-810B-4175-8E57-F7C09DF6C9FD}">
      <dgm:prSet/>
      <dgm:spPr/>
      <dgm:t>
        <a:bodyPr/>
        <a:lstStyle/>
        <a:p>
          <a:endParaRPr lang="en-US"/>
        </a:p>
      </dgm:t>
    </dgm:pt>
    <dgm:pt modelId="{BD0862D1-AB3C-43BE-BE33-56D81A238F40}">
      <dgm:prSet phldrT="[Text]" custT="1"/>
      <dgm:spPr/>
      <dgm:t>
        <a:bodyPr/>
        <a:lstStyle/>
        <a:p>
          <a:r>
            <a:rPr lang="en-US" sz="1100" dirty="0"/>
            <a:t> Initial data set was over 4,000 attributes, for the purpose of this project we will be significantly pruning</a:t>
          </a:r>
          <a:r>
            <a:rPr lang="en-US" sz="800" dirty="0"/>
            <a:t>.</a:t>
          </a:r>
        </a:p>
      </dgm:t>
    </dgm:pt>
    <dgm:pt modelId="{682CD229-D158-4E89-A217-DF1C14AFD1AB}" type="parTrans" cxnId="{6F6564D4-413E-4AD0-AA4E-FA1D45071B6A}">
      <dgm:prSet/>
      <dgm:spPr/>
      <dgm:t>
        <a:bodyPr/>
        <a:lstStyle/>
        <a:p>
          <a:endParaRPr lang="en-US"/>
        </a:p>
      </dgm:t>
    </dgm:pt>
    <dgm:pt modelId="{66221554-3649-4E45-B8C2-CBF4F636F973}" type="sibTrans" cxnId="{6F6564D4-413E-4AD0-AA4E-FA1D45071B6A}">
      <dgm:prSet/>
      <dgm:spPr/>
      <dgm:t>
        <a:bodyPr/>
        <a:lstStyle/>
        <a:p>
          <a:endParaRPr lang="en-US"/>
        </a:p>
      </dgm:t>
    </dgm:pt>
    <dgm:pt modelId="{F5CCC1FE-9180-4B2D-BFDC-7BF06E81FE55}">
      <dgm:prSet phldrT="[Text]"/>
      <dgm:spPr/>
      <dgm:t>
        <a:bodyPr/>
        <a:lstStyle/>
        <a:p>
          <a:r>
            <a:rPr lang="en-US" dirty="0"/>
            <a:t> Output to csv files for further processing</a:t>
          </a:r>
        </a:p>
      </dgm:t>
    </dgm:pt>
    <dgm:pt modelId="{B4845488-4E97-498F-9B4B-D634B2415669}" type="parTrans" cxnId="{00D5B64C-3FB1-4BEA-A020-BE078AD5AB7A}">
      <dgm:prSet/>
      <dgm:spPr/>
      <dgm:t>
        <a:bodyPr/>
        <a:lstStyle/>
        <a:p>
          <a:endParaRPr lang="en-US"/>
        </a:p>
      </dgm:t>
    </dgm:pt>
    <dgm:pt modelId="{DED8CED6-285F-4E6F-8F25-13EF809B13C6}" type="sibTrans" cxnId="{00D5B64C-3FB1-4BEA-A020-BE078AD5AB7A}">
      <dgm:prSet/>
      <dgm:spPr/>
      <dgm:t>
        <a:bodyPr/>
        <a:lstStyle/>
        <a:p>
          <a:endParaRPr lang="en-US"/>
        </a:p>
      </dgm:t>
    </dgm:pt>
    <dgm:pt modelId="{93989FFA-8D69-4BAA-89F0-783519ED6F40}" type="pres">
      <dgm:prSet presAssocID="{B1A56935-3ECF-4519-B5CA-3D1A7798DC34}" presName="linearFlow" presStyleCnt="0">
        <dgm:presLayoutVars>
          <dgm:dir/>
          <dgm:animLvl val="lvl"/>
          <dgm:resizeHandles val="exact"/>
        </dgm:presLayoutVars>
      </dgm:prSet>
      <dgm:spPr/>
    </dgm:pt>
    <dgm:pt modelId="{FD9D33A7-A887-490D-B03A-5E209ED8E368}" type="pres">
      <dgm:prSet presAssocID="{4226681F-B7A0-48D8-9844-42271360E446}" presName="composite" presStyleCnt="0"/>
      <dgm:spPr/>
    </dgm:pt>
    <dgm:pt modelId="{E716BF9D-E0A7-43F9-9B04-91121BED4F4A}" type="pres">
      <dgm:prSet presAssocID="{4226681F-B7A0-48D8-9844-42271360E446}" presName="parentText" presStyleLbl="alignNode1" presStyleIdx="0" presStyleCnt="3">
        <dgm:presLayoutVars>
          <dgm:chMax val="1"/>
          <dgm:bulletEnabled val="1"/>
        </dgm:presLayoutVars>
      </dgm:prSet>
      <dgm:spPr/>
    </dgm:pt>
    <dgm:pt modelId="{4D90626B-35E9-4FCD-A2D4-3BAD3841DBB7}" type="pres">
      <dgm:prSet presAssocID="{4226681F-B7A0-48D8-9844-42271360E446}" presName="descendantText" presStyleLbl="alignAcc1" presStyleIdx="0" presStyleCnt="3">
        <dgm:presLayoutVars>
          <dgm:bulletEnabled val="1"/>
        </dgm:presLayoutVars>
      </dgm:prSet>
      <dgm:spPr/>
    </dgm:pt>
    <dgm:pt modelId="{4A42730B-30FB-4276-A787-073873DF1A50}" type="pres">
      <dgm:prSet presAssocID="{1749B857-17F3-4793-BA14-D59BF5692A03}" presName="sp" presStyleCnt="0"/>
      <dgm:spPr/>
    </dgm:pt>
    <dgm:pt modelId="{0155E23E-3D05-4673-ADCC-2062DECED19E}" type="pres">
      <dgm:prSet presAssocID="{D1F50C6E-7747-4121-B892-8671F9720B47}" presName="composite" presStyleCnt="0"/>
      <dgm:spPr/>
    </dgm:pt>
    <dgm:pt modelId="{DDB1E226-4A0D-4E7A-8277-FCFCF5856335}" type="pres">
      <dgm:prSet presAssocID="{D1F50C6E-7747-4121-B892-8671F9720B47}" presName="parentText" presStyleLbl="alignNode1" presStyleIdx="1" presStyleCnt="3">
        <dgm:presLayoutVars>
          <dgm:chMax val="1"/>
          <dgm:bulletEnabled val="1"/>
        </dgm:presLayoutVars>
      </dgm:prSet>
      <dgm:spPr/>
    </dgm:pt>
    <dgm:pt modelId="{D4107748-EE1C-4815-8100-F435BBAEED32}" type="pres">
      <dgm:prSet presAssocID="{D1F50C6E-7747-4121-B892-8671F9720B47}" presName="descendantText" presStyleLbl="alignAcc1" presStyleIdx="1" presStyleCnt="3" custScaleY="153586">
        <dgm:presLayoutVars>
          <dgm:bulletEnabled val="1"/>
        </dgm:presLayoutVars>
      </dgm:prSet>
      <dgm:spPr/>
    </dgm:pt>
    <dgm:pt modelId="{7AD10C50-1B4E-4410-8B25-6885068014C2}" type="pres">
      <dgm:prSet presAssocID="{988A8EAD-7F3F-45BD-B544-61A477626416}" presName="sp" presStyleCnt="0"/>
      <dgm:spPr/>
    </dgm:pt>
    <dgm:pt modelId="{21A8BC3E-D5A9-4E25-97E4-0608A5171189}" type="pres">
      <dgm:prSet presAssocID="{B80F8762-0DF0-4D5A-BB14-AF15D83D3B24}" presName="composite" presStyleCnt="0"/>
      <dgm:spPr/>
    </dgm:pt>
    <dgm:pt modelId="{8B76222F-4EA7-4BDB-8C45-7FBB2693A16A}" type="pres">
      <dgm:prSet presAssocID="{B80F8762-0DF0-4D5A-BB14-AF15D83D3B24}" presName="parentText" presStyleLbl="alignNode1" presStyleIdx="2" presStyleCnt="3">
        <dgm:presLayoutVars>
          <dgm:chMax val="1"/>
          <dgm:bulletEnabled val="1"/>
        </dgm:presLayoutVars>
      </dgm:prSet>
      <dgm:spPr/>
    </dgm:pt>
    <dgm:pt modelId="{5E30F5A9-E108-464C-AA8B-EBC7E77C68C6}" type="pres">
      <dgm:prSet presAssocID="{B80F8762-0DF0-4D5A-BB14-AF15D83D3B24}" presName="descendantText" presStyleLbl="alignAcc1" presStyleIdx="2" presStyleCnt="3">
        <dgm:presLayoutVars>
          <dgm:bulletEnabled val="1"/>
        </dgm:presLayoutVars>
      </dgm:prSet>
      <dgm:spPr/>
    </dgm:pt>
  </dgm:ptLst>
  <dgm:cxnLst>
    <dgm:cxn modelId="{72A57220-C89B-4B9E-B5BE-AB06F3B1E784}" srcId="{D1F50C6E-7747-4121-B892-8671F9720B47}" destId="{7140A1A1-084B-4332-8CBD-29B5659826A7}" srcOrd="0" destOrd="0" parTransId="{7E917001-C419-4CF1-B5F8-97A0436F5A48}" sibTransId="{6865C245-D39E-4E85-BBF5-BDCE88073DBF}"/>
    <dgm:cxn modelId="{DE0B3B2D-761C-429E-95DB-602C3537EC7C}" type="presOf" srcId="{B80F8762-0DF0-4D5A-BB14-AF15D83D3B24}" destId="{8B76222F-4EA7-4BDB-8C45-7FBB2693A16A}" srcOrd="0" destOrd="0" presId="urn:microsoft.com/office/officeart/2005/8/layout/chevron2"/>
    <dgm:cxn modelId="{297D0A30-4114-448F-AC69-EFA4D852EA26}" type="presOf" srcId="{D799A693-D8A3-4648-B97C-257FEFC0CC6E}" destId="{D4107748-EE1C-4815-8100-F435BBAEED32}" srcOrd="0" destOrd="1" presId="urn:microsoft.com/office/officeart/2005/8/layout/chevron2"/>
    <dgm:cxn modelId="{6C644A32-4CF7-4623-AF1F-453D470FCD8C}" type="presOf" srcId="{C45E4C77-1B92-4F76-9A5E-D0C128BC7079}" destId="{5E30F5A9-E108-464C-AA8B-EBC7E77C68C6}" srcOrd="0" destOrd="0" presId="urn:microsoft.com/office/officeart/2005/8/layout/chevron2"/>
    <dgm:cxn modelId="{4FBFBE32-86DE-4E43-AA5E-C25CFD9AD7E9}" srcId="{D1F50C6E-7747-4121-B892-8671F9720B47}" destId="{841B4AC2-0C70-4AE6-B770-E8AA92330578}" srcOrd="2" destOrd="0" parTransId="{95468C08-BE4B-4CE0-94D6-919E3AF5FD30}" sibTransId="{DC069FCF-9F5C-43F5-9E0A-6A4865A515E8}"/>
    <dgm:cxn modelId="{57234535-E1E4-47A3-8B63-A40A488F259C}" type="presOf" srcId="{B1A56935-3ECF-4519-B5CA-3D1A7798DC34}" destId="{93989FFA-8D69-4BAA-89F0-783519ED6F40}" srcOrd="0" destOrd="0" presId="urn:microsoft.com/office/officeart/2005/8/layout/chevron2"/>
    <dgm:cxn modelId="{AB9BCD48-1D25-4803-9D79-D7E385D045E2}" type="presOf" srcId="{CB9D180C-097E-4D3B-9DC4-D1293CBEE39B}" destId="{4D90626B-35E9-4FCD-A2D4-3BAD3841DBB7}" srcOrd="0" destOrd="1" presId="urn:microsoft.com/office/officeart/2005/8/layout/chevron2"/>
    <dgm:cxn modelId="{00D5B64C-3FB1-4BEA-A020-BE078AD5AB7A}" srcId="{B80F8762-0DF0-4D5A-BB14-AF15D83D3B24}" destId="{F5CCC1FE-9180-4B2D-BFDC-7BF06E81FE55}" srcOrd="3" destOrd="0" parTransId="{B4845488-4E97-498F-9B4B-D634B2415669}" sibTransId="{DED8CED6-285F-4E6F-8F25-13EF809B13C6}"/>
    <dgm:cxn modelId="{1F20E14D-BC01-4E8B-A67A-5943270472C7}" srcId="{B80F8762-0DF0-4D5A-BB14-AF15D83D3B24}" destId="{C45E4C77-1B92-4F76-9A5E-D0C128BC7079}" srcOrd="0" destOrd="0" parTransId="{3209AC33-F3C8-4C32-9B64-CBB17C294E71}" sibTransId="{874B9282-181F-4F8D-8328-95759AE09F18}"/>
    <dgm:cxn modelId="{60009C53-B3FF-4D74-8EA2-11C67262220A}" srcId="{4226681F-B7A0-48D8-9844-42271360E446}" destId="{CB9D180C-097E-4D3B-9DC4-D1293CBEE39B}" srcOrd="1" destOrd="0" parTransId="{733FA1A8-B9DC-4351-90EA-EDD8C0769965}" sibTransId="{8A15BCC9-AF35-439B-BF69-54AA9C0C200B}"/>
    <dgm:cxn modelId="{FACD3759-6F97-449F-8B44-FD3A7E184EE1}" type="presOf" srcId="{D68CD979-2910-4F7A-8E34-7914B00F88B7}" destId="{4D90626B-35E9-4FCD-A2D4-3BAD3841DBB7}" srcOrd="0" destOrd="2" presId="urn:microsoft.com/office/officeart/2005/8/layout/chevron2"/>
    <dgm:cxn modelId="{1C670F5A-21B7-4D3F-85EC-5136F4113DF9}" type="presOf" srcId="{F5CCC1FE-9180-4B2D-BFDC-7BF06E81FE55}" destId="{5E30F5A9-E108-464C-AA8B-EBC7E77C68C6}" srcOrd="0" destOrd="3" presId="urn:microsoft.com/office/officeart/2005/8/layout/chevron2"/>
    <dgm:cxn modelId="{5E204C6A-6948-4165-B9CC-00E43ABDA31D}" srcId="{B80F8762-0DF0-4D5A-BB14-AF15D83D3B24}" destId="{E85200E2-64C4-4144-9A27-923C84606392}" srcOrd="1" destOrd="0" parTransId="{1144527A-6909-4128-8CDC-53590FF599E0}" sibTransId="{9AD4E595-E800-475C-BE79-82024C29E59F}"/>
    <dgm:cxn modelId="{285B2374-332F-4D35-8535-DAECF816896A}" type="presOf" srcId="{E85200E2-64C4-4144-9A27-923C84606392}" destId="{5E30F5A9-E108-464C-AA8B-EBC7E77C68C6}" srcOrd="0" destOrd="1" presId="urn:microsoft.com/office/officeart/2005/8/layout/chevron2"/>
    <dgm:cxn modelId="{2B5C2A78-16CA-49E3-9C75-9EA65602EF2F}" srcId="{B80F8762-0DF0-4D5A-BB14-AF15D83D3B24}" destId="{B73EAB4A-301C-4876-98D7-879EE3F629E5}" srcOrd="2" destOrd="0" parTransId="{CB8FF83C-4533-49A9-A924-1813B7D36B3B}" sibTransId="{EFE154C9-2252-4E86-BBEA-90D1144C22A8}"/>
    <dgm:cxn modelId="{2AE1DA81-9C8B-42B3-90D9-51D749DCC1AB}" type="presOf" srcId="{841B4AC2-0C70-4AE6-B770-E8AA92330578}" destId="{D4107748-EE1C-4815-8100-F435BBAEED32}" srcOrd="0" destOrd="2" presId="urn:microsoft.com/office/officeart/2005/8/layout/chevron2"/>
    <dgm:cxn modelId="{4FF39791-C0F2-4C8A-8DC6-1ADF18475BAE}" srcId="{B1A56935-3ECF-4519-B5CA-3D1A7798DC34}" destId="{B80F8762-0DF0-4D5A-BB14-AF15D83D3B24}" srcOrd="2" destOrd="0" parTransId="{A815DBD4-C058-4078-9F63-3347DDD716FD}" sibTransId="{B59CB39E-B04C-45E8-8479-3B731005596D}"/>
    <dgm:cxn modelId="{43ADC499-301C-4772-850E-0E7841ADE3AF}" srcId="{B1A56935-3ECF-4519-B5CA-3D1A7798DC34}" destId="{4226681F-B7A0-48D8-9844-42271360E446}" srcOrd="0" destOrd="0" parTransId="{B725E7C3-4288-4557-AFF9-7615DEBC1E29}" sibTransId="{1749B857-17F3-4793-BA14-D59BF5692A03}"/>
    <dgm:cxn modelId="{A04ED59B-E0EF-4FF4-8240-01D9A7161C7C}" srcId="{4226681F-B7A0-48D8-9844-42271360E446}" destId="{A91B9B69-129F-4931-A2E7-730DF0F43750}" srcOrd="0" destOrd="0" parTransId="{3A36EA6B-9C38-4958-B90B-BFB9717DCD97}" sibTransId="{E10170DA-6DA0-4D07-9323-6EE1D73D21CC}"/>
    <dgm:cxn modelId="{21E387A8-810B-4175-8E57-F7C09DF6C9FD}" srcId="{D1F50C6E-7747-4121-B892-8671F9720B47}" destId="{D799A693-D8A3-4648-B97C-257FEFC0CC6E}" srcOrd="1" destOrd="0" parTransId="{A40B1B28-60CD-4B2D-9EDC-7126F0510707}" sibTransId="{305A1BA1-DC46-4EFA-A9B7-2C3D2E55CEEA}"/>
    <dgm:cxn modelId="{843291AD-9B0D-4783-A445-D320D187F4CC}" srcId="{4226681F-B7A0-48D8-9844-42271360E446}" destId="{D68CD979-2910-4F7A-8E34-7914B00F88B7}" srcOrd="2" destOrd="0" parTransId="{A164B6E4-E979-491B-B28F-18364961C30F}" sibTransId="{F1D98AFE-543B-445F-8897-F3E10965A1D4}"/>
    <dgm:cxn modelId="{41BFCAC6-8082-487B-9A0F-B9C412D12824}" srcId="{B1A56935-3ECF-4519-B5CA-3D1A7798DC34}" destId="{D1F50C6E-7747-4121-B892-8671F9720B47}" srcOrd="1" destOrd="0" parTransId="{B6DA4A48-5970-4263-8300-AF94453F966E}" sibTransId="{988A8EAD-7F3F-45BD-B544-61A477626416}"/>
    <dgm:cxn modelId="{CAFE92CA-EDD0-49AE-9B01-A5ECB236D869}" type="presOf" srcId="{D1F50C6E-7747-4121-B892-8671F9720B47}" destId="{DDB1E226-4A0D-4E7A-8277-FCFCF5856335}" srcOrd="0" destOrd="0" presId="urn:microsoft.com/office/officeart/2005/8/layout/chevron2"/>
    <dgm:cxn modelId="{6C22DACE-E16F-4898-BE30-9DC7DE39CC6A}" type="presOf" srcId="{12DDAAA5-5CEA-4AC5-8422-131FAF135755}" destId="{D4107748-EE1C-4815-8100-F435BBAEED32}" srcOrd="0" destOrd="3" presId="urn:microsoft.com/office/officeart/2005/8/layout/chevron2"/>
    <dgm:cxn modelId="{6F6564D4-413E-4AD0-AA4E-FA1D45071B6A}" srcId="{D1F50C6E-7747-4121-B892-8671F9720B47}" destId="{BD0862D1-AB3C-43BE-BE33-56D81A238F40}" srcOrd="4" destOrd="0" parTransId="{682CD229-D158-4E89-A217-DF1C14AFD1AB}" sibTransId="{66221554-3649-4E45-B8C2-CBF4F636F973}"/>
    <dgm:cxn modelId="{A060F9D9-569B-42B8-A8B8-0BB982A6A966}" type="presOf" srcId="{7140A1A1-084B-4332-8CBD-29B5659826A7}" destId="{D4107748-EE1C-4815-8100-F435BBAEED32}" srcOrd="0" destOrd="0" presId="urn:microsoft.com/office/officeart/2005/8/layout/chevron2"/>
    <dgm:cxn modelId="{D96EA6E6-BC95-4613-BB2C-672386D9AA0B}" type="presOf" srcId="{B73EAB4A-301C-4876-98D7-879EE3F629E5}" destId="{5E30F5A9-E108-464C-AA8B-EBC7E77C68C6}" srcOrd="0" destOrd="2" presId="urn:microsoft.com/office/officeart/2005/8/layout/chevron2"/>
    <dgm:cxn modelId="{99369BF8-BDE6-4D85-924A-D3E76FCA77CF}" type="presOf" srcId="{A91B9B69-129F-4931-A2E7-730DF0F43750}" destId="{4D90626B-35E9-4FCD-A2D4-3BAD3841DBB7}" srcOrd="0" destOrd="0" presId="urn:microsoft.com/office/officeart/2005/8/layout/chevron2"/>
    <dgm:cxn modelId="{7DCADDF9-4F1E-41A5-B07B-07AAF4F000E3}" type="presOf" srcId="{BD0862D1-AB3C-43BE-BE33-56D81A238F40}" destId="{D4107748-EE1C-4815-8100-F435BBAEED32}" srcOrd="0" destOrd="4" presId="urn:microsoft.com/office/officeart/2005/8/layout/chevron2"/>
    <dgm:cxn modelId="{038969FB-935A-4B35-AFE7-77A2E314643A}" type="presOf" srcId="{4226681F-B7A0-48D8-9844-42271360E446}" destId="{E716BF9D-E0A7-43F9-9B04-91121BED4F4A}" srcOrd="0" destOrd="0" presId="urn:microsoft.com/office/officeart/2005/8/layout/chevron2"/>
    <dgm:cxn modelId="{796C6FFD-9055-4D4F-AB80-5713C5D7AF8A}" srcId="{D1F50C6E-7747-4121-B892-8671F9720B47}" destId="{12DDAAA5-5CEA-4AC5-8422-131FAF135755}" srcOrd="3" destOrd="0" parTransId="{10C2FFF6-0E39-47BB-A9F1-670E2378B03F}" sibTransId="{BDB2339D-F039-4FAB-A3F9-A0945CE46C89}"/>
    <dgm:cxn modelId="{09029470-A81A-4CE0-BC44-D125B4745386}" type="presParOf" srcId="{93989FFA-8D69-4BAA-89F0-783519ED6F40}" destId="{FD9D33A7-A887-490D-B03A-5E209ED8E368}" srcOrd="0" destOrd="0" presId="urn:microsoft.com/office/officeart/2005/8/layout/chevron2"/>
    <dgm:cxn modelId="{AA6FB31F-88E5-4E00-B072-BE6D6CE900A9}" type="presParOf" srcId="{FD9D33A7-A887-490D-B03A-5E209ED8E368}" destId="{E716BF9D-E0A7-43F9-9B04-91121BED4F4A}" srcOrd="0" destOrd="0" presId="urn:microsoft.com/office/officeart/2005/8/layout/chevron2"/>
    <dgm:cxn modelId="{CCEC7A04-B364-4D5C-BD96-9F1CC6EF4B0D}" type="presParOf" srcId="{FD9D33A7-A887-490D-B03A-5E209ED8E368}" destId="{4D90626B-35E9-4FCD-A2D4-3BAD3841DBB7}" srcOrd="1" destOrd="0" presId="urn:microsoft.com/office/officeart/2005/8/layout/chevron2"/>
    <dgm:cxn modelId="{647BA27B-B40E-4D09-B6A6-2AD3B4870CF1}" type="presParOf" srcId="{93989FFA-8D69-4BAA-89F0-783519ED6F40}" destId="{4A42730B-30FB-4276-A787-073873DF1A50}" srcOrd="1" destOrd="0" presId="urn:microsoft.com/office/officeart/2005/8/layout/chevron2"/>
    <dgm:cxn modelId="{4B5BB7A3-312D-4963-B6C8-3BDA60CB3B0A}" type="presParOf" srcId="{93989FFA-8D69-4BAA-89F0-783519ED6F40}" destId="{0155E23E-3D05-4673-ADCC-2062DECED19E}" srcOrd="2" destOrd="0" presId="urn:microsoft.com/office/officeart/2005/8/layout/chevron2"/>
    <dgm:cxn modelId="{235746F0-0782-4647-9663-4948B68EAD8F}" type="presParOf" srcId="{0155E23E-3D05-4673-ADCC-2062DECED19E}" destId="{DDB1E226-4A0D-4E7A-8277-FCFCF5856335}" srcOrd="0" destOrd="0" presId="urn:microsoft.com/office/officeart/2005/8/layout/chevron2"/>
    <dgm:cxn modelId="{CF297651-1E7E-48E2-A9A3-459A2FE0EBCB}" type="presParOf" srcId="{0155E23E-3D05-4673-ADCC-2062DECED19E}" destId="{D4107748-EE1C-4815-8100-F435BBAEED32}" srcOrd="1" destOrd="0" presId="urn:microsoft.com/office/officeart/2005/8/layout/chevron2"/>
    <dgm:cxn modelId="{42F6E899-4C18-42FD-ACD7-BCBFD8593711}" type="presParOf" srcId="{93989FFA-8D69-4BAA-89F0-783519ED6F40}" destId="{7AD10C50-1B4E-4410-8B25-6885068014C2}" srcOrd="3" destOrd="0" presId="urn:microsoft.com/office/officeart/2005/8/layout/chevron2"/>
    <dgm:cxn modelId="{EAF88DB1-E56C-4311-9F4D-A39ABDEC4F68}" type="presParOf" srcId="{93989FFA-8D69-4BAA-89F0-783519ED6F40}" destId="{21A8BC3E-D5A9-4E25-97E4-0608A5171189}" srcOrd="4" destOrd="0" presId="urn:microsoft.com/office/officeart/2005/8/layout/chevron2"/>
    <dgm:cxn modelId="{115BE92D-689F-43B4-B5A8-0818B3DACD17}" type="presParOf" srcId="{21A8BC3E-D5A9-4E25-97E4-0608A5171189}" destId="{8B76222F-4EA7-4BDB-8C45-7FBB2693A16A}" srcOrd="0" destOrd="0" presId="urn:microsoft.com/office/officeart/2005/8/layout/chevron2"/>
    <dgm:cxn modelId="{3B96A1A8-AE58-4F10-8AB7-1D43CD423A98}" type="presParOf" srcId="{21A8BC3E-D5A9-4E25-97E4-0608A5171189}" destId="{5E30F5A9-E108-464C-AA8B-EBC7E77C68C6}" srcOrd="1" destOrd="0" presId="urn:microsoft.com/office/officeart/2005/8/layout/chevron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BBBDFFD-84F5-5F4C-ADC2-50BB3B5C4686}" type="doc">
      <dgm:prSet loTypeId="urn:microsoft.com/office/officeart/2005/8/layout/radial2" loCatId="relationship" qsTypeId="urn:microsoft.com/office/officeart/2005/8/quickstyle/simple1" qsCatId="simple" csTypeId="urn:microsoft.com/office/officeart/2005/8/colors/accent1_2" csCatId="accent1"/>
      <dgm:spPr/>
      <dgm:t>
        <a:bodyPr/>
        <a:lstStyle/>
        <a:p>
          <a:endParaRPr lang="en-US"/>
        </a:p>
      </dgm:t>
    </dgm:pt>
    <dgm:pt modelId="{F688BA86-F250-8044-88D8-74054661373E}">
      <dgm:prSet/>
      <dgm:spPr/>
      <dgm:t>
        <a:bodyPr/>
        <a:lstStyle/>
        <a:p>
          <a:r>
            <a:rPr lang="en-US"/>
            <a:t>p (past values used for forecasting the next value)</a:t>
          </a:r>
        </a:p>
      </dgm:t>
    </dgm:pt>
    <dgm:pt modelId="{F187B2FA-D384-AF41-AE56-24B3BA6E38E7}" type="parTrans" cxnId="{D008AB13-BA95-FF4D-8F7D-189898879866}">
      <dgm:prSet/>
      <dgm:spPr/>
      <dgm:t>
        <a:bodyPr/>
        <a:lstStyle/>
        <a:p>
          <a:endParaRPr lang="en-US"/>
        </a:p>
      </dgm:t>
    </dgm:pt>
    <dgm:pt modelId="{E8E58E78-2420-3C40-92F9-6C5737FA87C8}" type="sibTrans" cxnId="{D008AB13-BA95-FF4D-8F7D-189898879866}">
      <dgm:prSet/>
      <dgm:spPr/>
      <dgm:t>
        <a:bodyPr/>
        <a:lstStyle/>
        <a:p>
          <a:endParaRPr lang="en-US"/>
        </a:p>
      </dgm:t>
    </dgm:pt>
    <dgm:pt modelId="{C9F33771-E2B0-2A42-8536-70D983CCBCBE}">
      <dgm:prSet/>
      <dgm:spPr/>
      <dgm:t>
        <a:bodyPr/>
        <a:lstStyle/>
        <a:p>
          <a:r>
            <a:rPr lang="en-US" dirty="0"/>
            <a:t>q (past forecast errors used to predict the future values)</a:t>
          </a:r>
        </a:p>
      </dgm:t>
    </dgm:pt>
    <dgm:pt modelId="{193F6AC6-5A72-3A4E-B959-DD650968E206}" type="parTrans" cxnId="{BC5144A5-E2AD-8940-B447-CBF70C1B50EC}">
      <dgm:prSet/>
      <dgm:spPr/>
      <dgm:t>
        <a:bodyPr/>
        <a:lstStyle/>
        <a:p>
          <a:endParaRPr lang="en-US"/>
        </a:p>
      </dgm:t>
    </dgm:pt>
    <dgm:pt modelId="{8B8F45A3-CBEE-3E40-BDA8-24946BFDDFE9}" type="sibTrans" cxnId="{BC5144A5-E2AD-8940-B447-CBF70C1B50EC}">
      <dgm:prSet/>
      <dgm:spPr/>
      <dgm:t>
        <a:bodyPr/>
        <a:lstStyle/>
        <a:p>
          <a:endParaRPr lang="en-US"/>
        </a:p>
      </dgm:t>
    </dgm:pt>
    <dgm:pt modelId="{423F7FA1-B2BC-3F4F-90DF-998B050DC0DC}">
      <dgm:prSet/>
      <dgm:spPr/>
      <dgm:t>
        <a:bodyPr/>
        <a:lstStyle/>
        <a:p>
          <a:r>
            <a:rPr lang="en-US" dirty="0"/>
            <a:t>d (order of differencing)</a:t>
          </a:r>
        </a:p>
      </dgm:t>
    </dgm:pt>
    <dgm:pt modelId="{9043968A-2CDA-DC4A-B622-CDB4F1140EF5}" type="parTrans" cxnId="{D4EDC2BC-9D29-7A4A-92F5-9081E2CB3A1C}">
      <dgm:prSet/>
      <dgm:spPr/>
      <dgm:t>
        <a:bodyPr/>
        <a:lstStyle/>
        <a:p>
          <a:endParaRPr lang="en-US"/>
        </a:p>
      </dgm:t>
    </dgm:pt>
    <dgm:pt modelId="{55C6F2C8-DE89-1D49-A878-9CB5EBFB4E80}" type="sibTrans" cxnId="{D4EDC2BC-9D29-7A4A-92F5-9081E2CB3A1C}">
      <dgm:prSet/>
      <dgm:spPr/>
      <dgm:t>
        <a:bodyPr/>
        <a:lstStyle/>
        <a:p>
          <a:endParaRPr lang="en-US"/>
        </a:p>
      </dgm:t>
    </dgm:pt>
    <dgm:pt modelId="{110B8A34-AB04-D047-88A7-126375EF09FA}" type="pres">
      <dgm:prSet presAssocID="{1BBBDFFD-84F5-5F4C-ADC2-50BB3B5C4686}" presName="composite" presStyleCnt="0">
        <dgm:presLayoutVars>
          <dgm:chMax val="5"/>
          <dgm:dir/>
          <dgm:animLvl val="ctr"/>
          <dgm:resizeHandles val="exact"/>
        </dgm:presLayoutVars>
      </dgm:prSet>
      <dgm:spPr/>
    </dgm:pt>
    <dgm:pt modelId="{C89D12B8-0B49-3C43-986A-04402B4440A9}" type="pres">
      <dgm:prSet presAssocID="{1BBBDFFD-84F5-5F4C-ADC2-50BB3B5C4686}" presName="cycle" presStyleCnt="0"/>
      <dgm:spPr/>
    </dgm:pt>
    <dgm:pt modelId="{6C462958-0086-C94A-A3CA-F5DBD11DC621}" type="pres">
      <dgm:prSet presAssocID="{1BBBDFFD-84F5-5F4C-ADC2-50BB3B5C4686}" presName="centerShape" presStyleCnt="0"/>
      <dgm:spPr/>
    </dgm:pt>
    <dgm:pt modelId="{716151BA-3E37-344F-8EB4-C1BC7853EE02}" type="pres">
      <dgm:prSet presAssocID="{1BBBDFFD-84F5-5F4C-ADC2-50BB3B5C4686}" presName="connSite" presStyleLbl="node1" presStyleIdx="0" presStyleCnt="4"/>
      <dgm:spPr/>
    </dgm:pt>
    <dgm:pt modelId="{BB5278E1-1BF8-7A48-97DE-7497D7B6AD5B}" type="pres">
      <dgm:prSet presAssocID="{1BBBDFFD-84F5-5F4C-ADC2-50BB3B5C4686}" presName="visible" presStyleLbl="node1" presStyleIdx="0" presStyleCnt="4"/>
      <dgm:spPr/>
    </dgm:pt>
    <dgm:pt modelId="{597C429B-A6FC-F249-B643-F164BEA6C561}" type="pres">
      <dgm:prSet presAssocID="{F187B2FA-D384-AF41-AE56-24B3BA6E38E7}" presName="Name25" presStyleLbl="parChTrans1D1" presStyleIdx="0" presStyleCnt="3"/>
      <dgm:spPr/>
    </dgm:pt>
    <dgm:pt modelId="{638206B9-C967-CE4A-AF55-62CEB1DBD13D}" type="pres">
      <dgm:prSet presAssocID="{F688BA86-F250-8044-88D8-74054661373E}" presName="node" presStyleCnt="0"/>
      <dgm:spPr/>
    </dgm:pt>
    <dgm:pt modelId="{1FDCA772-47B5-5E43-BA72-53DBC6FB5CB7}" type="pres">
      <dgm:prSet presAssocID="{F688BA86-F250-8044-88D8-74054661373E}" presName="parentNode" presStyleLbl="node1" presStyleIdx="1" presStyleCnt="4">
        <dgm:presLayoutVars>
          <dgm:chMax val="1"/>
          <dgm:bulletEnabled val="1"/>
        </dgm:presLayoutVars>
      </dgm:prSet>
      <dgm:spPr/>
    </dgm:pt>
    <dgm:pt modelId="{8D575219-7253-9D41-A061-5CE75AA0EA3D}" type="pres">
      <dgm:prSet presAssocID="{F688BA86-F250-8044-88D8-74054661373E}" presName="childNode" presStyleLbl="revTx" presStyleIdx="0" presStyleCnt="0">
        <dgm:presLayoutVars>
          <dgm:bulletEnabled val="1"/>
        </dgm:presLayoutVars>
      </dgm:prSet>
      <dgm:spPr/>
    </dgm:pt>
    <dgm:pt modelId="{950E4319-B0D4-C748-A4CE-FD42FBCF04D5}" type="pres">
      <dgm:prSet presAssocID="{193F6AC6-5A72-3A4E-B959-DD650968E206}" presName="Name25" presStyleLbl="parChTrans1D1" presStyleIdx="1" presStyleCnt="3"/>
      <dgm:spPr/>
    </dgm:pt>
    <dgm:pt modelId="{A6BB2FF7-64B9-A14F-B436-14AAB1D0FA6A}" type="pres">
      <dgm:prSet presAssocID="{C9F33771-E2B0-2A42-8536-70D983CCBCBE}" presName="node" presStyleCnt="0"/>
      <dgm:spPr/>
    </dgm:pt>
    <dgm:pt modelId="{C1D2C2A4-722E-C14F-B679-2C365A14335E}" type="pres">
      <dgm:prSet presAssocID="{C9F33771-E2B0-2A42-8536-70D983CCBCBE}" presName="parentNode" presStyleLbl="node1" presStyleIdx="2" presStyleCnt="4">
        <dgm:presLayoutVars>
          <dgm:chMax val="1"/>
          <dgm:bulletEnabled val="1"/>
        </dgm:presLayoutVars>
      </dgm:prSet>
      <dgm:spPr/>
    </dgm:pt>
    <dgm:pt modelId="{9A94752B-B4CC-5F41-8AD7-83E6897E60AC}" type="pres">
      <dgm:prSet presAssocID="{C9F33771-E2B0-2A42-8536-70D983CCBCBE}" presName="childNode" presStyleLbl="revTx" presStyleIdx="0" presStyleCnt="0">
        <dgm:presLayoutVars>
          <dgm:bulletEnabled val="1"/>
        </dgm:presLayoutVars>
      </dgm:prSet>
      <dgm:spPr/>
    </dgm:pt>
    <dgm:pt modelId="{6182FBAD-C0FE-DC48-AB7E-7A1F2C2C5382}" type="pres">
      <dgm:prSet presAssocID="{9043968A-2CDA-DC4A-B622-CDB4F1140EF5}" presName="Name25" presStyleLbl="parChTrans1D1" presStyleIdx="2" presStyleCnt="3"/>
      <dgm:spPr/>
    </dgm:pt>
    <dgm:pt modelId="{D64F7383-0B49-5F46-81FD-0F3DEF70D9B5}" type="pres">
      <dgm:prSet presAssocID="{423F7FA1-B2BC-3F4F-90DF-998B050DC0DC}" presName="node" presStyleCnt="0"/>
      <dgm:spPr/>
    </dgm:pt>
    <dgm:pt modelId="{0363624A-DB8F-AC49-B116-991B8B5907BA}" type="pres">
      <dgm:prSet presAssocID="{423F7FA1-B2BC-3F4F-90DF-998B050DC0DC}" presName="parentNode" presStyleLbl="node1" presStyleIdx="3" presStyleCnt="4">
        <dgm:presLayoutVars>
          <dgm:chMax val="1"/>
          <dgm:bulletEnabled val="1"/>
        </dgm:presLayoutVars>
      </dgm:prSet>
      <dgm:spPr/>
    </dgm:pt>
    <dgm:pt modelId="{9EEAE0F9-44F1-6541-B0C9-AAAEB2F53986}" type="pres">
      <dgm:prSet presAssocID="{423F7FA1-B2BC-3F4F-90DF-998B050DC0DC}" presName="childNode" presStyleLbl="revTx" presStyleIdx="0" presStyleCnt="0">
        <dgm:presLayoutVars>
          <dgm:bulletEnabled val="1"/>
        </dgm:presLayoutVars>
      </dgm:prSet>
      <dgm:spPr/>
    </dgm:pt>
  </dgm:ptLst>
  <dgm:cxnLst>
    <dgm:cxn modelId="{D008AB13-BA95-FF4D-8F7D-189898879866}" srcId="{1BBBDFFD-84F5-5F4C-ADC2-50BB3B5C4686}" destId="{F688BA86-F250-8044-88D8-74054661373E}" srcOrd="0" destOrd="0" parTransId="{F187B2FA-D384-AF41-AE56-24B3BA6E38E7}" sibTransId="{E8E58E78-2420-3C40-92F9-6C5737FA87C8}"/>
    <dgm:cxn modelId="{342C894E-7F13-1B47-AF08-FFA59800E504}" type="presOf" srcId="{F688BA86-F250-8044-88D8-74054661373E}" destId="{1FDCA772-47B5-5E43-BA72-53DBC6FB5CB7}" srcOrd="0" destOrd="0" presId="urn:microsoft.com/office/officeart/2005/8/layout/radial2"/>
    <dgm:cxn modelId="{7713197A-7CD1-3C4E-A5C6-80C615291DA9}" type="presOf" srcId="{1BBBDFFD-84F5-5F4C-ADC2-50BB3B5C4686}" destId="{110B8A34-AB04-D047-88A7-126375EF09FA}" srcOrd="0" destOrd="0" presId="urn:microsoft.com/office/officeart/2005/8/layout/radial2"/>
    <dgm:cxn modelId="{D4598BA1-814C-3741-9B98-2970FFC15A8E}" type="presOf" srcId="{193F6AC6-5A72-3A4E-B959-DD650968E206}" destId="{950E4319-B0D4-C748-A4CE-FD42FBCF04D5}" srcOrd="0" destOrd="0" presId="urn:microsoft.com/office/officeart/2005/8/layout/radial2"/>
    <dgm:cxn modelId="{BC5144A5-E2AD-8940-B447-CBF70C1B50EC}" srcId="{1BBBDFFD-84F5-5F4C-ADC2-50BB3B5C4686}" destId="{C9F33771-E2B0-2A42-8536-70D983CCBCBE}" srcOrd="1" destOrd="0" parTransId="{193F6AC6-5A72-3A4E-B959-DD650968E206}" sibTransId="{8B8F45A3-CBEE-3E40-BDA8-24946BFDDFE9}"/>
    <dgm:cxn modelId="{186130A9-7721-674E-ADED-E603F9E279DC}" type="presOf" srcId="{9043968A-2CDA-DC4A-B622-CDB4F1140EF5}" destId="{6182FBAD-C0FE-DC48-AB7E-7A1F2C2C5382}" srcOrd="0" destOrd="0" presId="urn:microsoft.com/office/officeart/2005/8/layout/radial2"/>
    <dgm:cxn modelId="{FA72B1B9-7D4A-0146-A57B-266C8EFA42A8}" type="presOf" srcId="{423F7FA1-B2BC-3F4F-90DF-998B050DC0DC}" destId="{0363624A-DB8F-AC49-B116-991B8B5907BA}" srcOrd="0" destOrd="0" presId="urn:microsoft.com/office/officeart/2005/8/layout/radial2"/>
    <dgm:cxn modelId="{D4EDC2BC-9D29-7A4A-92F5-9081E2CB3A1C}" srcId="{1BBBDFFD-84F5-5F4C-ADC2-50BB3B5C4686}" destId="{423F7FA1-B2BC-3F4F-90DF-998B050DC0DC}" srcOrd="2" destOrd="0" parTransId="{9043968A-2CDA-DC4A-B622-CDB4F1140EF5}" sibTransId="{55C6F2C8-DE89-1D49-A878-9CB5EBFB4E80}"/>
    <dgm:cxn modelId="{700B79C0-45A4-3143-B0CC-34525B4CAF39}" type="presOf" srcId="{C9F33771-E2B0-2A42-8536-70D983CCBCBE}" destId="{C1D2C2A4-722E-C14F-B679-2C365A14335E}" srcOrd="0" destOrd="0" presId="urn:microsoft.com/office/officeart/2005/8/layout/radial2"/>
    <dgm:cxn modelId="{04D11AFA-5183-784F-81AA-36F67F3FA596}" type="presOf" srcId="{F187B2FA-D384-AF41-AE56-24B3BA6E38E7}" destId="{597C429B-A6FC-F249-B643-F164BEA6C561}" srcOrd="0" destOrd="0" presId="urn:microsoft.com/office/officeart/2005/8/layout/radial2"/>
    <dgm:cxn modelId="{DC16B959-EF04-9A4C-897E-48EA196AF809}" type="presParOf" srcId="{110B8A34-AB04-D047-88A7-126375EF09FA}" destId="{C89D12B8-0B49-3C43-986A-04402B4440A9}" srcOrd="0" destOrd="0" presId="urn:microsoft.com/office/officeart/2005/8/layout/radial2"/>
    <dgm:cxn modelId="{32BF5FF8-4B3D-AD44-903F-D584919A6443}" type="presParOf" srcId="{C89D12B8-0B49-3C43-986A-04402B4440A9}" destId="{6C462958-0086-C94A-A3CA-F5DBD11DC621}" srcOrd="0" destOrd="0" presId="urn:microsoft.com/office/officeart/2005/8/layout/radial2"/>
    <dgm:cxn modelId="{ED8644E1-9B8F-9F49-A3A6-3C82900ABF69}" type="presParOf" srcId="{6C462958-0086-C94A-A3CA-F5DBD11DC621}" destId="{716151BA-3E37-344F-8EB4-C1BC7853EE02}" srcOrd="0" destOrd="0" presId="urn:microsoft.com/office/officeart/2005/8/layout/radial2"/>
    <dgm:cxn modelId="{7003A018-BC52-304E-AD8D-45B187DB1019}" type="presParOf" srcId="{6C462958-0086-C94A-A3CA-F5DBD11DC621}" destId="{BB5278E1-1BF8-7A48-97DE-7497D7B6AD5B}" srcOrd="1" destOrd="0" presId="urn:microsoft.com/office/officeart/2005/8/layout/radial2"/>
    <dgm:cxn modelId="{0D5BFF86-9F3A-7844-94CE-548439E121DB}" type="presParOf" srcId="{C89D12B8-0B49-3C43-986A-04402B4440A9}" destId="{597C429B-A6FC-F249-B643-F164BEA6C561}" srcOrd="1" destOrd="0" presId="urn:microsoft.com/office/officeart/2005/8/layout/radial2"/>
    <dgm:cxn modelId="{3B2C7F64-3C25-7A4E-BC6A-2037E1F98E70}" type="presParOf" srcId="{C89D12B8-0B49-3C43-986A-04402B4440A9}" destId="{638206B9-C967-CE4A-AF55-62CEB1DBD13D}" srcOrd="2" destOrd="0" presId="urn:microsoft.com/office/officeart/2005/8/layout/radial2"/>
    <dgm:cxn modelId="{30F1A06B-E7A0-8D47-B064-14434BAC7597}" type="presParOf" srcId="{638206B9-C967-CE4A-AF55-62CEB1DBD13D}" destId="{1FDCA772-47B5-5E43-BA72-53DBC6FB5CB7}" srcOrd="0" destOrd="0" presId="urn:microsoft.com/office/officeart/2005/8/layout/radial2"/>
    <dgm:cxn modelId="{3DDF2FC3-3BD6-774A-80DB-8061DE6A3F53}" type="presParOf" srcId="{638206B9-C967-CE4A-AF55-62CEB1DBD13D}" destId="{8D575219-7253-9D41-A061-5CE75AA0EA3D}" srcOrd="1" destOrd="0" presId="urn:microsoft.com/office/officeart/2005/8/layout/radial2"/>
    <dgm:cxn modelId="{838F5136-493E-CA4F-ADF3-5E7AD31E4459}" type="presParOf" srcId="{C89D12B8-0B49-3C43-986A-04402B4440A9}" destId="{950E4319-B0D4-C748-A4CE-FD42FBCF04D5}" srcOrd="3" destOrd="0" presId="urn:microsoft.com/office/officeart/2005/8/layout/radial2"/>
    <dgm:cxn modelId="{BD1B3B99-1EB1-8041-8151-146F4516A3DA}" type="presParOf" srcId="{C89D12B8-0B49-3C43-986A-04402B4440A9}" destId="{A6BB2FF7-64B9-A14F-B436-14AAB1D0FA6A}" srcOrd="4" destOrd="0" presId="urn:microsoft.com/office/officeart/2005/8/layout/radial2"/>
    <dgm:cxn modelId="{94FBCA21-64F2-E34F-8179-A35F4CFE5990}" type="presParOf" srcId="{A6BB2FF7-64B9-A14F-B436-14AAB1D0FA6A}" destId="{C1D2C2A4-722E-C14F-B679-2C365A14335E}" srcOrd="0" destOrd="0" presId="urn:microsoft.com/office/officeart/2005/8/layout/radial2"/>
    <dgm:cxn modelId="{26A02949-9512-334B-96B7-C7986A8F9E90}" type="presParOf" srcId="{A6BB2FF7-64B9-A14F-B436-14AAB1D0FA6A}" destId="{9A94752B-B4CC-5F41-8AD7-83E6897E60AC}" srcOrd="1" destOrd="0" presId="urn:microsoft.com/office/officeart/2005/8/layout/radial2"/>
    <dgm:cxn modelId="{B2B7A7A3-8001-3F4D-9EC0-9CD0E8A438CE}" type="presParOf" srcId="{C89D12B8-0B49-3C43-986A-04402B4440A9}" destId="{6182FBAD-C0FE-DC48-AB7E-7A1F2C2C5382}" srcOrd="5" destOrd="0" presId="urn:microsoft.com/office/officeart/2005/8/layout/radial2"/>
    <dgm:cxn modelId="{FB24A643-F3B9-6746-BF43-BC3C212C7A06}" type="presParOf" srcId="{C89D12B8-0B49-3C43-986A-04402B4440A9}" destId="{D64F7383-0B49-5F46-81FD-0F3DEF70D9B5}" srcOrd="6" destOrd="0" presId="urn:microsoft.com/office/officeart/2005/8/layout/radial2"/>
    <dgm:cxn modelId="{5ACA1F9C-4456-234F-8980-EC06F7C275B7}" type="presParOf" srcId="{D64F7383-0B49-5F46-81FD-0F3DEF70D9B5}" destId="{0363624A-DB8F-AC49-B116-991B8B5907BA}" srcOrd="0" destOrd="0" presId="urn:microsoft.com/office/officeart/2005/8/layout/radial2"/>
    <dgm:cxn modelId="{BD15AD7B-5297-0C4E-816C-667EC6F4870A}" type="presParOf" srcId="{D64F7383-0B49-5F46-81FD-0F3DEF70D9B5}" destId="{9EEAE0F9-44F1-6541-B0C9-AAAEB2F53986}" srcOrd="1" destOrd="0" presId="urn:microsoft.com/office/officeart/2005/8/layout/radial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88D39293-330C-9845-9F07-C02AEC72BB41}" type="doc">
      <dgm:prSet loTypeId="urn:microsoft.com/office/officeart/2005/8/layout/vList3" loCatId="list" qsTypeId="urn:microsoft.com/office/officeart/2005/8/quickstyle/simple1" qsCatId="simple" csTypeId="urn:microsoft.com/office/officeart/2005/8/colors/accent1_2" csCatId="accent1" phldr="1"/>
      <dgm:spPr/>
      <dgm:t>
        <a:bodyPr/>
        <a:lstStyle/>
        <a:p>
          <a:endParaRPr lang="en-US"/>
        </a:p>
      </dgm:t>
    </dgm:pt>
    <dgm:pt modelId="{783269F6-9BDA-2649-808B-B9FE02B51B57}">
      <dgm:prSet/>
      <dgm:spPr/>
      <dgm:t>
        <a:bodyPr/>
        <a:lstStyle/>
        <a:p>
          <a:r>
            <a:rPr lang="en-US" dirty="0"/>
            <a:t>Parameter tuning for ARIMA consumes a lot of time so auto ARIMA was used, which automatically selects the best combination of (</a:t>
          </a:r>
          <a:r>
            <a:rPr lang="en-US" dirty="0" err="1"/>
            <a:t>p,q,d</a:t>
          </a:r>
          <a:r>
            <a:rPr lang="en-US" dirty="0"/>
            <a:t>) that provides the least error. </a:t>
          </a:r>
        </a:p>
      </dgm:t>
    </dgm:pt>
    <dgm:pt modelId="{9C435D6F-C8A8-604F-A3DC-E1E89219CE9F}" type="sibTrans" cxnId="{8433D5EF-7585-D944-8C4B-42813371E6C0}">
      <dgm:prSet/>
      <dgm:spPr/>
      <dgm:t>
        <a:bodyPr/>
        <a:lstStyle/>
        <a:p>
          <a:endParaRPr lang="en-US"/>
        </a:p>
      </dgm:t>
    </dgm:pt>
    <dgm:pt modelId="{7AB241EE-5045-DD4F-95E5-0A84D519AC48}" type="parTrans" cxnId="{8433D5EF-7585-D944-8C4B-42813371E6C0}">
      <dgm:prSet/>
      <dgm:spPr/>
      <dgm:t>
        <a:bodyPr/>
        <a:lstStyle/>
        <a:p>
          <a:endParaRPr lang="en-US"/>
        </a:p>
      </dgm:t>
    </dgm:pt>
    <dgm:pt modelId="{DE20790C-74EC-024D-B4F6-E1A256125502}" type="pres">
      <dgm:prSet presAssocID="{88D39293-330C-9845-9F07-C02AEC72BB41}" presName="linearFlow" presStyleCnt="0">
        <dgm:presLayoutVars>
          <dgm:dir/>
          <dgm:resizeHandles val="exact"/>
        </dgm:presLayoutVars>
      </dgm:prSet>
      <dgm:spPr/>
    </dgm:pt>
    <dgm:pt modelId="{E01B6E46-336E-0B45-B204-0D0DAFDD4750}" type="pres">
      <dgm:prSet presAssocID="{783269F6-9BDA-2649-808B-B9FE02B51B57}" presName="composite" presStyleCnt="0"/>
      <dgm:spPr/>
    </dgm:pt>
    <dgm:pt modelId="{522BBCC5-3326-B04D-A7BF-117B599DB8BE}" type="pres">
      <dgm:prSet presAssocID="{783269F6-9BDA-2649-808B-B9FE02B51B57}" presName="imgShp" presStyleLbl="fgImgPlace1" presStyleIdx="0" presStyleCnt="1" custScaleX="152243" custScaleY="116192" custLinFactNeighborX="-11648" custLinFactNeighborY="13937"/>
      <dgm:spPr>
        <a:prstGeom prst="roundRect">
          <a:avLst/>
        </a:prstGeom>
        <a:blipFill dpi="0" rotWithShape="1">
          <a:blip xmlns:r="http://schemas.openxmlformats.org/officeDocument/2006/relationships" r:embed="rId1"/>
          <a:srcRect/>
          <a:stretch>
            <a:fillRect l="-9173" t="2793" r="-9173" b="2793"/>
          </a:stretch>
        </a:blipFill>
      </dgm:spPr>
    </dgm:pt>
    <dgm:pt modelId="{BB05D56E-D43E-E14B-851F-C03A55D2AA55}" type="pres">
      <dgm:prSet presAssocID="{783269F6-9BDA-2649-808B-B9FE02B51B57}" presName="txShp" presStyleLbl="node1" presStyleIdx="0" presStyleCnt="1" custScaleY="108672" custLinFactNeighborY="13344">
        <dgm:presLayoutVars>
          <dgm:bulletEnabled val="1"/>
        </dgm:presLayoutVars>
      </dgm:prSet>
      <dgm:spPr/>
    </dgm:pt>
  </dgm:ptLst>
  <dgm:cxnLst>
    <dgm:cxn modelId="{4BA7C212-6E28-EE43-B983-9343B51CC2AA}" type="presOf" srcId="{783269F6-9BDA-2649-808B-B9FE02B51B57}" destId="{BB05D56E-D43E-E14B-851F-C03A55D2AA55}" srcOrd="0" destOrd="0" presId="urn:microsoft.com/office/officeart/2005/8/layout/vList3"/>
    <dgm:cxn modelId="{C26E2160-1F5E-7C4B-880D-C4BE90E74C40}" type="presOf" srcId="{88D39293-330C-9845-9F07-C02AEC72BB41}" destId="{DE20790C-74EC-024D-B4F6-E1A256125502}" srcOrd="0" destOrd="0" presId="urn:microsoft.com/office/officeart/2005/8/layout/vList3"/>
    <dgm:cxn modelId="{8433D5EF-7585-D944-8C4B-42813371E6C0}" srcId="{88D39293-330C-9845-9F07-C02AEC72BB41}" destId="{783269F6-9BDA-2649-808B-B9FE02B51B57}" srcOrd="0" destOrd="0" parTransId="{7AB241EE-5045-DD4F-95E5-0A84D519AC48}" sibTransId="{9C435D6F-C8A8-604F-A3DC-E1E89219CE9F}"/>
    <dgm:cxn modelId="{2956877C-BCFC-B142-ACA7-FC93B0A70C43}" type="presParOf" srcId="{DE20790C-74EC-024D-B4F6-E1A256125502}" destId="{E01B6E46-336E-0B45-B204-0D0DAFDD4750}" srcOrd="0" destOrd="0" presId="urn:microsoft.com/office/officeart/2005/8/layout/vList3"/>
    <dgm:cxn modelId="{9DD016F1-585F-464E-90E6-56D1E747798D}" type="presParOf" srcId="{E01B6E46-336E-0B45-B204-0D0DAFDD4750}" destId="{522BBCC5-3326-B04D-A7BF-117B599DB8BE}" srcOrd="0" destOrd="0" presId="urn:microsoft.com/office/officeart/2005/8/layout/vList3"/>
    <dgm:cxn modelId="{A8A81CA1-D495-3A4E-9219-F97332CAF5DC}" type="presParOf" srcId="{E01B6E46-336E-0B45-B204-0D0DAFDD4750}" destId="{BB05D56E-D43E-E14B-851F-C03A55D2AA55}"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1BD3AB72-5364-4567-AB10-600C8534013E}" type="doc">
      <dgm:prSet loTypeId="urn:microsoft.com/office/officeart/2005/8/layout/bProcess2" loCatId="process" qsTypeId="urn:microsoft.com/office/officeart/2005/8/quickstyle/simple4" qsCatId="simple" csTypeId="urn:microsoft.com/office/officeart/2005/8/colors/accent2_2" csCatId="accent2"/>
      <dgm:spPr/>
      <dgm:t>
        <a:bodyPr/>
        <a:lstStyle/>
        <a:p>
          <a:endParaRPr lang="en-US"/>
        </a:p>
      </dgm:t>
    </dgm:pt>
    <dgm:pt modelId="{E473D6C4-A536-44DC-9021-C62B191E1BA0}">
      <dgm:prSet/>
      <dgm:spPr/>
      <dgm:t>
        <a:bodyPr/>
        <a:lstStyle/>
        <a:p>
          <a:r>
            <a:rPr lang="en-US"/>
            <a:t>Data pre-processing, normalization and augmentation.</a:t>
          </a:r>
        </a:p>
      </dgm:t>
    </dgm:pt>
    <dgm:pt modelId="{AD469A41-1280-457D-A2F7-EDEAF3816BF0}" type="parTrans" cxnId="{EDD45273-8DC5-43C9-A61F-BE8BDBA76940}">
      <dgm:prSet/>
      <dgm:spPr/>
      <dgm:t>
        <a:bodyPr/>
        <a:lstStyle/>
        <a:p>
          <a:endParaRPr lang="en-US"/>
        </a:p>
      </dgm:t>
    </dgm:pt>
    <dgm:pt modelId="{DB4A7F0A-F01E-400F-B891-A9ACC6351270}" type="sibTrans" cxnId="{EDD45273-8DC5-43C9-A61F-BE8BDBA76940}">
      <dgm:prSet/>
      <dgm:spPr/>
      <dgm:t>
        <a:bodyPr/>
        <a:lstStyle/>
        <a:p>
          <a:endParaRPr lang="en-US"/>
        </a:p>
      </dgm:t>
    </dgm:pt>
    <dgm:pt modelId="{221965F1-7DAC-4D6C-BD8F-D24B390882A5}">
      <dgm:prSet/>
      <dgm:spPr/>
      <dgm:t>
        <a:bodyPr/>
        <a:lstStyle/>
        <a:p>
          <a:r>
            <a:rPr lang="en-US" b="1"/>
            <a:t>Risk profiles</a:t>
          </a:r>
          <a:r>
            <a:rPr lang="en-US"/>
            <a:t> for each of the various assets &amp; corresponding parametric model estimates.</a:t>
          </a:r>
        </a:p>
      </dgm:t>
    </dgm:pt>
    <dgm:pt modelId="{2E78227D-E7A5-4F82-8E19-3B1F70A3C684}" type="parTrans" cxnId="{17BBD062-7F6B-438A-AB04-7ECBDB9939D0}">
      <dgm:prSet/>
      <dgm:spPr/>
      <dgm:t>
        <a:bodyPr/>
        <a:lstStyle/>
        <a:p>
          <a:endParaRPr lang="en-US"/>
        </a:p>
      </dgm:t>
    </dgm:pt>
    <dgm:pt modelId="{E0BC8CA2-65C0-44E9-95D4-F4072715E266}" type="sibTrans" cxnId="{17BBD062-7F6B-438A-AB04-7ECBDB9939D0}">
      <dgm:prSet/>
      <dgm:spPr/>
      <dgm:t>
        <a:bodyPr/>
        <a:lstStyle/>
        <a:p>
          <a:endParaRPr lang="en-US"/>
        </a:p>
      </dgm:t>
    </dgm:pt>
    <dgm:pt modelId="{03C46C77-5E74-4269-9E3F-4503225CE944}">
      <dgm:prSet/>
      <dgm:spPr/>
      <dgm:t>
        <a:bodyPr/>
        <a:lstStyle/>
        <a:p>
          <a:r>
            <a:rPr lang="en-US"/>
            <a:t>Preliminary time series analysis &amp; statistical correlations for </a:t>
          </a:r>
          <a:r>
            <a:rPr lang="en-US" b="1"/>
            <a:t>Crude products</a:t>
          </a:r>
          <a:endParaRPr lang="en-US"/>
        </a:p>
      </dgm:t>
    </dgm:pt>
    <dgm:pt modelId="{09A89EC7-9F05-49ED-A5FE-8E8ADB1CFD2E}" type="parTrans" cxnId="{1165CA6E-2CBF-47B4-8C80-DC11762B51A4}">
      <dgm:prSet/>
      <dgm:spPr/>
      <dgm:t>
        <a:bodyPr/>
        <a:lstStyle/>
        <a:p>
          <a:endParaRPr lang="en-US"/>
        </a:p>
      </dgm:t>
    </dgm:pt>
    <dgm:pt modelId="{E707A490-9D26-4D44-85CC-34E55276FEE3}" type="sibTrans" cxnId="{1165CA6E-2CBF-47B4-8C80-DC11762B51A4}">
      <dgm:prSet/>
      <dgm:spPr/>
      <dgm:t>
        <a:bodyPr/>
        <a:lstStyle/>
        <a:p>
          <a:endParaRPr lang="en-US"/>
        </a:p>
      </dgm:t>
    </dgm:pt>
    <dgm:pt modelId="{CE649B1A-59A3-4BE0-95F8-402481D369A5}">
      <dgm:prSet/>
      <dgm:spPr/>
      <dgm:t>
        <a:bodyPr/>
        <a:lstStyle/>
        <a:p>
          <a:r>
            <a:rPr lang="en-US"/>
            <a:t>A predictive model for WTI, and corresponding trading strategy (</a:t>
          </a:r>
          <a:r>
            <a:rPr lang="en-US" b="1"/>
            <a:t>mean-revision</a:t>
          </a:r>
          <a:r>
            <a:rPr lang="en-US"/>
            <a:t>).</a:t>
          </a:r>
        </a:p>
      </dgm:t>
    </dgm:pt>
    <dgm:pt modelId="{31D51BD0-BBC0-470C-8D6E-F821463AC5F8}" type="parTrans" cxnId="{28DCF711-3699-46A1-B909-7771A7149DB3}">
      <dgm:prSet/>
      <dgm:spPr/>
      <dgm:t>
        <a:bodyPr/>
        <a:lstStyle/>
        <a:p>
          <a:endParaRPr lang="en-US"/>
        </a:p>
      </dgm:t>
    </dgm:pt>
    <dgm:pt modelId="{091415F5-A5DD-4248-9A87-97BE084E9E74}" type="sibTrans" cxnId="{28DCF711-3699-46A1-B909-7771A7149DB3}">
      <dgm:prSet/>
      <dgm:spPr/>
      <dgm:t>
        <a:bodyPr/>
        <a:lstStyle/>
        <a:p>
          <a:endParaRPr lang="en-US"/>
        </a:p>
      </dgm:t>
    </dgm:pt>
    <dgm:pt modelId="{E7B6E611-AA11-45DD-9399-F37FF9C441E8}">
      <dgm:prSet/>
      <dgm:spPr/>
      <dgm:t>
        <a:bodyPr/>
        <a:lstStyle/>
        <a:p>
          <a:r>
            <a:rPr lang="en-US"/>
            <a:t>Initial backtest results </a:t>
          </a:r>
          <a:r>
            <a:rPr lang="en-US" b="1"/>
            <a:t>yield net positive PnL and returns</a:t>
          </a:r>
          <a:r>
            <a:rPr lang="en-US"/>
            <a:t> for the testing period (2019).</a:t>
          </a:r>
        </a:p>
      </dgm:t>
    </dgm:pt>
    <dgm:pt modelId="{D37E15C0-98A5-4202-B872-83CBEC37D324}" type="parTrans" cxnId="{5A7DF4B1-42FB-4241-B146-0B976A61FE89}">
      <dgm:prSet/>
      <dgm:spPr/>
      <dgm:t>
        <a:bodyPr/>
        <a:lstStyle/>
        <a:p>
          <a:endParaRPr lang="en-US"/>
        </a:p>
      </dgm:t>
    </dgm:pt>
    <dgm:pt modelId="{78CEC1FE-1B61-4984-91AB-70C36D0632FE}" type="sibTrans" cxnId="{5A7DF4B1-42FB-4241-B146-0B976A61FE89}">
      <dgm:prSet/>
      <dgm:spPr/>
      <dgm:t>
        <a:bodyPr/>
        <a:lstStyle/>
        <a:p>
          <a:endParaRPr lang="en-US"/>
        </a:p>
      </dgm:t>
    </dgm:pt>
    <dgm:pt modelId="{37367D53-1348-4AB7-AADC-3BE0EBD91D95}">
      <dgm:prSet/>
      <dgm:spPr/>
      <dgm:t>
        <a:bodyPr/>
        <a:lstStyle/>
        <a:p>
          <a:r>
            <a:rPr lang="en-US"/>
            <a:t>WTI mean revision strategy performance is </a:t>
          </a:r>
          <a:r>
            <a:rPr lang="en-US" b="1"/>
            <a:t>22.39%</a:t>
          </a:r>
          <a:r>
            <a:rPr lang="en-US"/>
            <a:t> annualized returns.</a:t>
          </a:r>
        </a:p>
      </dgm:t>
    </dgm:pt>
    <dgm:pt modelId="{930563A3-A2F9-49EC-9681-7AA51F2942F0}" type="parTrans" cxnId="{FDC7274A-E89C-47D7-B1EF-52C17CB9F495}">
      <dgm:prSet/>
      <dgm:spPr/>
      <dgm:t>
        <a:bodyPr/>
        <a:lstStyle/>
        <a:p>
          <a:endParaRPr lang="en-US"/>
        </a:p>
      </dgm:t>
    </dgm:pt>
    <dgm:pt modelId="{D65E5A92-924B-4848-ACAF-7418CA2BBFD3}" type="sibTrans" cxnId="{FDC7274A-E89C-47D7-B1EF-52C17CB9F495}">
      <dgm:prSet/>
      <dgm:spPr/>
      <dgm:t>
        <a:bodyPr/>
        <a:lstStyle/>
        <a:p>
          <a:endParaRPr lang="en-US"/>
        </a:p>
      </dgm:t>
    </dgm:pt>
    <dgm:pt modelId="{2C68C913-864B-4598-937D-EE8F39AE46FD}">
      <dgm:prSet/>
      <dgm:spPr/>
      <dgm:t>
        <a:bodyPr/>
        <a:lstStyle/>
        <a:p>
          <a:r>
            <a:rPr lang="en-US"/>
            <a:t>The trade execution / PnL </a:t>
          </a:r>
          <a:r>
            <a:rPr lang="en-US" b="1"/>
            <a:t>dashboard</a:t>
          </a:r>
          <a:r>
            <a:rPr lang="en-US"/>
            <a:t> is functional locally.</a:t>
          </a:r>
        </a:p>
      </dgm:t>
    </dgm:pt>
    <dgm:pt modelId="{C136276E-FCC8-476B-8EAC-B5D0A278DE27}" type="parTrans" cxnId="{EB3A682A-9AB7-4ECC-9D44-035447988AD9}">
      <dgm:prSet/>
      <dgm:spPr/>
      <dgm:t>
        <a:bodyPr/>
        <a:lstStyle/>
        <a:p>
          <a:endParaRPr lang="en-US"/>
        </a:p>
      </dgm:t>
    </dgm:pt>
    <dgm:pt modelId="{545631C8-2375-4229-8682-16C7D3B53BD6}" type="sibTrans" cxnId="{EB3A682A-9AB7-4ECC-9D44-035447988AD9}">
      <dgm:prSet/>
      <dgm:spPr/>
      <dgm:t>
        <a:bodyPr/>
        <a:lstStyle/>
        <a:p>
          <a:endParaRPr lang="en-US"/>
        </a:p>
      </dgm:t>
    </dgm:pt>
    <dgm:pt modelId="{5498CC59-D01E-45DC-AB2F-F7D97E9C9973}" type="pres">
      <dgm:prSet presAssocID="{1BD3AB72-5364-4567-AB10-600C8534013E}" presName="diagram" presStyleCnt="0">
        <dgm:presLayoutVars>
          <dgm:dir/>
          <dgm:resizeHandles/>
        </dgm:presLayoutVars>
      </dgm:prSet>
      <dgm:spPr/>
    </dgm:pt>
    <dgm:pt modelId="{22626FFF-1BCE-497E-9236-137E4AB749A6}" type="pres">
      <dgm:prSet presAssocID="{E473D6C4-A536-44DC-9021-C62B191E1BA0}" presName="firstNode" presStyleLbl="node1" presStyleIdx="0" presStyleCnt="7">
        <dgm:presLayoutVars>
          <dgm:bulletEnabled val="1"/>
        </dgm:presLayoutVars>
      </dgm:prSet>
      <dgm:spPr/>
    </dgm:pt>
    <dgm:pt modelId="{3F893DE1-F8DD-43E1-A9E4-FF7659F44825}" type="pres">
      <dgm:prSet presAssocID="{DB4A7F0A-F01E-400F-B891-A9ACC6351270}" presName="sibTrans" presStyleLbl="sibTrans2D1" presStyleIdx="0" presStyleCnt="6"/>
      <dgm:spPr/>
    </dgm:pt>
    <dgm:pt modelId="{8162A54F-673F-4933-B9FD-2156B11FDBF2}" type="pres">
      <dgm:prSet presAssocID="{221965F1-7DAC-4D6C-BD8F-D24B390882A5}" presName="middleNode" presStyleCnt="0"/>
      <dgm:spPr/>
    </dgm:pt>
    <dgm:pt modelId="{716CAA5C-FF0A-499A-A33B-1C6223905EE1}" type="pres">
      <dgm:prSet presAssocID="{221965F1-7DAC-4D6C-BD8F-D24B390882A5}" presName="padding" presStyleLbl="node1" presStyleIdx="0" presStyleCnt="7"/>
      <dgm:spPr/>
    </dgm:pt>
    <dgm:pt modelId="{D3D272F9-B202-4185-B75F-A40FCAD78F64}" type="pres">
      <dgm:prSet presAssocID="{221965F1-7DAC-4D6C-BD8F-D24B390882A5}" presName="shape" presStyleLbl="node1" presStyleIdx="1" presStyleCnt="7">
        <dgm:presLayoutVars>
          <dgm:bulletEnabled val="1"/>
        </dgm:presLayoutVars>
      </dgm:prSet>
      <dgm:spPr/>
    </dgm:pt>
    <dgm:pt modelId="{913C3F73-9CB0-4919-B273-B464C91B1645}" type="pres">
      <dgm:prSet presAssocID="{E0BC8CA2-65C0-44E9-95D4-F4072715E266}" presName="sibTrans" presStyleLbl="sibTrans2D1" presStyleIdx="1" presStyleCnt="6"/>
      <dgm:spPr/>
    </dgm:pt>
    <dgm:pt modelId="{B284605B-4DF5-4E1E-A1B2-7F6491C9F551}" type="pres">
      <dgm:prSet presAssocID="{03C46C77-5E74-4269-9E3F-4503225CE944}" presName="middleNode" presStyleCnt="0"/>
      <dgm:spPr/>
    </dgm:pt>
    <dgm:pt modelId="{1D18EF53-A718-4F8D-A84A-5B78BC8A30D1}" type="pres">
      <dgm:prSet presAssocID="{03C46C77-5E74-4269-9E3F-4503225CE944}" presName="padding" presStyleLbl="node1" presStyleIdx="1" presStyleCnt="7"/>
      <dgm:spPr/>
    </dgm:pt>
    <dgm:pt modelId="{38C127A9-F4F2-458E-AD34-E8B64D013D42}" type="pres">
      <dgm:prSet presAssocID="{03C46C77-5E74-4269-9E3F-4503225CE944}" presName="shape" presStyleLbl="node1" presStyleIdx="2" presStyleCnt="7">
        <dgm:presLayoutVars>
          <dgm:bulletEnabled val="1"/>
        </dgm:presLayoutVars>
      </dgm:prSet>
      <dgm:spPr/>
    </dgm:pt>
    <dgm:pt modelId="{C33B0F37-F00C-42F3-A67E-FDCCB04607F2}" type="pres">
      <dgm:prSet presAssocID="{E707A490-9D26-4D44-85CC-34E55276FEE3}" presName="sibTrans" presStyleLbl="sibTrans2D1" presStyleIdx="2" presStyleCnt="6"/>
      <dgm:spPr/>
    </dgm:pt>
    <dgm:pt modelId="{D12E0303-CD7C-42C4-8AAF-FF9D1BFFDC39}" type="pres">
      <dgm:prSet presAssocID="{CE649B1A-59A3-4BE0-95F8-402481D369A5}" presName="middleNode" presStyleCnt="0"/>
      <dgm:spPr/>
    </dgm:pt>
    <dgm:pt modelId="{CA55D1F5-909F-48B3-B91E-4F74AEF4E4D6}" type="pres">
      <dgm:prSet presAssocID="{CE649B1A-59A3-4BE0-95F8-402481D369A5}" presName="padding" presStyleLbl="node1" presStyleIdx="2" presStyleCnt="7"/>
      <dgm:spPr/>
    </dgm:pt>
    <dgm:pt modelId="{CE57C9D4-4A27-4684-8264-D52899EBB897}" type="pres">
      <dgm:prSet presAssocID="{CE649B1A-59A3-4BE0-95F8-402481D369A5}" presName="shape" presStyleLbl="node1" presStyleIdx="3" presStyleCnt="7">
        <dgm:presLayoutVars>
          <dgm:bulletEnabled val="1"/>
        </dgm:presLayoutVars>
      </dgm:prSet>
      <dgm:spPr/>
    </dgm:pt>
    <dgm:pt modelId="{88781349-7665-41DB-AA2C-89134366FDC5}" type="pres">
      <dgm:prSet presAssocID="{091415F5-A5DD-4248-9A87-97BE084E9E74}" presName="sibTrans" presStyleLbl="sibTrans2D1" presStyleIdx="3" presStyleCnt="6"/>
      <dgm:spPr/>
    </dgm:pt>
    <dgm:pt modelId="{FF537156-D387-45EE-9DE0-5650B5A1B8CA}" type="pres">
      <dgm:prSet presAssocID="{E7B6E611-AA11-45DD-9399-F37FF9C441E8}" presName="middleNode" presStyleCnt="0"/>
      <dgm:spPr/>
    </dgm:pt>
    <dgm:pt modelId="{909B0E15-21D5-4363-9534-BE3D1FB3F660}" type="pres">
      <dgm:prSet presAssocID="{E7B6E611-AA11-45DD-9399-F37FF9C441E8}" presName="padding" presStyleLbl="node1" presStyleIdx="3" presStyleCnt="7"/>
      <dgm:spPr/>
    </dgm:pt>
    <dgm:pt modelId="{E57D212B-AC52-4F2F-8201-CD0C4A509566}" type="pres">
      <dgm:prSet presAssocID="{E7B6E611-AA11-45DD-9399-F37FF9C441E8}" presName="shape" presStyleLbl="node1" presStyleIdx="4" presStyleCnt="7">
        <dgm:presLayoutVars>
          <dgm:bulletEnabled val="1"/>
        </dgm:presLayoutVars>
      </dgm:prSet>
      <dgm:spPr/>
    </dgm:pt>
    <dgm:pt modelId="{96135080-70D6-4356-9D44-EC4036CE92A1}" type="pres">
      <dgm:prSet presAssocID="{78CEC1FE-1B61-4984-91AB-70C36D0632FE}" presName="sibTrans" presStyleLbl="sibTrans2D1" presStyleIdx="4" presStyleCnt="6"/>
      <dgm:spPr/>
    </dgm:pt>
    <dgm:pt modelId="{780EDF9C-EB7E-489F-A7B2-F6E66C2E8A7E}" type="pres">
      <dgm:prSet presAssocID="{37367D53-1348-4AB7-AADC-3BE0EBD91D95}" presName="middleNode" presStyleCnt="0"/>
      <dgm:spPr/>
    </dgm:pt>
    <dgm:pt modelId="{0982F3B2-F289-4904-9CDB-ED36E46D364E}" type="pres">
      <dgm:prSet presAssocID="{37367D53-1348-4AB7-AADC-3BE0EBD91D95}" presName="padding" presStyleLbl="node1" presStyleIdx="4" presStyleCnt="7"/>
      <dgm:spPr/>
    </dgm:pt>
    <dgm:pt modelId="{097FD8A1-514F-44B9-BD0C-52B752D2126D}" type="pres">
      <dgm:prSet presAssocID="{37367D53-1348-4AB7-AADC-3BE0EBD91D95}" presName="shape" presStyleLbl="node1" presStyleIdx="5" presStyleCnt="7">
        <dgm:presLayoutVars>
          <dgm:bulletEnabled val="1"/>
        </dgm:presLayoutVars>
      </dgm:prSet>
      <dgm:spPr/>
    </dgm:pt>
    <dgm:pt modelId="{11B6D98F-DE0E-4F4B-802F-CEE8CE262303}" type="pres">
      <dgm:prSet presAssocID="{D65E5A92-924B-4848-ACAF-7418CA2BBFD3}" presName="sibTrans" presStyleLbl="sibTrans2D1" presStyleIdx="5" presStyleCnt="6"/>
      <dgm:spPr/>
    </dgm:pt>
    <dgm:pt modelId="{40448830-1EE0-4080-A09E-FBC06ADC975A}" type="pres">
      <dgm:prSet presAssocID="{2C68C913-864B-4598-937D-EE8F39AE46FD}" presName="lastNode" presStyleLbl="node1" presStyleIdx="6" presStyleCnt="7">
        <dgm:presLayoutVars>
          <dgm:bulletEnabled val="1"/>
        </dgm:presLayoutVars>
      </dgm:prSet>
      <dgm:spPr/>
    </dgm:pt>
  </dgm:ptLst>
  <dgm:cxnLst>
    <dgm:cxn modelId="{28DCF711-3699-46A1-B909-7771A7149DB3}" srcId="{1BD3AB72-5364-4567-AB10-600C8534013E}" destId="{CE649B1A-59A3-4BE0-95F8-402481D369A5}" srcOrd="3" destOrd="0" parTransId="{31D51BD0-BBC0-470C-8D6E-F821463AC5F8}" sibTransId="{091415F5-A5DD-4248-9A87-97BE084E9E74}"/>
    <dgm:cxn modelId="{EB3A682A-9AB7-4ECC-9D44-035447988AD9}" srcId="{1BD3AB72-5364-4567-AB10-600C8534013E}" destId="{2C68C913-864B-4598-937D-EE8F39AE46FD}" srcOrd="6" destOrd="0" parTransId="{C136276E-FCC8-476B-8EAC-B5D0A278DE27}" sibTransId="{545631C8-2375-4229-8682-16C7D3B53BD6}"/>
    <dgm:cxn modelId="{23E3103B-9F43-4AF2-9F6D-8812FF97B7ED}" type="presOf" srcId="{2C68C913-864B-4598-937D-EE8F39AE46FD}" destId="{40448830-1EE0-4080-A09E-FBC06ADC975A}" srcOrd="0" destOrd="0" presId="urn:microsoft.com/office/officeart/2005/8/layout/bProcess2"/>
    <dgm:cxn modelId="{FDC7274A-E89C-47D7-B1EF-52C17CB9F495}" srcId="{1BD3AB72-5364-4567-AB10-600C8534013E}" destId="{37367D53-1348-4AB7-AADC-3BE0EBD91D95}" srcOrd="5" destOrd="0" parTransId="{930563A3-A2F9-49EC-9681-7AA51F2942F0}" sibTransId="{D65E5A92-924B-4848-ACAF-7418CA2BBFD3}"/>
    <dgm:cxn modelId="{22FF5357-9001-4BE5-8540-A92109EF5CE0}" type="presOf" srcId="{DB4A7F0A-F01E-400F-B891-A9ACC6351270}" destId="{3F893DE1-F8DD-43E1-A9E4-FF7659F44825}" srcOrd="0" destOrd="0" presId="urn:microsoft.com/office/officeart/2005/8/layout/bProcess2"/>
    <dgm:cxn modelId="{A7FA6F59-0DCC-4CDC-B15B-F08CC9A558CF}" type="presOf" srcId="{1BD3AB72-5364-4567-AB10-600C8534013E}" destId="{5498CC59-D01E-45DC-AB2F-F7D97E9C9973}" srcOrd="0" destOrd="0" presId="urn:microsoft.com/office/officeart/2005/8/layout/bProcess2"/>
    <dgm:cxn modelId="{6571A85D-4FC2-4E84-ADD5-6335A9375717}" type="presOf" srcId="{E0BC8CA2-65C0-44E9-95D4-F4072715E266}" destId="{913C3F73-9CB0-4919-B273-B464C91B1645}" srcOrd="0" destOrd="0" presId="urn:microsoft.com/office/officeart/2005/8/layout/bProcess2"/>
    <dgm:cxn modelId="{17BBD062-7F6B-438A-AB04-7ECBDB9939D0}" srcId="{1BD3AB72-5364-4567-AB10-600C8534013E}" destId="{221965F1-7DAC-4D6C-BD8F-D24B390882A5}" srcOrd="1" destOrd="0" parTransId="{2E78227D-E7A5-4F82-8E19-3B1F70A3C684}" sibTransId="{E0BC8CA2-65C0-44E9-95D4-F4072715E266}"/>
    <dgm:cxn modelId="{06EBDC69-0DC7-4D9C-84CF-FA5B30DF3359}" type="presOf" srcId="{D65E5A92-924B-4848-ACAF-7418CA2BBFD3}" destId="{11B6D98F-DE0E-4F4B-802F-CEE8CE262303}" srcOrd="0" destOrd="0" presId="urn:microsoft.com/office/officeart/2005/8/layout/bProcess2"/>
    <dgm:cxn modelId="{1165CA6E-2CBF-47B4-8C80-DC11762B51A4}" srcId="{1BD3AB72-5364-4567-AB10-600C8534013E}" destId="{03C46C77-5E74-4269-9E3F-4503225CE944}" srcOrd="2" destOrd="0" parTransId="{09A89EC7-9F05-49ED-A5FE-8E8ADB1CFD2E}" sibTransId="{E707A490-9D26-4D44-85CC-34E55276FEE3}"/>
    <dgm:cxn modelId="{EDD45273-8DC5-43C9-A61F-BE8BDBA76940}" srcId="{1BD3AB72-5364-4567-AB10-600C8534013E}" destId="{E473D6C4-A536-44DC-9021-C62B191E1BA0}" srcOrd="0" destOrd="0" parTransId="{AD469A41-1280-457D-A2F7-EDEAF3816BF0}" sibTransId="{DB4A7F0A-F01E-400F-B891-A9ACC6351270}"/>
    <dgm:cxn modelId="{E24B7B8A-D0A3-4345-840C-ACFD8FD27315}" type="presOf" srcId="{E473D6C4-A536-44DC-9021-C62B191E1BA0}" destId="{22626FFF-1BCE-497E-9236-137E4AB749A6}" srcOrd="0" destOrd="0" presId="urn:microsoft.com/office/officeart/2005/8/layout/bProcess2"/>
    <dgm:cxn modelId="{1F808E95-F0FA-49F5-BC56-99CD0A12DDF5}" type="presOf" srcId="{091415F5-A5DD-4248-9A87-97BE084E9E74}" destId="{88781349-7665-41DB-AA2C-89134366FDC5}" srcOrd="0" destOrd="0" presId="urn:microsoft.com/office/officeart/2005/8/layout/bProcess2"/>
    <dgm:cxn modelId="{E4ECAF96-777E-43B3-A76B-44B12C002786}" type="presOf" srcId="{78CEC1FE-1B61-4984-91AB-70C36D0632FE}" destId="{96135080-70D6-4356-9D44-EC4036CE92A1}" srcOrd="0" destOrd="0" presId="urn:microsoft.com/office/officeart/2005/8/layout/bProcess2"/>
    <dgm:cxn modelId="{7B385EA8-918A-470A-9E22-4712A8FB5E0C}" type="presOf" srcId="{221965F1-7DAC-4D6C-BD8F-D24B390882A5}" destId="{D3D272F9-B202-4185-B75F-A40FCAD78F64}" srcOrd="0" destOrd="0" presId="urn:microsoft.com/office/officeart/2005/8/layout/bProcess2"/>
    <dgm:cxn modelId="{027FFCA9-B640-4D40-9D95-893A51033E7F}" type="presOf" srcId="{03C46C77-5E74-4269-9E3F-4503225CE944}" destId="{38C127A9-F4F2-458E-AD34-E8B64D013D42}" srcOrd="0" destOrd="0" presId="urn:microsoft.com/office/officeart/2005/8/layout/bProcess2"/>
    <dgm:cxn modelId="{8213E1AF-0F5F-4464-AC49-BC6A10A52D3E}" type="presOf" srcId="{E7B6E611-AA11-45DD-9399-F37FF9C441E8}" destId="{E57D212B-AC52-4F2F-8201-CD0C4A509566}" srcOrd="0" destOrd="0" presId="urn:microsoft.com/office/officeart/2005/8/layout/bProcess2"/>
    <dgm:cxn modelId="{C73637B0-AB30-40BE-8527-D111FF5C9280}" type="presOf" srcId="{37367D53-1348-4AB7-AADC-3BE0EBD91D95}" destId="{097FD8A1-514F-44B9-BD0C-52B752D2126D}" srcOrd="0" destOrd="0" presId="urn:microsoft.com/office/officeart/2005/8/layout/bProcess2"/>
    <dgm:cxn modelId="{5A7DF4B1-42FB-4241-B146-0B976A61FE89}" srcId="{1BD3AB72-5364-4567-AB10-600C8534013E}" destId="{E7B6E611-AA11-45DD-9399-F37FF9C441E8}" srcOrd="4" destOrd="0" parTransId="{D37E15C0-98A5-4202-B872-83CBEC37D324}" sibTransId="{78CEC1FE-1B61-4984-91AB-70C36D0632FE}"/>
    <dgm:cxn modelId="{F07A0DF1-3BC6-41C8-BAE9-FDA5A6E04A8E}" type="presOf" srcId="{E707A490-9D26-4D44-85CC-34E55276FEE3}" destId="{C33B0F37-F00C-42F3-A67E-FDCCB04607F2}" srcOrd="0" destOrd="0" presId="urn:microsoft.com/office/officeart/2005/8/layout/bProcess2"/>
    <dgm:cxn modelId="{E7FDEBFE-8F9B-4642-9E2A-DB7FD4399613}" type="presOf" srcId="{CE649B1A-59A3-4BE0-95F8-402481D369A5}" destId="{CE57C9D4-4A27-4684-8264-D52899EBB897}" srcOrd="0" destOrd="0" presId="urn:microsoft.com/office/officeart/2005/8/layout/bProcess2"/>
    <dgm:cxn modelId="{03313CAE-E383-441C-95A1-A83FF6B90AEB}" type="presParOf" srcId="{5498CC59-D01E-45DC-AB2F-F7D97E9C9973}" destId="{22626FFF-1BCE-497E-9236-137E4AB749A6}" srcOrd="0" destOrd="0" presId="urn:microsoft.com/office/officeart/2005/8/layout/bProcess2"/>
    <dgm:cxn modelId="{0C9E9244-B611-406A-A14E-2E2AD40F4A8F}" type="presParOf" srcId="{5498CC59-D01E-45DC-AB2F-F7D97E9C9973}" destId="{3F893DE1-F8DD-43E1-A9E4-FF7659F44825}" srcOrd="1" destOrd="0" presId="urn:microsoft.com/office/officeart/2005/8/layout/bProcess2"/>
    <dgm:cxn modelId="{394F3988-423F-4796-BB2C-3C01675737E6}" type="presParOf" srcId="{5498CC59-D01E-45DC-AB2F-F7D97E9C9973}" destId="{8162A54F-673F-4933-B9FD-2156B11FDBF2}" srcOrd="2" destOrd="0" presId="urn:microsoft.com/office/officeart/2005/8/layout/bProcess2"/>
    <dgm:cxn modelId="{AEEBCCB0-3122-4D06-A495-E3C2612E0BA6}" type="presParOf" srcId="{8162A54F-673F-4933-B9FD-2156B11FDBF2}" destId="{716CAA5C-FF0A-499A-A33B-1C6223905EE1}" srcOrd="0" destOrd="0" presId="urn:microsoft.com/office/officeart/2005/8/layout/bProcess2"/>
    <dgm:cxn modelId="{74BD952E-0DC7-4145-8BA6-8563D8F63C15}" type="presParOf" srcId="{8162A54F-673F-4933-B9FD-2156B11FDBF2}" destId="{D3D272F9-B202-4185-B75F-A40FCAD78F64}" srcOrd="1" destOrd="0" presId="urn:microsoft.com/office/officeart/2005/8/layout/bProcess2"/>
    <dgm:cxn modelId="{CAFD76AE-491E-4722-88E4-CF5E1AE30351}" type="presParOf" srcId="{5498CC59-D01E-45DC-AB2F-F7D97E9C9973}" destId="{913C3F73-9CB0-4919-B273-B464C91B1645}" srcOrd="3" destOrd="0" presId="urn:microsoft.com/office/officeart/2005/8/layout/bProcess2"/>
    <dgm:cxn modelId="{3955F8E0-5577-41F8-B432-E7F23DBC87EA}" type="presParOf" srcId="{5498CC59-D01E-45DC-AB2F-F7D97E9C9973}" destId="{B284605B-4DF5-4E1E-A1B2-7F6491C9F551}" srcOrd="4" destOrd="0" presId="urn:microsoft.com/office/officeart/2005/8/layout/bProcess2"/>
    <dgm:cxn modelId="{32A73B5A-6640-44D0-A14B-E14F42291C73}" type="presParOf" srcId="{B284605B-4DF5-4E1E-A1B2-7F6491C9F551}" destId="{1D18EF53-A718-4F8D-A84A-5B78BC8A30D1}" srcOrd="0" destOrd="0" presId="urn:microsoft.com/office/officeart/2005/8/layout/bProcess2"/>
    <dgm:cxn modelId="{696DB86E-4FC9-42F4-BD2F-641AD07FD8FE}" type="presParOf" srcId="{B284605B-4DF5-4E1E-A1B2-7F6491C9F551}" destId="{38C127A9-F4F2-458E-AD34-E8B64D013D42}" srcOrd="1" destOrd="0" presId="urn:microsoft.com/office/officeart/2005/8/layout/bProcess2"/>
    <dgm:cxn modelId="{A20464AB-A400-4838-B98E-6DDC6A51CA74}" type="presParOf" srcId="{5498CC59-D01E-45DC-AB2F-F7D97E9C9973}" destId="{C33B0F37-F00C-42F3-A67E-FDCCB04607F2}" srcOrd="5" destOrd="0" presId="urn:microsoft.com/office/officeart/2005/8/layout/bProcess2"/>
    <dgm:cxn modelId="{BA28134C-7780-4CCC-9CE8-17A87904BAA6}" type="presParOf" srcId="{5498CC59-D01E-45DC-AB2F-F7D97E9C9973}" destId="{D12E0303-CD7C-42C4-8AAF-FF9D1BFFDC39}" srcOrd="6" destOrd="0" presId="urn:microsoft.com/office/officeart/2005/8/layout/bProcess2"/>
    <dgm:cxn modelId="{72C563B5-0E24-43EC-8111-709395DE70DA}" type="presParOf" srcId="{D12E0303-CD7C-42C4-8AAF-FF9D1BFFDC39}" destId="{CA55D1F5-909F-48B3-B91E-4F74AEF4E4D6}" srcOrd="0" destOrd="0" presId="urn:microsoft.com/office/officeart/2005/8/layout/bProcess2"/>
    <dgm:cxn modelId="{73CDAF4F-F805-41BE-AACC-C087FE576537}" type="presParOf" srcId="{D12E0303-CD7C-42C4-8AAF-FF9D1BFFDC39}" destId="{CE57C9D4-4A27-4684-8264-D52899EBB897}" srcOrd="1" destOrd="0" presId="urn:microsoft.com/office/officeart/2005/8/layout/bProcess2"/>
    <dgm:cxn modelId="{70F65FC9-DB22-40E1-9DE6-9D5BDCA785E2}" type="presParOf" srcId="{5498CC59-D01E-45DC-AB2F-F7D97E9C9973}" destId="{88781349-7665-41DB-AA2C-89134366FDC5}" srcOrd="7" destOrd="0" presId="urn:microsoft.com/office/officeart/2005/8/layout/bProcess2"/>
    <dgm:cxn modelId="{CC24CDB3-86BC-430B-8A03-F7AB24B994EF}" type="presParOf" srcId="{5498CC59-D01E-45DC-AB2F-F7D97E9C9973}" destId="{FF537156-D387-45EE-9DE0-5650B5A1B8CA}" srcOrd="8" destOrd="0" presId="urn:microsoft.com/office/officeart/2005/8/layout/bProcess2"/>
    <dgm:cxn modelId="{594B935E-CA51-445E-8248-402E32597301}" type="presParOf" srcId="{FF537156-D387-45EE-9DE0-5650B5A1B8CA}" destId="{909B0E15-21D5-4363-9534-BE3D1FB3F660}" srcOrd="0" destOrd="0" presId="urn:microsoft.com/office/officeart/2005/8/layout/bProcess2"/>
    <dgm:cxn modelId="{09111807-F177-4972-8936-E0D8DB2FDCE8}" type="presParOf" srcId="{FF537156-D387-45EE-9DE0-5650B5A1B8CA}" destId="{E57D212B-AC52-4F2F-8201-CD0C4A509566}" srcOrd="1" destOrd="0" presId="urn:microsoft.com/office/officeart/2005/8/layout/bProcess2"/>
    <dgm:cxn modelId="{6F3A5D89-8996-40C6-BFF8-1014DB6FF683}" type="presParOf" srcId="{5498CC59-D01E-45DC-AB2F-F7D97E9C9973}" destId="{96135080-70D6-4356-9D44-EC4036CE92A1}" srcOrd="9" destOrd="0" presId="urn:microsoft.com/office/officeart/2005/8/layout/bProcess2"/>
    <dgm:cxn modelId="{2D4ED4B7-88AD-4585-8A43-E52EB0F9EE95}" type="presParOf" srcId="{5498CC59-D01E-45DC-AB2F-F7D97E9C9973}" destId="{780EDF9C-EB7E-489F-A7B2-F6E66C2E8A7E}" srcOrd="10" destOrd="0" presId="urn:microsoft.com/office/officeart/2005/8/layout/bProcess2"/>
    <dgm:cxn modelId="{999D2818-C73D-439C-AD4A-AADB88CD222F}" type="presParOf" srcId="{780EDF9C-EB7E-489F-A7B2-F6E66C2E8A7E}" destId="{0982F3B2-F289-4904-9CDB-ED36E46D364E}" srcOrd="0" destOrd="0" presId="urn:microsoft.com/office/officeart/2005/8/layout/bProcess2"/>
    <dgm:cxn modelId="{2036637C-1FB5-4108-AA23-5B5E1E8A8DAC}" type="presParOf" srcId="{780EDF9C-EB7E-489F-A7B2-F6E66C2E8A7E}" destId="{097FD8A1-514F-44B9-BD0C-52B752D2126D}" srcOrd="1" destOrd="0" presId="urn:microsoft.com/office/officeart/2005/8/layout/bProcess2"/>
    <dgm:cxn modelId="{95C5EB83-AA4C-4D2A-869A-8877CE636C2A}" type="presParOf" srcId="{5498CC59-D01E-45DC-AB2F-F7D97E9C9973}" destId="{11B6D98F-DE0E-4F4B-802F-CEE8CE262303}" srcOrd="11" destOrd="0" presId="urn:microsoft.com/office/officeart/2005/8/layout/bProcess2"/>
    <dgm:cxn modelId="{4D038B8B-CD0D-40FF-98F7-1D078E6ADC2B}" type="presParOf" srcId="{5498CC59-D01E-45DC-AB2F-F7D97E9C9973}" destId="{40448830-1EE0-4080-A09E-FBC06ADC975A}" srcOrd="12" destOrd="0" presId="urn:microsoft.com/office/officeart/2005/8/layout/b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6E56A672-D9FD-4BD5-A680-9A1614D2ACEE}" type="doc">
      <dgm:prSet loTypeId="urn:microsoft.com/office/officeart/2005/8/layout/default" loCatId="list" qsTypeId="urn:microsoft.com/office/officeart/2005/8/quickstyle/simple2" qsCatId="simple" csTypeId="urn:microsoft.com/office/officeart/2005/8/colors/accent2_2" csCatId="accent2" phldr="1"/>
      <dgm:spPr/>
      <dgm:t>
        <a:bodyPr/>
        <a:lstStyle/>
        <a:p>
          <a:endParaRPr lang="en-US"/>
        </a:p>
      </dgm:t>
    </dgm:pt>
    <dgm:pt modelId="{71DBD4DB-09C5-4C10-85C9-D35777BC2BB1}">
      <dgm:prSet/>
      <dgm:spPr/>
      <dgm:t>
        <a:bodyPr/>
        <a:lstStyle/>
        <a:p>
          <a:r>
            <a:rPr lang="en-US"/>
            <a:t>Data pre-processing, normalization and augmentation.</a:t>
          </a:r>
        </a:p>
      </dgm:t>
    </dgm:pt>
    <dgm:pt modelId="{D9668D83-D3F6-4868-ABE8-7982CAF81615}" type="parTrans" cxnId="{956028DD-19F0-4B28-8EF1-02F11A63E496}">
      <dgm:prSet/>
      <dgm:spPr/>
      <dgm:t>
        <a:bodyPr/>
        <a:lstStyle/>
        <a:p>
          <a:endParaRPr lang="en-US"/>
        </a:p>
      </dgm:t>
    </dgm:pt>
    <dgm:pt modelId="{2B32F41E-526D-4EB1-828A-955016659163}" type="sibTrans" cxnId="{956028DD-19F0-4B28-8EF1-02F11A63E496}">
      <dgm:prSet/>
      <dgm:spPr/>
      <dgm:t>
        <a:bodyPr/>
        <a:lstStyle/>
        <a:p>
          <a:endParaRPr lang="en-US"/>
        </a:p>
      </dgm:t>
    </dgm:pt>
    <dgm:pt modelId="{16F77140-B4B5-4B8D-B0A1-726BAEA16038}">
      <dgm:prSet/>
      <dgm:spPr/>
      <dgm:t>
        <a:bodyPr/>
        <a:lstStyle/>
        <a:p>
          <a:r>
            <a:rPr lang="en-US" b="1"/>
            <a:t>Risk profiles</a:t>
          </a:r>
          <a:r>
            <a:rPr lang="en-US"/>
            <a:t> for each of the various assets &amp; corresponding parametric model estimates.</a:t>
          </a:r>
        </a:p>
      </dgm:t>
    </dgm:pt>
    <dgm:pt modelId="{9ED7075D-89F5-4981-8EDD-CCC90A391BCD}" type="parTrans" cxnId="{FA6263DF-7EB3-4FF5-9B57-34AD2C0C6DC5}">
      <dgm:prSet/>
      <dgm:spPr/>
      <dgm:t>
        <a:bodyPr/>
        <a:lstStyle/>
        <a:p>
          <a:endParaRPr lang="en-US"/>
        </a:p>
      </dgm:t>
    </dgm:pt>
    <dgm:pt modelId="{03727EB8-1BAB-448C-8CB5-3262C5EA8D1B}" type="sibTrans" cxnId="{FA6263DF-7EB3-4FF5-9B57-34AD2C0C6DC5}">
      <dgm:prSet/>
      <dgm:spPr/>
      <dgm:t>
        <a:bodyPr/>
        <a:lstStyle/>
        <a:p>
          <a:endParaRPr lang="en-US"/>
        </a:p>
      </dgm:t>
    </dgm:pt>
    <dgm:pt modelId="{1AD054B7-23EF-4F3D-8315-4171BA1F1AC6}">
      <dgm:prSet/>
      <dgm:spPr/>
      <dgm:t>
        <a:bodyPr/>
        <a:lstStyle/>
        <a:p>
          <a:r>
            <a:rPr lang="en-US"/>
            <a:t>Preliminary time series analysis &amp; statistical correlations for </a:t>
          </a:r>
          <a:r>
            <a:rPr lang="en-US" b="1"/>
            <a:t>Crude products</a:t>
          </a:r>
          <a:endParaRPr lang="en-US"/>
        </a:p>
      </dgm:t>
    </dgm:pt>
    <dgm:pt modelId="{B6FA4BA7-DC8D-42B4-B133-89E6BEC0DE8B}" type="parTrans" cxnId="{3EE7D5E3-96AD-4AFD-A045-AB674057AE5C}">
      <dgm:prSet/>
      <dgm:spPr/>
      <dgm:t>
        <a:bodyPr/>
        <a:lstStyle/>
        <a:p>
          <a:endParaRPr lang="en-US"/>
        </a:p>
      </dgm:t>
    </dgm:pt>
    <dgm:pt modelId="{3E909FD1-107E-4178-A660-E0AAFEC87565}" type="sibTrans" cxnId="{3EE7D5E3-96AD-4AFD-A045-AB674057AE5C}">
      <dgm:prSet/>
      <dgm:spPr/>
      <dgm:t>
        <a:bodyPr/>
        <a:lstStyle/>
        <a:p>
          <a:endParaRPr lang="en-US"/>
        </a:p>
      </dgm:t>
    </dgm:pt>
    <dgm:pt modelId="{9249762D-3AC5-4847-A159-B2411815EB7B}">
      <dgm:prSet/>
      <dgm:spPr/>
      <dgm:t>
        <a:bodyPr/>
        <a:lstStyle/>
        <a:p>
          <a:r>
            <a:rPr lang="en-US" dirty="0"/>
            <a:t>A predictive model for WTI, and corresponding trading strategy (</a:t>
          </a:r>
          <a:r>
            <a:rPr lang="en-US" b="1" dirty="0"/>
            <a:t>mean-revision</a:t>
          </a:r>
          <a:r>
            <a:rPr lang="en-US" dirty="0"/>
            <a:t>).</a:t>
          </a:r>
        </a:p>
      </dgm:t>
    </dgm:pt>
    <dgm:pt modelId="{BDEEBF64-155A-4431-B10D-F478C62CC0BC}" type="parTrans" cxnId="{CDAAFB0C-B63D-404A-AAA9-1E9DE0CC9A18}">
      <dgm:prSet/>
      <dgm:spPr/>
      <dgm:t>
        <a:bodyPr/>
        <a:lstStyle/>
        <a:p>
          <a:endParaRPr lang="en-US"/>
        </a:p>
      </dgm:t>
    </dgm:pt>
    <dgm:pt modelId="{3DC9A943-5845-4F2E-AFD6-B91C67BF21E7}" type="sibTrans" cxnId="{CDAAFB0C-B63D-404A-AAA9-1E9DE0CC9A18}">
      <dgm:prSet/>
      <dgm:spPr/>
      <dgm:t>
        <a:bodyPr/>
        <a:lstStyle/>
        <a:p>
          <a:endParaRPr lang="en-US"/>
        </a:p>
      </dgm:t>
    </dgm:pt>
    <dgm:pt modelId="{35664618-85AB-4CA7-9A73-089C32F944EF}">
      <dgm:prSet/>
      <dgm:spPr/>
      <dgm:t>
        <a:bodyPr/>
        <a:lstStyle/>
        <a:p>
          <a:r>
            <a:rPr lang="en-US"/>
            <a:t>Initial backtest results </a:t>
          </a:r>
          <a:r>
            <a:rPr lang="en-US" b="1"/>
            <a:t>yield net positive PnL and returns</a:t>
          </a:r>
          <a:r>
            <a:rPr lang="en-US"/>
            <a:t> for the testing period (2019).</a:t>
          </a:r>
        </a:p>
      </dgm:t>
    </dgm:pt>
    <dgm:pt modelId="{34CF3847-9295-415B-B5D6-9C0D3CA7C448}" type="parTrans" cxnId="{CDB79436-C2B1-4BD4-A81D-EC80084445D0}">
      <dgm:prSet/>
      <dgm:spPr/>
      <dgm:t>
        <a:bodyPr/>
        <a:lstStyle/>
        <a:p>
          <a:endParaRPr lang="en-US"/>
        </a:p>
      </dgm:t>
    </dgm:pt>
    <dgm:pt modelId="{DF14B055-9014-4C53-9E65-46C2875C3E63}" type="sibTrans" cxnId="{CDB79436-C2B1-4BD4-A81D-EC80084445D0}">
      <dgm:prSet/>
      <dgm:spPr/>
      <dgm:t>
        <a:bodyPr/>
        <a:lstStyle/>
        <a:p>
          <a:endParaRPr lang="en-US"/>
        </a:p>
      </dgm:t>
    </dgm:pt>
    <dgm:pt modelId="{F5EFAC10-2322-40A5-B3A2-552CA79E2F42}">
      <dgm:prSet/>
      <dgm:spPr/>
      <dgm:t>
        <a:bodyPr/>
        <a:lstStyle/>
        <a:p>
          <a:r>
            <a:rPr lang="en-US" dirty="0"/>
            <a:t>WTI mean revision strategy performance is </a:t>
          </a:r>
          <a:r>
            <a:rPr lang="en-US" b="1" dirty="0"/>
            <a:t>26.11%</a:t>
          </a:r>
          <a:r>
            <a:rPr lang="en-US" dirty="0"/>
            <a:t> year to date.</a:t>
          </a:r>
        </a:p>
      </dgm:t>
    </dgm:pt>
    <dgm:pt modelId="{59E63B9C-66A0-4B46-AC61-6E5B7E140A25}" type="parTrans" cxnId="{50127734-4952-4839-80F3-3EF8A6CE3B7F}">
      <dgm:prSet/>
      <dgm:spPr/>
      <dgm:t>
        <a:bodyPr/>
        <a:lstStyle/>
        <a:p>
          <a:endParaRPr lang="en-US"/>
        </a:p>
      </dgm:t>
    </dgm:pt>
    <dgm:pt modelId="{AF267CFD-7217-4970-AB3C-8A0EB050C08C}" type="sibTrans" cxnId="{50127734-4952-4839-80F3-3EF8A6CE3B7F}">
      <dgm:prSet/>
      <dgm:spPr/>
      <dgm:t>
        <a:bodyPr/>
        <a:lstStyle/>
        <a:p>
          <a:endParaRPr lang="en-US"/>
        </a:p>
      </dgm:t>
    </dgm:pt>
    <dgm:pt modelId="{0004A7DF-3650-4DDC-8B8E-15FA7E4E2D9E}">
      <dgm:prSet/>
      <dgm:spPr/>
      <dgm:t>
        <a:bodyPr/>
        <a:lstStyle/>
        <a:p>
          <a:r>
            <a:rPr lang="en-US"/>
            <a:t>The trade execution / PnL </a:t>
          </a:r>
          <a:r>
            <a:rPr lang="en-US" b="1"/>
            <a:t>dashboard</a:t>
          </a:r>
          <a:r>
            <a:rPr lang="en-US"/>
            <a:t> is functional locally.</a:t>
          </a:r>
        </a:p>
      </dgm:t>
    </dgm:pt>
    <dgm:pt modelId="{F1684CAE-0F0F-49DC-8324-F87F88A94A2E}" type="parTrans" cxnId="{9F74906A-460B-4E6B-8F60-9F6F811F15E7}">
      <dgm:prSet/>
      <dgm:spPr/>
      <dgm:t>
        <a:bodyPr/>
        <a:lstStyle/>
        <a:p>
          <a:endParaRPr lang="en-US"/>
        </a:p>
      </dgm:t>
    </dgm:pt>
    <dgm:pt modelId="{83226EAC-8C4B-4121-A5C3-DFF48FFD24D2}" type="sibTrans" cxnId="{9F74906A-460B-4E6B-8F60-9F6F811F15E7}">
      <dgm:prSet/>
      <dgm:spPr/>
      <dgm:t>
        <a:bodyPr/>
        <a:lstStyle/>
        <a:p>
          <a:endParaRPr lang="en-US"/>
        </a:p>
      </dgm:t>
    </dgm:pt>
    <dgm:pt modelId="{18E78916-0868-4CD2-BFD4-515E04DA70C1}" type="pres">
      <dgm:prSet presAssocID="{6E56A672-D9FD-4BD5-A680-9A1614D2ACEE}" presName="diagram" presStyleCnt="0">
        <dgm:presLayoutVars>
          <dgm:dir/>
          <dgm:resizeHandles val="exact"/>
        </dgm:presLayoutVars>
      </dgm:prSet>
      <dgm:spPr/>
    </dgm:pt>
    <dgm:pt modelId="{7B063A9F-C9A8-49FB-B09C-B1B4A405CF78}" type="pres">
      <dgm:prSet presAssocID="{71DBD4DB-09C5-4C10-85C9-D35777BC2BB1}" presName="node" presStyleLbl="node1" presStyleIdx="0" presStyleCnt="7">
        <dgm:presLayoutVars>
          <dgm:bulletEnabled val="1"/>
        </dgm:presLayoutVars>
      </dgm:prSet>
      <dgm:spPr/>
    </dgm:pt>
    <dgm:pt modelId="{E2136D9F-29DF-427A-9545-257EE807F79A}" type="pres">
      <dgm:prSet presAssocID="{2B32F41E-526D-4EB1-828A-955016659163}" presName="sibTrans" presStyleCnt="0"/>
      <dgm:spPr/>
    </dgm:pt>
    <dgm:pt modelId="{4585D7DA-FB8E-4939-8844-5B27A31D7CE3}" type="pres">
      <dgm:prSet presAssocID="{16F77140-B4B5-4B8D-B0A1-726BAEA16038}" presName="node" presStyleLbl="node1" presStyleIdx="1" presStyleCnt="7">
        <dgm:presLayoutVars>
          <dgm:bulletEnabled val="1"/>
        </dgm:presLayoutVars>
      </dgm:prSet>
      <dgm:spPr/>
    </dgm:pt>
    <dgm:pt modelId="{3256A1E8-EF5D-4ADB-A9DB-83165B40E61B}" type="pres">
      <dgm:prSet presAssocID="{03727EB8-1BAB-448C-8CB5-3262C5EA8D1B}" presName="sibTrans" presStyleCnt="0"/>
      <dgm:spPr/>
    </dgm:pt>
    <dgm:pt modelId="{142AD245-3885-4CE5-9E11-E922C0D3630D}" type="pres">
      <dgm:prSet presAssocID="{1AD054B7-23EF-4F3D-8315-4171BA1F1AC6}" presName="node" presStyleLbl="node1" presStyleIdx="2" presStyleCnt="7">
        <dgm:presLayoutVars>
          <dgm:bulletEnabled val="1"/>
        </dgm:presLayoutVars>
      </dgm:prSet>
      <dgm:spPr/>
    </dgm:pt>
    <dgm:pt modelId="{29F4C329-80DD-4BA4-97B7-D68237B38A26}" type="pres">
      <dgm:prSet presAssocID="{3E909FD1-107E-4178-A660-E0AAFEC87565}" presName="sibTrans" presStyleCnt="0"/>
      <dgm:spPr/>
    </dgm:pt>
    <dgm:pt modelId="{09C2884F-1374-40C3-ADEB-A3A0DD5A1086}" type="pres">
      <dgm:prSet presAssocID="{9249762D-3AC5-4847-A159-B2411815EB7B}" presName="node" presStyleLbl="node1" presStyleIdx="3" presStyleCnt="7">
        <dgm:presLayoutVars>
          <dgm:bulletEnabled val="1"/>
        </dgm:presLayoutVars>
      </dgm:prSet>
      <dgm:spPr/>
    </dgm:pt>
    <dgm:pt modelId="{19CAF153-62A4-4324-AFBA-C7720C605A75}" type="pres">
      <dgm:prSet presAssocID="{3DC9A943-5845-4F2E-AFD6-B91C67BF21E7}" presName="sibTrans" presStyleCnt="0"/>
      <dgm:spPr/>
    </dgm:pt>
    <dgm:pt modelId="{CF3FECEB-6DAB-46A1-AF4C-470282B5661F}" type="pres">
      <dgm:prSet presAssocID="{35664618-85AB-4CA7-9A73-089C32F944EF}" presName="node" presStyleLbl="node1" presStyleIdx="4" presStyleCnt="7">
        <dgm:presLayoutVars>
          <dgm:bulletEnabled val="1"/>
        </dgm:presLayoutVars>
      </dgm:prSet>
      <dgm:spPr/>
    </dgm:pt>
    <dgm:pt modelId="{A6C470C6-2F4F-4479-9DA1-871BE018A30B}" type="pres">
      <dgm:prSet presAssocID="{DF14B055-9014-4C53-9E65-46C2875C3E63}" presName="sibTrans" presStyleCnt="0"/>
      <dgm:spPr/>
    </dgm:pt>
    <dgm:pt modelId="{1AC09037-BCB9-4F48-8488-FC0A7E350DCC}" type="pres">
      <dgm:prSet presAssocID="{F5EFAC10-2322-40A5-B3A2-552CA79E2F42}" presName="node" presStyleLbl="node1" presStyleIdx="5" presStyleCnt="7">
        <dgm:presLayoutVars>
          <dgm:bulletEnabled val="1"/>
        </dgm:presLayoutVars>
      </dgm:prSet>
      <dgm:spPr/>
    </dgm:pt>
    <dgm:pt modelId="{C673E35A-162C-4393-9310-FEA76C30F6AC}" type="pres">
      <dgm:prSet presAssocID="{AF267CFD-7217-4970-AB3C-8A0EB050C08C}" presName="sibTrans" presStyleCnt="0"/>
      <dgm:spPr/>
    </dgm:pt>
    <dgm:pt modelId="{72008F5A-68FB-4B21-A5B8-7EF4725ACE1A}" type="pres">
      <dgm:prSet presAssocID="{0004A7DF-3650-4DDC-8B8E-15FA7E4E2D9E}" presName="node" presStyleLbl="node1" presStyleIdx="6" presStyleCnt="7">
        <dgm:presLayoutVars>
          <dgm:bulletEnabled val="1"/>
        </dgm:presLayoutVars>
      </dgm:prSet>
      <dgm:spPr/>
    </dgm:pt>
  </dgm:ptLst>
  <dgm:cxnLst>
    <dgm:cxn modelId="{CDAAFB0C-B63D-404A-AAA9-1E9DE0CC9A18}" srcId="{6E56A672-D9FD-4BD5-A680-9A1614D2ACEE}" destId="{9249762D-3AC5-4847-A159-B2411815EB7B}" srcOrd="3" destOrd="0" parTransId="{BDEEBF64-155A-4431-B10D-F478C62CC0BC}" sibTransId="{3DC9A943-5845-4F2E-AFD6-B91C67BF21E7}"/>
    <dgm:cxn modelId="{304A0812-75EA-4625-B331-0F6BB4B9108B}" type="presOf" srcId="{35664618-85AB-4CA7-9A73-089C32F944EF}" destId="{CF3FECEB-6DAB-46A1-AF4C-470282B5661F}" srcOrd="0" destOrd="0" presId="urn:microsoft.com/office/officeart/2005/8/layout/default"/>
    <dgm:cxn modelId="{50127734-4952-4839-80F3-3EF8A6CE3B7F}" srcId="{6E56A672-D9FD-4BD5-A680-9A1614D2ACEE}" destId="{F5EFAC10-2322-40A5-B3A2-552CA79E2F42}" srcOrd="5" destOrd="0" parTransId="{59E63B9C-66A0-4B46-AC61-6E5B7E140A25}" sibTransId="{AF267CFD-7217-4970-AB3C-8A0EB050C08C}"/>
    <dgm:cxn modelId="{CDB79436-C2B1-4BD4-A81D-EC80084445D0}" srcId="{6E56A672-D9FD-4BD5-A680-9A1614D2ACEE}" destId="{35664618-85AB-4CA7-9A73-089C32F944EF}" srcOrd="4" destOrd="0" parTransId="{34CF3847-9295-415B-B5D6-9C0D3CA7C448}" sibTransId="{DF14B055-9014-4C53-9E65-46C2875C3E63}"/>
    <dgm:cxn modelId="{F04D8B3D-1089-4F53-8383-A37AD294485D}" type="presOf" srcId="{0004A7DF-3650-4DDC-8B8E-15FA7E4E2D9E}" destId="{72008F5A-68FB-4B21-A5B8-7EF4725ACE1A}" srcOrd="0" destOrd="0" presId="urn:microsoft.com/office/officeart/2005/8/layout/default"/>
    <dgm:cxn modelId="{329C214B-6869-419C-9E8C-283E4EEFC750}" type="presOf" srcId="{71DBD4DB-09C5-4C10-85C9-D35777BC2BB1}" destId="{7B063A9F-C9A8-49FB-B09C-B1B4A405CF78}" srcOrd="0" destOrd="0" presId="urn:microsoft.com/office/officeart/2005/8/layout/default"/>
    <dgm:cxn modelId="{105B165F-01EC-4A6B-898A-D2DC9CE92232}" type="presOf" srcId="{16F77140-B4B5-4B8D-B0A1-726BAEA16038}" destId="{4585D7DA-FB8E-4939-8844-5B27A31D7CE3}" srcOrd="0" destOrd="0" presId="urn:microsoft.com/office/officeart/2005/8/layout/default"/>
    <dgm:cxn modelId="{9F74906A-460B-4E6B-8F60-9F6F811F15E7}" srcId="{6E56A672-D9FD-4BD5-A680-9A1614D2ACEE}" destId="{0004A7DF-3650-4DDC-8B8E-15FA7E4E2D9E}" srcOrd="6" destOrd="0" parTransId="{F1684CAE-0F0F-49DC-8324-F87F88A94A2E}" sibTransId="{83226EAC-8C4B-4121-A5C3-DFF48FFD24D2}"/>
    <dgm:cxn modelId="{C1028C88-2B85-49EF-8628-B0360B81B9EF}" type="presOf" srcId="{6E56A672-D9FD-4BD5-A680-9A1614D2ACEE}" destId="{18E78916-0868-4CD2-BFD4-515E04DA70C1}" srcOrd="0" destOrd="0" presId="urn:microsoft.com/office/officeart/2005/8/layout/default"/>
    <dgm:cxn modelId="{A9B65AB5-606F-4051-A6CD-95D99A19F71F}" type="presOf" srcId="{F5EFAC10-2322-40A5-B3A2-552CA79E2F42}" destId="{1AC09037-BCB9-4F48-8488-FC0A7E350DCC}" srcOrd="0" destOrd="0" presId="urn:microsoft.com/office/officeart/2005/8/layout/default"/>
    <dgm:cxn modelId="{BC7233D1-BC3A-441C-AA6D-AB7A6417376F}" type="presOf" srcId="{9249762D-3AC5-4847-A159-B2411815EB7B}" destId="{09C2884F-1374-40C3-ADEB-A3A0DD5A1086}" srcOrd="0" destOrd="0" presId="urn:microsoft.com/office/officeart/2005/8/layout/default"/>
    <dgm:cxn modelId="{945EFAD9-F086-4665-A373-B87DBF8F5B91}" type="presOf" srcId="{1AD054B7-23EF-4F3D-8315-4171BA1F1AC6}" destId="{142AD245-3885-4CE5-9E11-E922C0D3630D}" srcOrd="0" destOrd="0" presId="urn:microsoft.com/office/officeart/2005/8/layout/default"/>
    <dgm:cxn modelId="{956028DD-19F0-4B28-8EF1-02F11A63E496}" srcId="{6E56A672-D9FD-4BD5-A680-9A1614D2ACEE}" destId="{71DBD4DB-09C5-4C10-85C9-D35777BC2BB1}" srcOrd="0" destOrd="0" parTransId="{D9668D83-D3F6-4868-ABE8-7982CAF81615}" sibTransId="{2B32F41E-526D-4EB1-828A-955016659163}"/>
    <dgm:cxn modelId="{FA6263DF-7EB3-4FF5-9B57-34AD2C0C6DC5}" srcId="{6E56A672-D9FD-4BD5-A680-9A1614D2ACEE}" destId="{16F77140-B4B5-4B8D-B0A1-726BAEA16038}" srcOrd="1" destOrd="0" parTransId="{9ED7075D-89F5-4981-8EDD-CCC90A391BCD}" sibTransId="{03727EB8-1BAB-448C-8CB5-3262C5EA8D1B}"/>
    <dgm:cxn modelId="{3EE7D5E3-96AD-4AFD-A045-AB674057AE5C}" srcId="{6E56A672-D9FD-4BD5-A680-9A1614D2ACEE}" destId="{1AD054B7-23EF-4F3D-8315-4171BA1F1AC6}" srcOrd="2" destOrd="0" parTransId="{B6FA4BA7-DC8D-42B4-B133-89E6BEC0DE8B}" sibTransId="{3E909FD1-107E-4178-A660-E0AAFEC87565}"/>
    <dgm:cxn modelId="{26F1C6D6-492D-4826-95D8-70DC596D0C57}" type="presParOf" srcId="{18E78916-0868-4CD2-BFD4-515E04DA70C1}" destId="{7B063A9F-C9A8-49FB-B09C-B1B4A405CF78}" srcOrd="0" destOrd="0" presId="urn:microsoft.com/office/officeart/2005/8/layout/default"/>
    <dgm:cxn modelId="{ADE898E2-8315-498D-801A-471ED6C37821}" type="presParOf" srcId="{18E78916-0868-4CD2-BFD4-515E04DA70C1}" destId="{E2136D9F-29DF-427A-9545-257EE807F79A}" srcOrd="1" destOrd="0" presId="urn:microsoft.com/office/officeart/2005/8/layout/default"/>
    <dgm:cxn modelId="{D7BA4E4A-E942-417F-8BDA-A74EBCF106C9}" type="presParOf" srcId="{18E78916-0868-4CD2-BFD4-515E04DA70C1}" destId="{4585D7DA-FB8E-4939-8844-5B27A31D7CE3}" srcOrd="2" destOrd="0" presId="urn:microsoft.com/office/officeart/2005/8/layout/default"/>
    <dgm:cxn modelId="{6DD3FB05-BBE5-4C7E-8097-C25A23AA2674}" type="presParOf" srcId="{18E78916-0868-4CD2-BFD4-515E04DA70C1}" destId="{3256A1E8-EF5D-4ADB-A9DB-83165B40E61B}" srcOrd="3" destOrd="0" presId="urn:microsoft.com/office/officeart/2005/8/layout/default"/>
    <dgm:cxn modelId="{241DF90F-1C62-48A7-B5FB-8AE86C3621DF}" type="presParOf" srcId="{18E78916-0868-4CD2-BFD4-515E04DA70C1}" destId="{142AD245-3885-4CE5-9E11-E922C0D3630D}" srcOrd="4" destOrd="0" presId="urn:microsoft.com/office/officeart/2005/8/layout/default"/>
    <dgm:cxn modelId="{E6A727FA-E067-489E-9D02-8BF0087B17FF}" type="presParOf" srcId="{18E78916-0868-4CD2-BFD4-515E04DA70C1}" destId="{29F4C329-80DD-4BA4-97B7-D68237B38A26}" srcOrd="5" destOrd="0" presId="urn:microsoft.com/office/officeart/2005/8/layout/default"/>
    <dgm:cxn modelId="{F8D27A29-818B-40BD-8142-2946AEAE12B7}" type="presParOf" srcId="{18E78916-0868-4CD2-BFD4-515E04DA70C1}" destId="{09C2884F-1374-40C3-ADEB-A3A0DD5A1086}" srcOrd="6" destOrd="0" presId="urn:microsoft.com/office/officeart/2005/8/layout/default"/>
    <dgm:cxn modelId="{13C15539-301C-4D45-B660-3003D9023B87}" type="presParOf" srcId="{18E78916-0868-4CD2-BFD4-515E04DA70C1}" destId="{19CAF153-62A4-4324-AFBA-C7720C605A75}" srcOrd="7" destOrd="0" presId="urn:microsoft.com/office/officeart/2005/8/layout/default"/>
    <dgm:cxn modelId="{40AF8D58-1C35-4DD1-A9D7-7D30171E02B9}" type="presParOf" srcId="{18E78916-0868-4CD2-BFD4-515E04DA70C1}" destId="{CF3FECEB-6DAB-46A1-AF4C-470282B5661F}" srcOrd="8" destOrd="0" presId="urn:microsoft.com/office/officeart/2005/8/layout/default"/>
    <dgm:cxn modelId="{43775EC4-3D6C-48FA-BC89-E2B2530561E0}" type="presParOf" srcId="{18E78916-0868-4CD2-BFD4-515E04DA70C1}" destId="{A6C470C6-2F4F-4479-9DA1-871BE018A30B}" srcOrd="9" destOrd="0" presId="urn:microsoft.com/office/officeart/2005/8/layout/default"/>
    <dgm:cxn modelId="{ABCA79DE-31DA-4F22-83B7-3136222B201C}" type="presParOf" srcId="{18E78916-0868-4CD2-BFD4-515E04DA70C1}" destId="{1AC09037-BCB9-4F48-8488-FC0A7E350DCC}" srcOrd="10" destOrd="0" presId="urn:microsoft.com/office/officeart/2005/8/layout/default"/>
    <dgm:cxn modelId="{EE7E935C-2790-4F5C-A6C9-B82208A94307}" type="presParOf" srcId="{18E78916-0868-4CD2-BFD4-515E04DA70C1}" destId="{C673E35A-162C-4393-9310-FEA76C30F6AC}" srcOrd="11" destOrd="0" presId="urn:microsoft.com/office/officeart/2005/8/layout/default"/>
    <dgm:cxn modelId="{C66EAC98-0390-471B-AE2A-A2A19211F54F}" type="presParOf" srcId="{18E78916-0868-4CD2-BFD4-515E04DA70C1}" destId="{72008F5A-68FB-4B21-A5B8-7EF4725ACE1A}" srcOrd="12"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7CD8833A-F729-40DD-A2FB-D4E5F2A8A0C2}" type="doc">
      <dgm:prSet loTypeId="urn:microsoft.com/office/officeart/2005/8/layout/bProcess2" loCatId="process" qsTypeId="urn:microsoft.com/office/officeart/2005/8/quickstyle/simple1" qsCatId="simple" csTypeId="urn:microsoft.com/office/officeart/2005/8/colors/accent2_2" csCatId="accent2" phldr="1"/>
      <dgm:spPr/>
      <dgm:t>
        <a:bodyPr/>
        <a:lstStyle/>
        <a:p>
          <a:endParaRPr lang="en-US"/>
        </a:p>
      </dgm:t>
    </dgm:pt>
    <dgm:pt modelId="{9E38C7C7-936E-4374-A529-0F44E26BDE52}">
      <dgm:prSet/>
      <dgm:spPr/>
      <dgm:t>
        <a:bodyPr/>
        <a:lstStyle/>
        <a:p>
          <a:r>
            <a:rPr lang="en-US"/>
            <a:t>Data pre-processing, normalization and augmentation.</a:t>
          </a:r>
        </a:p>
      </dgm:t>
    </dgm:pt>
    <dgm:pt modelId="{F561EEBD-A9D8-4CB3-A675-432E3EF58BE9}" type="parTrans" cxnId="{2F2ECE17-23EC-42D7-9F4B-1FFED0B279E0}">
      <dgm:prSet/>
      <dgm:spPr/>
      <dgm:t>
        <a:bodyPr/>
        <a:lstStyle/>
        <a:p>
          <a:endParaRPr lang="en-US"/>
        </a:p>
      </dgm:t>
    </dgm:pt>
    <dgm:pt modelId="{B224F8D0-8F08-46FD-A9CE-824EBDDF4C13}" type="sibTrans" cxnId="{2F2ECE17-23EC-42D7-9F4B-1FFED0B279E0}">
      <dgm:prSet/>
      <dgm:spPr/>
      <dgm:t>
        <a:bodyPr/>
        <a:lstStyle/>
        <a:p>
          <a:endParaRPr lang="en-US"/>
        </a:p>
      </dgm:t>
    </dgm:pt>
    <dgm:pt modelId="{C9C04E1A-BACC-4BA7-82AB-F93F5BC0D2DF}">
      <dgm:prSet/>
      <dgm:spPr/>
      <dgm:t>
        <a:bodyPr/>
        <a:lstStyle/>
        <a:p>
          <a:r>
            <a:rPr lang="en-US" b="1"/>
            <a:t>Risk profiles</a:t>
          </a:r>
          <a:r>
            <a:rPr lang="en-US"/>
            <a:t> for each of the various assets &amp; corresponding parametric model estimates.</a:t>
          </a:r>
        </a:p>
      </dgm:t>
    </dgm:pt>
    <dgm:pt modelId="{983B5B2E-2248-4DA9-83D5-FD8FE262B86B}" type="parTrans" cxnId="{F98AE90D-0B3C-4106-8F73-76F6889B961D}">
      <dgm:prSet/>
      <dgm:spPr/>
      <dgm:t>
        <a:bodyPr/>
        <a:lstStyle/>
        <a:p>
          <a:endParaRPr lang="en-US"/>
        </a:p>
      </dgm:t>
    </dgm:pt>
    <dgm:pt modelId="{7476BC2E-E933-408D-A072-18CC3F5EA68A}" type="sibTrans" cxnId="{F98AE90D-0B3C-4106-8F73-76F6889B961D}">
      <dgm:prSet/>
      <dgm:spPr/>
      <dgm:t>
        <a:bodyPr/>
        <a:lstStyle/>
        <a:p>
          <a:endParaRPr lang="en-US"/>
        </a:p>
      </dgm:t>
    </dgm:pt>
    <dgm:pt modelId="{69E21A22-F392-440E-9D0A-A7111AFDAC2A}">
      <dgm:prSet/>
      <dgm:spPr/>
      <dgm:t>
        <a:bodyPr/>
        <a:lstStyle/>
        <a:p>
          <a:r>
            <a:rPr lang="en-US"/>
            <a:t>Preliminary time series analysis &amp; statistical correlations for </a:t>
          </a:r>
          <a:r>
            <a:rPr lang="en-US" b="1"/>
            <a:t>Gasoline products</a:t>
          </a:r>
          <a:endParaRPr lang="en-US"/>
        </a:p>
      </dgm:t>
    </dgm:pt>
    <dgm:pt modelId="{9D068133-33A5-4EAE-B1A5-F7667F2EE084}" type="parTrans" cxnId="{A9848DFE-3EFC-4050-A71D-E47619884C2F}">
      <dgm:prSet/>
      <dgm:spPr/>
      <dgm:t>
        <a:bodyPr/>
        <a:lstStyle/>
        <a:p>
          <a:endParaRPr lang="en-US"/>
        </a:p>
      </dgm:t>
    </dgm:pt>
    <dgm:pt modelId="{4E8EBA39-17F9-4EA2-924F-AA9A241CB178}" type="sibTrans" cxnId="{A9848DFE-3EFC-4050-A71D-E47619884C2F}">
      <dgm:prSet/>
      <dgm:spPr/>
      <dgm:t>
        <a:bodyPr/>
        <a:lstStyle/>
        <a:p>
          <a:endParaRPr lang="en-US"/>
        </a:p>
      </dgm:t>
    </dgm:pt>
    <dgm:pt modelId="{EA6C97DF-65AA-4557-99B0-ED80123498DB}">
      <dgm:prSet/>
      <dgm:spPr/>
      <dgm:t>
        <a:bodyPr/>
        <a:lstStyle/>
        <a:p>
          <a:r>
            <a:rPr lang="en-US" dirty="0"/>
            <a:t>A predictive model for Gasoline, and corresponding trading strategy (</a:t>
          </a:r>
          <a:r>
            <a:rPr lang="en-US" b="1" dirty="0"/>
            <a:t>mean-revision</a:t>
          </a:r>
          <a:r>
            <a:rPr lang="en-US" dirty="0"/>
            <a:t>).</a:t>
          </a:r>
        </a:p>
      </dgm:t>
    </dgm:pt>
    <dgm:pt modelId="{38B1A61E-0CA8-4299-A521-C8043ADD0DC7}" type="parTrans" cxnId="{26022B1C-77F0-40A2-B053-755C1AA2A120}">
      <dgm:prSet/>
      <dgm:spPr/>
      <dgm:t>
        <a:bodyPr/>
        <a:lstStyle/>
        <a:p>
          <a:endParaRPr lang="en-US"/>
        </a:p>
      </dgm:t>
    </dgm:pt>
    <dgm:pt modelId="{07E14F72-DF03-4ACD-9959-4D764DB6F3BC}" type="sibTrans" cxnId="{26022B1C-77F0-40A2-B053-755C1AA2A120}">
      <dgm:prSet/>
      <dgm:spPr/>
      <dgm:t>
        <a:bodyPr/>
        <a:lstStyle/>
        <a:p>
          <a:endParaRPr lang="en-US"/>
        </a:p>
      </dgm:t>
    </dgm:pt>
    <dgm:pt modelId="{6E0751E6-B5F4-461B-86E5-515351257EFF}">
      <dgm:prSet/>
      <dgm:spPr/>
      <dgm:t>
        <a:bodyPr/>
        <a:lstStyle/>
        <a:p>
          <a:r>
            <a:rPr lang="en-US"/>
            <a:t>Initial backtest results </a:t>
          </a:r>
          <a:r>
            <a:rPr lang="en-US" b="1"/>
            <a:t>yield net positive PnL and returns</a:t>
          </a:r>
          <a:r>
            <a:rPr lang="en-US"/>
            <a:t> for the testing period (2019).</a:t>
          </a:r>
        </a:p>
      </dgm:t>
    </dgm:pt>
    <dgm:pt modelId="{310746A1-E981-4645-BB9C-488EA7021AE5}" type="parTrans" cxnId="{C88C0115-E48E-47DA-B139-A91138692698}">
      <dgm:prSet/>
      <dgm:spPr/>
      <dgm:t>
        <a:bodyPr/>
        <a:lstStyle/>
        <a:p>
          <a:endParaRPr lang="en-US"/>
        </a:p>
      </dgm:t>
    </dgm:pt>
    <dgm:pt modelId="{07954FB2-8285-4F38-AAF2-296D78F2D6A8}" type="sibTrans" cxnId="{C88C0115-E48E-47DA-B139-A91138692698}">
      <dgm:prSet/>
      <dgm:spPr/>
      <dgm:t>
        <a:bodyPr/>
        <a:lstStyle/>
        <a:p>
          <a:endParaRPr lang="en-US"/>
        </a:p>
      </dgm:t>
    </dgm:pt>
    <dgm:pt modelId="{C5FF45BD-14FB-485C-9A3E-C27D0065D966}">
      <dgm:prSet/>
      <dgm:spPr/>
      <dgm:t>
        <a:bodyPr/>
        <a:lstStyle/>
        <a:p>
          <a:r>
            <a:rPr lang="en-US"/>
            <a:t>WTI mean revision strategy performance is </a:t>
          </a:r>
          <a:r>
            <a:rPr lang="en-US" b="1"/>
            <a:t>29.27%</a:t>
          </a:r>
          <a:r>
            <a:rPr lang="en-US"/>
            <a:t> annualized returns.</a:t>
          </a:r>
        </a:p>
      </dgm:t>
    </dgm:pt>
    <dgm:pt modelId="{37C2D0EB-CCA6-41EA-B2C8-5E4C83666E85}" type="parTrans" cxnId="{BC9DA69C-8CB1-4170-B363-F374852FFF8A}">
      <dgm:prSet/>
      <dgm:spPr/>
      <dgm:t>
        <a:bodyPr/>
        <a:lstStyle/>
        <a:p>
          <a:endParaRPr lang="en-US"/>
        </a:p>
      </dgm:t>
    </dgm:pt>
    <dgm:pt modelId="{756DBBFA-000F-4A0D-8D57-82E5DDD3B70C}" type="sibTrans" cxnId="{BC9DA69C-8CB1-4170-B363-F374852FFF8A}">
      <dgm:prSet/>
      <dgm:spPr/>
      <dgm:t>
        <a:bodyPr/>
        <a:lstStyle/>
        <a:p>
          <a:endParaRPr lang="en-US"/>
        </a:p>
      </dgm:t>
    </dgm:pt>
    <dgm:pt modelId="{FD1F08E7-59FE-4A68-AE2B-70AED3E332D0}">
      <dgm:prSet/>
      <dgm:spPr/>
      <dgm:t>
        <a:bodyPr/>
        <a:lstStyle/>
        <a:p>
          <a:r>
            <a:rPr lang="en-US"/>
            <a:t>The trade execution / PnL </a:t>
          </a:r>
          <a:r>
            <a:rPr lang="en-US" b="1"/>
            <a:t>dashboard</a:t>
          </a:r>
          <a:r>
            <a:rPr lang="en-US"/>
            <a:t> is functional locally.</a:t>
          </a:r>
        </a:p>
      </dgm:t>
    </dgm:pt>
    <dgm:pt modelId="{A3B322E4-364F-4481-8A11-98A399AB5BE6}" type="parTrans" cxnId="{A60A35F0-BC10-4348-A534-1DD9E938E198}">
      <dgm:prSet/>
      <dgm:spPr/>
      <dgm:t>
        <a:bodyPr/>
        <a:lstStyle/>
        <a:p>
          <a:endParaRPr lang="en-US"/>
        </a:p>
      </dgm:t>
    </dgm:pt>
    <dgm:pt modelId="{4B1B719C-CB5B-4348-BCC1-424130B4473D}" type="sibTrans" cxnId="{A60A35F0-BC10-4348-A534-1DD9E938E198}">
      <dgm:prSet/>
      <dgm:spPr/>
      <dgm:t>
        <a:bodyPr/>
        <a:lstStyle/>
        <a:p>
          <a:endParaRPr lang="en-US"/>
        </a:p>
      </dgm:t>
    </dgm:pt>
    <dgm:pt modelId="{387DAD4C-C3E3-4D04-AF1A-62A0B93C4E94}" type="pres">
      <dgm:prSet presAssocID="{7CD8833A-F729-40DD-A2FB-D4E5F2A8A0C2}" presName="diagram" presStyleCnt="0">
        <dgm:presLayoutVars>
          <dgm:dir/>
          <dgm:resizeHandles/>
        </dgm:presLayoutVars>
      </dgm:prSet>
      <dgm:spPr/>
    </dgm:pt>
    <dgm:pt modelId="{FAC60772-AFFA-49AC-87B9-5EC36B1DFFA4}" type="pres">
      <dgm:prSet presAssocID="{9E38C7C7-936E-4374-A529-0F44E26BDE52}" presName="firstNode" presStyleLbl="node1" presStyleIdx="0" presStyleCnt="7">
        <dgm:presLayoutVars>
          <dgm:bulletEnabled val="1"/>
        </dgm:presLayoutVars>
      </dgm:prSet>
      <dgm:spPr/>
    </dgm:pt>
    <dgm:pt modelId="{BB0937C7-8AD8-41D4-9BAD-B3D5DDDA9E0B}" type="pres">
      <dgm:prSet presAssocID="{B224F8D0-8F08-46FD-A9CE-824EBDDF4C13}" presName="sibTrans" presStyleLbl="sibTrans2D1" presStyleIdx="0" presStyleCnt="6"/>
      <dgm:spPr/>
    </dgm:pt>
    <dgm:pt modelId="{D440FDD2-3A09-4F5D-93CF-334BE917F6F3}" type="pres">
      <dgm:prSet presAssocID="{C9C04E1A-BACC-4BA7-82AB-F93F5BC0D2DF}" presName="middleNode" presStyleCnt="0"/>
      <dgm:spPr/>
    </dgm:pt>
    <dgm:pt modelId="{2D665729-C29A-4942-B2EF-B3D9330307C4}" type="pres">
      <dgm:prSet presAssocID="{C9C04E1A-BACC-4BA7-82AB-F93F5BC0D2DF}" presName="padding" presStyleLbl="node1" presStyleIdx="0" presStyleCnt="7"/>
      <dgm:spPr/>
    </dgm:pt>
    <dgm:pt modelId="{467B8A98-E91C-451F-833B-AC9706CFDE37}" type="pres">
      <dgm:prSet presAssocID="{C9C04E1A-BACC-4BA7-82AB-F93F5BC0D2DF}" presName="shape" presStyleLbl="node1" presStyleIdx="1" presStyleCnt="7">
        <dgm:presLayoutVars>
          <dgm:bulletEnabled val="1"/>
        </dgm:presLayoutVars>
      </dgm:prSet>
      <dgm:spPr/>
    </dgm:pt>
    <dgm:pt modelId="{DCE3CF86-3D78-4B65-9761-FAC5361CB4F4}" type="pres">
      <dgm:prSet presAssocID="{7476BC2E-E933-408D-A072-18CC3F5EA68A}" presName="sibTrans" presStyleLbl="sibTrans2D1" presStyleIdx="1" presStyleCnt="6"/>
      <dgm:spPr/>
    </dgm:pt>
    <dgm:pt modelId="{2FA2EF82-4F7D-4078-A6AA-5A1D30F367EB}" type="pres">
      <dgm:prSet presAssocID="{69E21A22-F392-440E-9D0A-A7111AFDAC2A}" presName="middleNode" presStyleCnt="0"/>
      <dgm:spPr/>
    </dgm:pt>
    <dgm:pt modelId="{BA77BCB8-A513-4470-BB0B-839981B53D96}" type="pres">
      <dgm:prSet presAssocID="{69E21A22-F392-440E-9D0A-A7111AFDAC2A}" presName="padding" presStyleLbl="node1" presStyleIdx="1" presStyleCnt="7"/>
      <dgm:spPr/>
    </dgm:pt>
    <dgm:pt modelId="{0D555411-D11D-482C-8723-6683D94C197C}" type="pres">
      <dgm:prSet presAssocID="{69E21A22-F392-440E-9D0A-A7111AFDAC2A}" presName="shape" presStyleLbl="node1" presStyleIdx="2" presStyleCnt="7">
        <dgm:presLayoutVars>
          <dgm:bulletEnabled val="1"/>
        </dgm:presLayoutVars>
      </dgm:prSet>
      <dgm:spPr/>
    </dgm:pt>
    <dgm:pt modelId="{4C2D5748-334A-42E5-8AD3-0F90C2BA446D}" type="pres">
      <dgm:prSet presAssocID="{4E8EBA39-17F9-4EA2-924F-AA9A241CB178}" presName="sibTrans" presStyleLbl="sibTrans2D1" presStyleIdx="2" presStyleCnt="6"/>
      <dgm:spPr/>
    </dgm:pt>
    <dgm:pt modelId="{2D4B71F2-4550-4778-91E8-1ACADBC1C165}" type="pres">
      <dgm:prSet presAssocID="{EA6C97DF-65AA-4557-99B0-ED80123498DB}" presName="middleNode" presStyleCnt="0"/>
      <dgm:spPr/>
    </dgm:pt>
    <dgm:pt modelId="{0D0F7AB0-2F29-4188-8E4F-8F6FA848009C}" type="pres">
      <dgm:prSet presAssocID="{EA6C97DF-65AA-4557-99B0-ED80123498DB}" presName="padding" presStyleLbl="node1" presStyleIdx="2" presStyleCnt="7"/>
      <dgm:spPr/>
    </dgm:pt>
    <dgm:pt modelId="{126B26DB-5631-4CDB-91CB-7DE3AC826853}" type="pres">
      <dgm:prSet presAssocID="{EA6C97DF-65AA-4557-99B0-ED80123498DB}" presName="shape" presStyleLbl="node1" presStyleIdx="3" presStyleCnt="7">
        <dgm:presLayoutVars>
          <dgm:bulletEnabled val="1"/>
        </dgm:presLayoutVars>
      </dgm:prSet>
      <dgm:spPr/>
    </dgm:pt>
    <dgm:pt modelId="{823B6E69-15FE-4B0B-BB48-399F7B687F04}" type="pres">
      <dgm:prSet presAssocID="{07E14F72-DF03-4ACD-9959-4D764DB6F3BC}" presName="sibTrans" presStyleLbl="sibTrans2D1" presStyleIdx="3" presStyleCnt="6"/>
      <dgm:spPr/>
    </dgm:pt>
    <dgm:pt modelId="{4C041357-57CF-49FB-8845-D648D66EBE7E}" type="pres">
      <dgm:prSet presAssocID="{6E0751E6-B5F4-461B-86E5-515351257EFF}" presName="middleNode" presStyleCnt="0"/>
      <dgm:spPr/>
    </dgm:pt>
    <dgm:pt modelId="{490B5C80-5160-493D-BECA-167502C1D358}" type="pres">
      <dgm:prSet presAssocID="{6E0751E6-B5F4-461B-86E5-515351257EFF}" presName="padding" presStyleLbl="node1" presStyleIdx="3" presStyleCnt="7"/>
      <dgm:spPr/>
    </dgm:pt>
    <dgm:pt modelId="{17E17CDD-5736-4B79-ADF8-81C1DDA1F4E0}" type="pres">
      <dgm:prSet presAssocID="{6E0751E6-B5F4-461B-86E5-515351257EFF}" presName="shape" presStyleLbl="node1" presStyleIdx="4" presStyleCnt="7">
        <dgm:presLayoutVars>
          <dgm:bulletEnabled val="1"/>
        </dgm:presLayoutVars>
      </dgm:prSet>
      <dgm:spPr/>
    </dgm:pt>
    <dgm:pt modelId="{C691B4B5-DC4C-44B4-937D-E21B76159584}" type="pres">
      <dgm:prSet presAssocID="{07954FB2-8285-4F38-AAF2-296D78F2D6A8}" presName="sibTrans" presStyleLbl="sibTrans2D1" presStyleIdx="4" presStyleCnt="6"/>
      <dgm:spPr/>
    </dgm:pt>
    <dgm:pt modelId="{ED182818-0F53-41C7-817B-B968007E8360}" type="pres">
      <dgm:prSet presAssocID="{C5FF45BD-14FB-485C-9A3E-C27D0065D966}" presName="middleNode" presStyleCnt="0"/>
      <dgm:spPr/>
    </dgm:pt>
    <dgm:pt modelId="{A9358F81-4E54-4AA7-A9CF-B35992620261}" type="pres">
      <dgm:prSet presAssocID="{C5FF45BD-14FB-485C-9A3E-C27D0065D966}" presName="padding" presStyleLbl="node1" presStyleIdx="4" presStyleCnt="7"/>
      <dgm:spPr/>
    </dgm:pt>
    <dgm:pt modelId="{E900F7FD-B659-45D6-BC6A-539106EB8F8B}" type="pres">
      <dgm:prSet presAssocID="{C5FF45BD-14FB-485C-9A3E-C27D0065D966}" presName="shape" presStyleLbl="node1" presStyleIdx="5" presStyleCnt="7">
        <dgm:presLayoutVars>
          <dgm:bulletEnabled val="1"/>
        </dgm:presLayoutVars>
      </dgm:prSet>
      <dgm:spPr/>
    </dgm:pt>
    <dgm:pt modelId="{351E20BA-7B81-4DE8-B07C-A3FF0A542B78}" type="pres">
      <dgm:prSet presAssocID="{756DBBFA-000F-4A0D-8D57-82E5DDD3B70C}" presName="sibTrans" presStyleLbl="sibTrans2D1" presStyleIdx="5" presStyleCnt="6"/>
      <dgm:spPr/>
    </dgm:pt>
    <dgm:pt modelId="{2A0775E4-CEF8-45B0-BADD-F4DF228AED7D}" type="pres">
      <dgm:prSet presAssocID="{FD1F08E7-59FE-4A68-AE2B-70AED3E332D0}" presName="lastNode" presStyleLbl="node1" presStyleIdx="6" presStyleCnt="7">
        <dgm:presLayoutVars>
          <dgm:bulletEnabled val="1"/>
        </dgm:presLayoutVars>
      </dgm:prSet>
      <dgm:spPr/>
    </dgm:pt>
  </dgm:ptLst>
  <dgm:cxnLst>
    <dgm:cxn modelId="{58CDA80B-E78C-4E12-83C9-9E87353A1F8A}" type="presOf" srcId="{EA6C97DF-65AA-4557-99B0-ED80123498DB}" destId="{126B26DB-5631-4CDB-91CB-7DE3AC826853}" srcOrd="0" destOrd="0" presId="urn:microsoft.com/office/officeart/2005/8/layout/bProcess2"/>
    <dgm:cxn modelId="{F98AE90D-0B3C-4106-8F73-76F6889B961D}" srcId="{7CD8833A-F729-40DD-A2FB-D4E5F2A8A0C2}" destId="{C9C04E1A-BACC-4BA7-82AB-F93F5BC0D2DF}" srcOrd="1" destOrd="0" parTransId="{983B5B2E-2248-4DA9-83D5-FD8FE262B86B}" sibTransId="{7476BC2E-E933-408D-A072-18CC3F5EA68A}"/>
    <dgm:cxn modelId="{6F7AEF0D-8252-44D8-B1AF-EAFEFDB41F6A}" type="presOf" srcId="{9E38C7C7-936E-4374-A529-0F44E26BDE52}" destId="{FAC60772-AFFA-49AC-87B9-5EC36B1DFFA4}" srcOrd="0" destOrd="0" presId="urn:microsoft.com/office/officeart/2005/8/layout/bProcess2"/>
    <dgm:cxn modelId="{C88C0115-E48E-47DA-B139-A91138692698}" srcId="{7CD8833A-F729-40DD-A2FB-D4E5F2A8A0C2}" destId="{6E0751E6-B5F4-461B-86E5-515351257EFF}" srcOrd="4" destOrd="0" parTransId="{310746A1-E981-4645-BB9C-488EA7021AE5}" sibTransId="{07954FB2-8285-4F38-AAF2-296D78F2D6A8}"/>
    <dgm:cxn modelId="{FB465E16-5CD0-4378-A6EB-F9DD13CEA40D}" type="presOf" srcId="{756DBBFA-000F-4A0D-8D57-82E5DDD3B70C}" destId="{351E20BA-7B81-4DE8-B07C-A3FF0A542B78}" srcOrd="0" destOrd="0" presId="urn:microsoft.com/office/officeart/2005/8/layout/bProcess2"/>
    <dgm:cxn modelId="{2F2ECE17-23EC-42D7-9F4B-1FFED0B279E0}" srcId="{7CD8833A-F729-40DD-A2FB-D4E5F2A8A0C2}" destId="{9E38C7C7-936E-4374-A529-0F44E26BDE52}" srcOrd="0" destOrd="0" parTransId="{F561EEBD-A9D8-4CB3-A675-432E3EF58BE9}" sibTransId="{B224F8D0-8F08-46FD-A9CE-824EBDDF4C13}"/>
    <dgm:cxn modelId="{26022B1C-77F0-40A2-B053-755C1AA2A120}" srcId="{7CD8833A-F729-40DD-A2FB-D4E5F2A8A0C2}" destId="{EA6C97DF-65AA-4557-99B0-ED80123498DB}" srcOrd="3" destOrd="0" parTransId="{38B1A61E-0CA8-4299-A521-C8043ADD0DC7}" sibTransId="{07E14F72-DF03-4ACD-9959-4D764DB6F3BC}"/>
    <dgm:cxn modelId="{8E4CBE1E-6502-4351-AAF8-D26F7ED8BE23}" type="presOf" srcId="{B224F8D0-8F08-46FD-A9CE-824EBDDF4C13}" destId="{BB0937C7-8AD8-41D4-9BAD-B3D5DDDA9E0B}" srcOrd="0" destOrd="0" presId="urn:microsoft.com/office/officeart/2005/8/layout/bProcess2"/>
    <dgm:cxn modelId="{57B5713F-3FCF-4FB5-9FE2-67B66D590D10}" type="presOf" srcId="{6E0751E6-B5F4-461B-86E5-515351257EFF}" destId="{17E17CDD-5736-4B79-ADF8-81C1DDA1F4E0}" srcOrd="0" destOrd="0" presId="urn:microsoft.com/office/officeart/2005/8/layout/bProcess2"/>
    <dgm:cxn modelId="{D928BA40-C969-4CCD-8BB1-8F3A161E029C}" type="presOf" srcId="{7476BC2E-E933-408D-A072-18CC3F5EA68A}" destId="{DCE3CF86-3D78-4B65-9761-FAC5361CB4F4}" srcOrd="0" destOrd="0" presId="urn:microsoft.com/office/officeart/2005/8/layout/bProcess2"/>
    <dgm:cxn modelId="{BEF37C74-A517-4523-820B-DBCFEA175123}" type="presOf" srcId="{FD1F08E7-59FE-4A68-AE2B-70AED3E332D0}" destId="{2A0775E4-CEF8-45B0-BADD-F4DF228AED7D}" srcOrd="0" destOrd="0" presId="urn:microsoft.com/office/officeart/2005/8/layout/bProcess2"/>
    <dgm:cxn modelId="{F45ED675-FE7E-466A-BBDF-10E61816E52F}" type="presOf" srcId="{4E8EBA39-17F9-4EA2-924F-AA9A241CB178}" destId="{4C2D5748-334A-42E5-8AD3-0F90C2BA446D}" srcOrd="0" destOrd="0" presId="urn:microsoft.com/office/officeart/2005/8/layout/bProcess2"/>
    <dgm:cxn modelId="{DBCA6084-EF2B-4406-8962-7EFC12281469}" type="presOf" srcId="{C9C04E1A-BACC-4BA7-82AB-F93F5BC0D2DF}" destId="{467B8A98-E91C-451F-833B-AC9706CFDE37}" srcOrd="0" destOrd="0" presId="urn:microsoft.com/office/officeart/2005/8/layout/bProcess2"/>
    <dgm:cxn modelId="{1BD6BD86-A7D8-4EFA-A19E-B36F6097395B}" type="presOf" srcId="{07954FB2-8285-4F38-AAF2-296D78F2D6A8}" destId="{C691B4B5-DC4C-44B4-937D-E21B76159584}" srcOrd="0" destOrd="0" presId="urn:microsoft.com/office/officeart/2005/8/layout/bProcess2"/>
    <dgm:cxn modelId="{BC9DA69C-8CB1-4170-B363-F374852FFF8A}" srcId="{7CD8833A-F729-40DD-A2FB-D4E5F2A8A0C2}" destId="{C5FF45BD-14FB-485C-9A3E-C27D0065D966}" srcOrd="5" destOrd="0" parTransId="{37C2D0EB-CCA6-41EA-B2C8-5E4C83666E85}" sibTransId="{756DBBFA-000F-4A0D-8D57-82E5DDD3B70C}"/>
    <dgm:cxn modelId="{6E82CEBA-CDB5-4788-8801-65F7D44920B7}" type="presOf" srcId="{C5FF45BD-14FB-485C-9A3E-C27D0065D966}" destId="{E900F7FD-B659-45D6-BC6A-539106EB8F8B}" srcOrd="0" destOrd="0" presId="urn:microsoft.com/office/officeart/2005/8/layout/bProcess2"/>
    <dgm:cxn modelId="{54D8F7D1-9588-4D30-A8E4-5FE6B09758F6}" type="presOf" srcId="{69E21A22-F392-440E-9D0A-A7111AFDAC2A}" destId="{0D555411-D11D-482C-8723-6683D94C197C}" srcOrd="0" destOrd="0" presId="urn:microsoft.com/office/officeart/2005/8/layout/bProcess2"/>
    <dgm:cxn modelId="{8121F1E1-1D2C-44A0-B6E9-971BAEA8BD1D}" type="presOf" srcId="{7CD8833A-F729-40DD-A2FB-D4E5F2A8A0C2}" destId="{387DAD4C-C3E3-4D04-AF1A-62A0B93C4E94}" srcOrd="0" destOrd="0" presId="urn:microsoft.com/office/officeart/2005/8/layout/bProcess2"/>
    <dgm:cxn modelId="{87E0B6E9-72A2-4A7F-B35F-E06796B3C3A3}" type="presOf" srcId="{07E14F72-DF03-4ACD-9959-4D764DB6F3BC}" destId="{823B6E69-15FE-4B0B-BB48-399F7B687F04}" srcOrd="0" destOrd="0" presId="urn:microsoft.com/office/officeart/2005/8/layout/bProcess2"/>
    <dgm:cxn modelId="{A60A35F0-BC10-4348-A534-1DD9E938E198}" srcId="{7CD8833A-F729-40DD-A2FB-D4E5F2A8A0C2}" destId="{FD1F08E7-59FE-4A68-AE2B-70AED3E332D0}" srcOrd="6" destOrd="0" parTransId="{A3B322E4-364F-4481-8A11-98A399AB5BE6}" sibTransId="{4B1B719C-CB5B-4348-BCC1-424130B4473D}"/>
    <dgm:cxn modelId="{A9848DFE-3EFC-4050-A71D-E47619884C2F}" srcId="{7CD8833A-F729-40DD-A2FB-D4E5F2A8A0C2}" destId="{69E21A22-F392-440E-9D0A-A7111AFDAC2A}" srcOrd="2" destOrd="0" parTransId="{9D068133-33A5-4EAE-B1A5-F7667F2EE084}" sibTransId="{4E8EBA39-17F9-4EA2-924F-AA9A241CB178}"/>
    <dgm:cxn modelId="{72F0EA23-2F2A-4041-A9C4-F5997EC05DD2}" type="presParOf" srcId="{387DAD4C-C3E3-4D04-AF1A-62A0B93C4E94}" destId="{FAC60772-AFFA-49AC-87B9-5EC36B1DFFA4}" srcOrd="0" destOrd="0" presId="urn:microsoft.com/office/officeart/2005/8/layout/bProcess2"/>
    <dgm:cxn modelId="{1460CE83-9C8D-4EA5-9655-C8DD5ECBC10C}" type="presParOf" srcId="{387DAD4C-C3E3-4D04-AF1A-62A0B93C4E94}" destId="{BB0937C7-8AD8-41D4-9BAD-B3D5DDDA9E0B}" srcOrd="1" destOrd="0" presId="urn:microsoft.com/office/officeart/2005/8/layout/bProcess2"/>
    <dgm:cxn modelId="{BB79B223-7AEE-461D-96D7-810DBAB26C6C}" type="presParOf" srcId="{387DAD4C-C3E3-4D04-AF1A-62A0B93C4E94}" destId="{D440FDD2-3A09-4F5D-93CF-334BE917F6F3}" srcOrd="2" destOrd="0" presId="urn:microsoft.com/office/officeart/2005/8/layout/bProcess2"/>
    <dgm:cxn modelId="{19B74B90-6871-498E-93B1-AC15CCB73866}" type="presParOf" srcId="{D440FDD2-3A09-4F5D-93CF-334BE917F6F3}" destId="{2D665729-C29A-4942-B2EF-B3D9330307C4}" srcOrd="0" destOrd="0" presId="urn:microsoft.com/office/officeart/2005/8/layout/bProcess2"/>
    <dgm:cxn modelId="{4B33F082-6A53-41CF-9F4A-902FBAC9D1A7}" type="presParOf" srcId="{D440FDD2-3A09-4F5D-93CF-334BE917F6F3}" destId="{467B8A98-E91C-451F-833B-AC9706CFDE37}" srcOrd="1" destOrd="0" presId="urn:microsoft.com/office/officeart/2005/8/layout/bProcess2"/>
    <dgm:cxn modelId="{5BF11925-753E-440C-9A4A-54900D08387B}" type="presParOf" srcId="{387DAD4C-C3E3-4D04-AF1A-62A0B93C4E94}" destId="{DCE3CF86-3D78-4B65-9761-FAC5361CB4F4}" srcOrd="3" destOrd="0" presId="urn:microsoft.com/office/officeart/2005/8/layout/bProcess2"/>
    <dgm:cxn modelId="{FA40CB19-1C34-48E9-BEFC-E609494B5EFE}" type="presParOf" srcId="{387DAD4C-C3E3-4D04-AF1A-62A0B93C4E94}" destId="{2FA2EF82-4F7D-4078-A6AA-5A1D30F367EB}" srcOrd="4" destOrd="0" presId="urn:microsoft.com/office/officeart/2005/8/layout/bProcess2"/>
    <dgm:cxn modelId="{830148E2-6BB5-4122-B57A-BF5A6383E05B}" type="presParOf" srcId="{2FA2EF82-4F7D-4078-A6AA-5A1D30F367EB}" destId="{BA77BCB8-A513-4470-BB0B-839981B53D96}" srcOrd="0" destOrd="0" presId="urn:microsoft.com/office/officeart/2005/8/layout/bProcess2"/>
    <dgm:cxn modelId="{A43804D7-11C7-4271-94D1-5AAC3FD595C5}" type="presParOf" srcId="{2FA2EF82-4F7D-4078-A6AA-5A1D30F367EB}" destId="{0D555411-D11D-482C-8723-6683D94C197C}" srcOrd="1" destOrd="0" presId="urn:microsoft.com/office/officeart/2005/8/layout/bProcess2"/>
    <dgm:cxn modelId="{BD5FA9B0-D73C-4BFE-B3C0-99061DB555E8}" type="presParOf" srcId="{387DAD4C-C3E3-4D04-AF1A-62A0B93C4E94}" destId="{4C2D5748-334A-42E5-8AD3-0F90C2BA446D}" srcOrd="5" destOrd="0" presId="urn:microsoft.com/office/officeart/2005/8/layout/bProcess2"/>
    <dgm:cxn modelId="{3FDF3BCB-8F92-49F6-9B20-B7FDD063849F}" type="presParOf" srcId="{387DAD4C-C3E3-4D04-AF1A-62A0B93C4E94}" destId="{2D4B71F2-4550-4778-91E8-1ACADBC1C165}" srcOrd="6" destOrd="0" presId="urn:microsoft.com/office/officeart/2005/8/layout/bProcess2"/>
    <dgm:cxn modelId="{AF5E4538-755D-4985-9BB0-DD17F2ABA82F}" type="presParOf" srcId="{2D4B71F2-4550-4778-91E8-1ACADBC1C165}" destId="{0D0F7AB0-2F29-4188-8E4F-8F6FA848009C}" srcOrd="0" destOrd="0" presId="urn:microsoft.com/office/officeart/2005/8/layout/bProcess2"/>
    <dgm:cxn modelId="{26762205-924B-4B08-BA90-FCF264C6E1A5}" type="presParOf" srcId="{2D4B71F2-4550-4778-91E8-1ACADBC1C165}" destId="{126B26DB-5631-4CDB-91CB-7DE3AC826853}" srcOrd="1" destOrd="0" presId="urn:microsoft.com/office/officeart/2005/8/layout/bProcess2"/>
    <dgm:cxn modelId="{DA35CAFA-4272-41B2-9F5B-0E905B56B727}" type="presParOf" srcId="{387DAD4C-C3E3-4D04-AF1A-62A0B93C4E94}" destId="{823B6E69-15FE-4B0B-BB48-399F7B687F04}" srcOrd="7" destOrd="0" presId="urn:microsoft.com/office/officeart/2005/8/layout/bProcess2"/>
    <dgm:cxn modelId="{6EC9D40A-BB11-4A3D-A03B-A9BAF43516A1}" type="presParOf" srcId="{387DAD4C-C3E3-4D04-AF1A-62A0B93C4E94}" destId="{4C041357-57CF-49FB-8845-D648D66EBE7E}" srcOrd="8" destOrd="0" presId="urn:microsoft.com/office/officeart/2005/8/layout/bProcess2"/>
    <dgm:cxn modelId="{0442182E-898B-4055-98D7-F6FEBC80A5BD}" type="presParOf" srcId="{4C041357-57CF-49FB-8845-D648D66EBE7E}" destId="{490B5C80-5160-493D-BECA-167502C1D358}" srcOrd="0" destOrd="0" presId="urn:microsoft.com/office/officeart/2005/8/layout/bProcess2"/>
    <dgm:cxn modelId="{ABA3566F-FE93-46EB-9F8F-D52A67077D74}" type="presParOf" srcId="{4C041357-57CF-49FB-8845-D648D66EBE7E}" destId="{17E17CDD-5736-4B79-ADF8-81C1DDA1F4E0}" srcOrd="1" destOrd="0" presId="urn:microsoft.com/office/officeart/2005/8/layout/bProcess2"/>
    <dgm:cxn modelId="{AD3B59EF-74C8-4122-9DE1-389B02BAEB73}" type="presParOf" srcId="{387DAD4C-C3E3-4D04-AF1A-62A0B93C4E94}" destId="{C691B4B5-DC4C-44B4-937D-E21B76159584}" srcOrd="9" destOrd="0" presId="urn:microsoft.com/office/officeart/2005/8/layout/bProcess2"/>
    <dgm:cxn modelId="{42DB0F71-337E-4132-9B45-10D29B0E71A7}" type="presParOf" srcId="{387DAD4C-C3E3-4D04-AF1A-62A0B93C4E94}" destId="{ED182818-0F53-41C7-817B-B968007E8360}" srcOrd="10" destOrd="0" presId="urn:microsoft.com/office/officeart/2005/8/layout/bProcess2"/>
    <dgm:cxn modelId="{6B2B0964-AEB8-4B83-B45A-1D70ABB7B153}" type="presParOf" srcId="{ED182818-0F53-41C7-817B-B968007E8360}" destId="{A9358F81-4E54-4AA7-A9CF-B35992620261}" srcOrd="0" destOrd="0" presId="urn:microsoft.com/office/officeart/2005/8/layout/bProcess2"/>
    <dgm:cxn modelId="{B20624BA-7A02-495B-9B23-650DD7A1C802}" type="presParOf" srcId="{ED182818-0F53-41C7-817B-B968007E8360}" destId="{E900F7FD-B659-45D6-BC6A-539106EB8F8B}" srcOrd="1" destOrd="0" presId="urn:microsoft.com/office/officeart/2005/8/layout/bProcess2"/>
    <dgm:cxn modelId="{0A8DB4A5-EBD8-42FA-A4C7-7D09A76F9BF0}" type="presParOf" srcId="{387DAD4C-C3E3-4D04-AF1A-62A0B93C4E94}" destId="{351E20BA-7B81-4DE8-B07C-A3FF0A542B78}" srcOrd="11" destOrd="0" presId="urn:microsoft.com/office/officeart/2005/8/layout/bProcess2"/>
    <dgm:cxn modelId="{2C21DE8A-0E18-47B5-9401-C77FD5C13E2E}" type="presParOf" srcId="{387DAD4C-C3E3-4D04-AF1A-62A0B93C4E94}" destId="{2A0775E4-CEF8-45B0-BADD-F4DF228AED7D}" srcOrd="12" destOrd="0" presId="urn:microsoft.com/office/officeart/2005/8/layout/b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716BF9D-E0A7-43F9-9B04-91121BED4F4A}">
      <dsp:nvSpPr>
        <dsp:cNvPr id="0" name=""/>
        <dsp:cNvSpPr/>
      </dsp:nvSpPr>
      <dsp:spPr>
        <a:xfrm rot="5400000">
          <a:off x="-194148" y="199888"/>
          <a:ext cx="1294320" cy="906024"/>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t>The Grab</a:t>
          </a:r>
        </a:p>
      </dsp:txBody>
      <dsp:txXfrm rot="-5400000">
        <a:off x="0" y="458752"/>
        <a:ext cx="906024" cy="388296"/>
      </dsp:txXfrm>
    </dsp:sp>
    <dsp:sp modelId="{4D90626B-35E9-4FCD-A2D4-3BAD3841DBB7}">
      <dsp:nvSpPr>
        <dsp:cNvPr id="0" name=""/>
        <dsp:cNvSpPr/>
      </dsp:nvSpPr>
      <dsp:spPr>
        <a:xfrm rot="5400000">
          <a:off x="5313018" y="-4406993"/>
          <a:ext cx="841308" cy="9655295"/>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6985" rIns="6985" bIns="6985" numCol="1" spcCol="1270" anchor="ctr" anchorCtr="0">
          <a:noAutofit/>
        </a:bodyPr>
        <a:lstStyle/>
        <a:p>
          <a:pPr marL="57150" lvl="1" indent="-57150" algn="l" defTabSz="488950">
            <a:lnSpc>
              <a:spcPct val="90000"/>
            </a:lnSpc>
            <a:spcBef>
              <a:spcPct val="0"/>
            </a:spcBef>
            <a:spcAft>
              <a:spcPct val="15000"/>
            </a:spcAft>
            <a:buChar char="•"/>
          </a:pPr>
          <a:r>
            <a:rPr lang="en-US" sz="1100" kern="1200" dirty="0"/>
            <a:t> Quantum Capital merges cutting edge data science research with fundamental commodities trading strategies.  Take advantage of the unique skills of Quantum Capital to say goodbye to passive investing and achieve above-market returns.  Our team deploys a model-based approach to automated trading so you can generate positive returns in the oil sector no matter if the market is up or down!</a:t>
          </a:r>
          <a:endParaRPr lang="en-US" sz="1100" b="1" kern="1200" dirty="0"/>
        </a:p>
      </dsp:txBody>
      <dsp:txXfrm rot="-5400000">
        <a:off x="906025" y="41069"/>
        <a:ext cx="9614226" cy="759170"/>
      </dsp:txXfrm>
    </dsp:sp>
    <dsp:sp modelId="{DDB1E226-4A0D-4E7A-8277-FCFCF5856335}">
      <dsp:nvSpPr>
        <dsp:cNvPr id="0" name=""/>
        <dsp:cNvSpPr/>
      </dsp:nvSpPr>
      <dsp:spPr>
        <a:xfrm rot="5400000">
          <a:off x="-194148" y="1496769"/>
          <a:ext cx="1294320" cy="906024"/>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t>Problem/ Opportunity</a:t>
          </a:r>
        </a:p>
      </dsp:txBody>
      <dsp:txXfrm rot="-5400000">
        <a:off x="0" y="1755633"/>
        <a:ext cx="906024" cy="388296"/>
      </dsp:txXfrm>
    </dsp:sp>
    <dsp:sp modelId="{D4107748-EE1C-4815-8100-F435BBAEED32}">
      <dsp:nvSpPr>
        <dsp:cNvPr id="0" name=""/>
        <dsp:cNvSpPr/>
      </dsp:nvSpPr>
      <dsp:spPr>
        <a:xfrm rot="5400000">
          <a:off x="5171964" y="-3104371"/>
          <a:ext cx="1123416" cy="9655295"/>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6985" rIns="6985" bIns="6985" numCol="1" spcCol="1270" anchor="ctr" anchorCtr="0">
          <a:noAutofit/>
        </a:bodyPr>
        <a:lstStyle/>
        <a:p>
          <a:pPr marL="57150" lvl="1" indent="-57150" algn="l" defTabSz="488950">
            <a:lnSpc>
              <a:spcPct val="90000"/>
            </a:lnSpc>
            <a:spcBef>
              <a:spcPct val="0"/>
            </a:spcBef>
            <a:spcAft>
              <a:spcPct val="15000"/>
            </a:spcAft>
            <a:buChar char="•"/>
          </a:pPr>
          <a:r>
            <a:rPr lang="en-US" sz="1100" kern="1200" dirty="0"/>
            <a:t> In 2017, for the first time in 17 years, the hedge fund industry experienced more fund closures than openings – a trend that continued in 2018.  The commodities hedge fund space for new entrants is not nearly as crowded as it has been.  The shift in closures outpacing openings has been accompanied by a shift in hedge fund trading strategies to favor quantitative approaches.  In the eight years leading up to 2017, the market value of quant funds nearly tripled, and they also grew in relative terms to their non-quant peers.  Today, while quant shops comprise only 27% of all hedge funds, five of the six largest hedge funds rely on algorithmic trading.  Quantum Capital is primed to take advantage of this shift in strategy and opening in the competitive landscape.  </a:t>
          </a:r>
        </a:p>
      </dsp:txBody>
      <dsp:txXfrm rot="-5400000">
        <a:off x="906025" y="1216409"/>
        <a:ext cx="9600454" cy="1013734"/>
      </dsp:txXfrm>
    </dsp:sp>
    <dsp:sp modelId="{8B76222F-4EA7-4BDB-8C45-7FBB2693A16A}">
      <dsp:nvSpPr>
        <dsp:cNvPr id="0" name=""/>
        <dsp:cNvSpPr/>
      </dsp:nvSpPr>
      <dsp:spPr>
        <a:xfrm rot="5400000">
          <a:off x="-194148" y="2744599"/>
          <a:ext cx="1294320" cy="906024"/>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t>Solution/ Product</a:t>
          </a:r>
        </a:p>
      </dsp:txBody>
      <dsp:txXfrm rot="-5400000">
        <a:off x="0" y="3003463"/>
        <a:ext cx="906024" cy="388296"/>
      </dsp:txXfrm>
    </dsp:sp>
    <dsp:sp modelId="{5E30F5A9-E108-464C-AA8B-EBC7E77C68C6}">
      <dsp:nvSpPr>
        <dsp:cNvPr id="0" name=""/>
        <dsp:cNvSpPr/>
      </dsp:nvSpPr>
      <dsp:spPr>
        <a:xfrm rot="5400000">
          <a:off x="5221016" y="-1856542"/>
          <a:ext cx="1025311" cy="9655295"/>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6985" rIns="6985" bIns="6985" numCol="1" spcCol="1270" anchor="ctr" anchorCtr="0">
          <a:noAutofit/>
        </a:bodyPr>
        <a:lstStyle/>
        <a:p>
          <a:pPr marL="57150" lvl="1" indent="-57150" algn="l" defTabSz="488950">
            <a:lnSpc>
              <a:spcPct val="90000"/>
            </a:lnSpc>
            <a:spcBef>
              <a:spcPct val="0"/>
            </a:spcBef>
            <a:spcAft>
              <a:spcPct val="15000"/>
            </a:spcAft>
            <a:buChar char="•"/>
          </a:pPr>
          <a:r>
            <a:rPr lang="en-US" sz="1100" kern="1200" dirty="0"/>
            <a:t> Our aim is to develop profitable trading strategies in the commodities space that also have an attractive risk profile.  The models developed using machine learning techniques will be the foundation for the strategies.  The end will be a multi-strategy investment vehicle with AUM $20 MM.  The first strategy will consist of trades in crude oil, and crude oil byproducts futures contracts.  The second strategy will target gasoline-specific instruments using proprietary stitching of futures contracts and feature extraction. Quantum Capital provides an on-the-go solution for monitoring trades and performance by way of an online dashboard, and mobile phone application.</a:t>
          </a:r>
        </a:p>
      </dsp:txBody>
      <dsp:txXfrm rot="-5400000">
        <a:off x="906024" y="2508502"/>
        <a:ext cx="9605243" cy="925207"/>
      </dsp:txXfrm>
    </dsp:sp>
    <dsp:sp modelId="{226E383E-C786-463B-A44F-AB38B93A99C4}">
      <dsp:nvSpPr>
        <dsp:cNvPr id="0" name=""/>
        <dsp:cNvSpPr/>
      </dsp:nvSpPr>
      <dsp:spPr>
        <a:xfrm rot="5400000">
          <a:off x="-194148" y="3900427"/>
          <a:ext cx="1294320" cy="906024"/>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t>Potential Upside</a:t>
          </a:r>
        </a:p>
      </dsp:txBody>
      <dsp:txXfrm rot="-5400000">
        <a:off x="0" y="4159291"/>
        <a:ext cx="906024" cy="388296"/>
      </dsp:txXfrm>
    </dsp:sp>
    <dsp:sp modelId="{0B8C65E2-C2C6-4797-9F6A-650661F29C65}">
      <dsp:nvSpPr>
        <dsp:cNvPr id="0" name=""/>
        <dsp:cNvSpPr/>
      </dsp:nvSpPr>
      <dsp:spPr>
        <a:xfrm rot="5400000">
          <a:off x="5313018" y="-700714"/>
          <a:ext cx="841308" cy="9655295"/>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6985" rIns="6985" bIns="6985" numCol="1" spcCol="1270" anchor="ctr" anchorCtr="0">
          <a:noAutofit/>
        </a:bodyPr>
        <a:lstStyle/>
        <a:p>
          <a:pPr marL="57150" lvl="1" indent="-57150" algn="l" defTabSz="488950">
            <a:lnSpc>
              <a:spcPct val="90000"/>
            </a:lnSpc>
            <a:spcBef>
              <a:spcPct val="0"/>
            </a:spcBef>
            <a:spcAft>
              <a:spcPct val="15000"/>
            </a:spcAft>
            <a:buChar char="•"/>
          </a:pPr>
          <a:r>
            <a:rPr lang="en-US" sz="1100" kern="1200" dirty="0"/>
            <a:t> Our strategy employed in the oil space yielded annualized returns of </a:t>
          </a:r>
          <a:r>
            <a:rPr lang="en-US" sz="1100" b="1" kern="1200" dirty="0">
              <a:solidFill>
                <a:srgbClr val="00B050"/>
              </a:solidFill>
            </a:rPr>
            <a:t>26.11% </a:t>
          </a:r>
          <a:r>
            <a:rPr lang="en-US" sz="1100" b="0" kern="1200" dirty="0"/>
            <a:t>and</a:t>
          </a:r>
          <a:r>
            <a:rPr lang="en-US" sz="1100" b="1" kern="1200" dirty="0"/>
            <a:t> </a:t>
          </a:r>
          <a:r>
            <a:rPr lang="en-US" sz="1100" b="1" kern="1200" dirty="0">
              <a:solidFill>
                <a:srgbClr val="00B050"/>
              </a:solidFill>
            </a:rPr>
            <a:t>16.8%</a:t>
          </a:r>
          <a:r>
            <a:rPr lang="en-US" sz="1100" b="0" kern="1200" dirty="0">
              <a:solidFill>
                <a:schemeClr val="tx1"/>
              </a:solidFill>
            </a:rPr>
            <a:t>,</a:t>
          </a:r>
          <a:r>
            <a:rPr lang="en-US" sz="1100" b="1" kern="1200" dirty="0">
              <a:solidFill>
                <a:srgbClr val="00B050"/>
              </a:solidFill>
            </a:rPr>
            <a:t> </a:t>
          </a:r>
          <a:r>
            <a:rPr lang="en-US" sz="1100" b="0" kern="1200" dirty="0"/>
            <a:t>compared to their underlying commodities  at </a:t>
          </a:r>
          <a:r>
            <a:rPr lang="en-US" sz="1100" b="0" i="1" kern="1200" dirty="0">
              <a:solidFill>
                <a:schemeClr val="accent4"/>
              </a:solidFill>
            </a:rPr>
            <a:t>23.12%</a:t>
          </a:r>
          <a:r>
            <a:rPr lang="en-US" sz="1100" b="0" i="1" kern="1200" dirty="0"/>
            <a:t> </a:t>
          </a:r>
          <a:r>
            <a:rPr lang="en-US" sz="1100" b="0" i="0" kern="1200" dirty="0"/>
            <a:t>and</a:t>
          </a:r>
          <a:r>
            <a:rPr lang="en-US" sz="1100" b="0" i="1" kern="1200" dirty="0"/>
            <a:t> </a:t>
          </a:r>
          <a:r>
            <a:rPr lang="en-US" sz="1100" b="0" i="1" kern="1200" dirty="0">
              <a:solidFill>
                <a:schemeClr val="accent4"/>
              </a:solidFill>
            </a:rPr>
            <a:t>13.4%</a:t>
          </a:r>
          <a:r>
            <a:rPr lang="en-US" sz="1100" b="0" i="1" kern="1200" dirty="0"/>
            <a:t> </a:t>
          </a:r>
          <a:r>
            <a:rPr lang="en-US" sz="1100" b="0" kern="1200" dirty="0"/>
            <a:t>respectively</a:t>
          </a:r>
          <a:r>
            <a:rPr lang="en-US" sz="1100" b="1" kern="1200" dirty="0"/>
            <a:t>.</a:t>
          </a:r>
          <a:r>
            <a:rPr lang="en-US" sz="1100" kern="1200" dirty="0"/>
            <a:t> The gasoline strategy yielded an annualized return of </a:t>
          </a:r>
          <a:r>
            <a:rPr lang="en-US" sz="1100" b="1" kern="1200" dirty="0">
              <a:solidFill>
                <a:srgbClr val="00B050"/>
              </a:solidFill>
            </a:rPr>
            <a:t>43.9% </a:t>
          </a:r>
          <a:r>
            <a:rPr lang="en-US" sz="1100" b="0" kern="1200" dirty="0"/>
            <a:t>relative to its underlying commodity at </a:t>
          </a:r>
          <a:r>
            <a:rPr lang="en-US" sz="1100" b="0" i="1" kern="1200" dirty="0"/>
            <a:t>23.8% </a:t>
          </a:r>
          <a:r>
            <a:rPr lang="en-US" sz="1100" b="0" kern="1200" dirty="0"/>
            <a:t>for the same period. Both strategies out-performed the broader markets considerably, with the S&amp;P 500 Equal Weighted Energy ETF returning </a:t>
          </a:r>
          <a:r>
            <a:rPr lang="en-US" sz="1100" b="0" kern="1200" dirty="0">
              <a:solidFill>
                <a:schemeClr val="accent2"/>
              </a:solidFill>
            </a:rPr>
            <a:t>3.4% </a:t>
          </a:r>
          <a:r>
            <a:rPr lang="en-US" sz="1100" b="0" kern="1200" dirty="0"/>
            <a:t>for the period.</a:t>
          </a:r>
        </a:p>
      </dsp:txBody>
      <dsp:txXfrm rot="-5400000">
        <a:off x="906025" y="3747348"/>
        <a:ext cx="9614226" cy="759170"/>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7C427FA-6A67-452D-9BC7-46A3A49D7C82}">
      <dsp:nvSpPr>
        <dsp:cNvPr id="0" name=""/>
        <dsp:cNvSpPr/>
      </dsp:nvSpPr>
      <dsp:spPr>
        <a:xfrm>
          <a:off x="0" y="601644"/>
          <a:ext cx="9376510" cy="4788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6DF3E24-458A-46C5-BD50-8AECC549CBE8}">
      <dsp:nvSpPr>
        <dsp:cNvPr id="0" name=""/>
        <dsp:cNvSpPr/>
      </dsp:nvSpPr>
      <dsp:spPr>
        <a:xfrm>
          <a:off x="431755" y="332382"/>
          <a:ext cx="8253410" cy="5608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8087" tIns="0" rIns="248087" bIns="0" numCol="1" spcCol="1270" anchor="ctr" anchorCtr="0">
          <a:noAutofit/>
        </a:bodyPr>
        <a:lstStyle/>
        <a:p>
          <a:pPr marL="0" lvl="0" indent="0" algn="l" defTabSz="889000">
            <a:lnSpc>
              <a:spcPct val="90000"/>
            </a:lnSpc>
            <a:spcBef>
              <a:spcPct val="0"/>
            </a:spcBef>
            <a:spcAft>
              <a:spcPct val="35000"/>
            </a:spcAft>
            <a:buNone/>
          </a:pPr>
          <a:r>
            <a:rPr lang="en-US" sz="2000" kern="1200" dirty="0"/>
            <a:t>Week 1​-​2 | Project Definition and Scope </a:t>
          </a:r>
        </a:p>
      </dsp:txBody>
      <dsp:txXfrm>
        <a:off x="459135" y="359762"/>
        <a:ext cx="8198650" cy="506120"/>
      </dsp:txXfrm>
    </dsp:sp>
    <dsp:sp modelId="{4271AD90-BED2-4DAD-94B7-C078DB7ECC09}">
      <dsp:nvSpPr>
        <dsp:cNvPr id="0" name=""/>
        <dsp:cNvSpPr/>
      </dsp:nvSpPr>
      <dsp:spPr>
        <a:xfrm>
          <a:off x="0" y="1463484"/>
          <a:ext cx="9376510" cy="4788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CFE2A6B-406F-4F9D-AB17-0473485F2091}">
      <dsp:nvSpPr>
        <dsp:cNvPr id="0" name=""/>
        <dsp:cNvSpPr/>
      </dsp:nvSpPr>
      <dsp:spPr>
        <a:xfrm>
          <a:off x="468825" y="1183044"/>
          <a:ext cx="6916479" cy="5608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8087" tIns="0" rIns="248087" bIns="0" numCol="1" spcCol="1270" anchor="ctr" anchorCtr="0">
          <a:noAutofit/>
        </a:bodyPr>
        <a:lstStyle/>
        <a:p>
          <a:pPr marL="0" lvl="0" indent="0" algn="l" defTabSz="889000">
            <a:lnSpc>
              <a:spcPct val="90000"/>
            </a:lnSpc>
            <a:spcBef>
              <a:spcPct val="0"/>
            </a:spcBef>
            <a:spcAft>
              <a:spcPct val="35000"/>
            </a:spcAft>
            <a:buNone/>
          </a:pPr>
          <a:r>
            <a:rPr lang="en-US" sz="2000" kern="1200" dirty="0"/>
            <a:t>Week 3 | Project Goals </a:t>
          </a:r>
        </a:p>
      </dsp:txBody>
      <dsp:txXfrm>
        <a:off x="496205" y="1210424"/>
        <a:ext cx="6861719" cy="506120"/>
      </dsp:txXfrm>
    </dsp:sp>
    <dsp:sp modelId="{2307B105-E2DA-4819-9FF3-F2400847526E}">
      <dsp:nvSpPr>
        <dsp:cNvPr id="0" name=""/>
        <dsp:cNvSpPr/>
      </dsp:nvSpPr>
      <dsp:spPr>
        <a:xfrm>
          <a:off x="0" y="2325324"/>
          <a:ext cx="9376510" cy="4788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DE3CC3F-7225-4065-B0C0-EF178C9BBD00}">
      <dsp:nvSpPr>
        <dsp:cNvPr id="0" name=""/>
        <dsp:cNvSpPr/>
      </dsp:nvSpPr>
      <dsp:spPr>
        <a:xfrm>
          <a:off x="468825" y="2044884"/>
          <a:ext cx="6563557" cy="5608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8087" tIns="0" rIns="248087" bIns="0" numCol="1" spcCol="1270" anchor="ctr" anchorCtr="0">
          <a:noAutofit/>
        </a:bodyPr>
        <a:lstStyle/>
        <a:p>
          <a:pPr marL="0" lvl="0" indent="0" algn="l" defTabSz="844550">
            <a:lnSpc>
              <a:spcPct val="90000"/>
            </a:lnSpc>
            <a:spcBef>
              <a:spcPct val="0"/>
            </a:spcBef>
            <a:spcAft>
              <a:spcPct val="35000"/>
            </a:spcAft>
            <a:buNone/>
          </a:pPr>
          <a:r>
            <a:rPr lang="en-US" sz="1900" kern="1200" dirty="0"/>
            <a:t>Week 4-6 | Initial Findings </a:t>
          </a:r>
        </a:p>
      </dsp:txBody>
      <dsp:txXfrm>
        <a:off x="496205" y="2072264"/>
        <a:ext cx="6508797" cy="506120"/>
      </dsp:txXfrm>
    </dsp:sp>
    <dsp:sp modelId="{F56664BA-D175-47FF-803E-0B4D507B71CB}">
      <dsp:nvSpPr>
        <dsp:cNvPr id="0" name=""/>
        <dsp:cNvSpPr/>
      </dsp:nvSpPr>
      <dsp:spPr>
        <a:xfrm>
          <a:off x="0" y="3187164"/>
          <a:ext cx="9376510" cy="4788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FBE20F3-7307-4906-AFF2-EFE7A9C2B257}">
      <dsp:nvSpPr>
        <dsp:cNvPr id="0" name=""/>
        <dsp:cNvSpPr/>
      </dsp:nvSpPr>
      <dsp:spPr>
        <a:xfrm>
          <a:off x="468825" y="2906724"/>
          <a:ext cx="6563557" cy="5608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8087" tIns="0" rIns="248087" bIns="0" numCol="1" spcCol="1270" anchor="ctr" anchorCtr="0">
          <a:noAutofit/>
        </a:bodyPr>
        <a:lstStyle/>
        <a:p>
          <a:pPr marL="0" lvl="0" indent="0" algn="l" defTabSz="844550">
            <a:lnSpc>
              <a:spcPct val="90000"/>
            </a:lnSpc>
            <a:spcBef>
              <a:spcPct val="0"/>
            </a:spcBef>
            <a:spcAft>
              <a:spcPct val="35000"/>
            </a:spcAft>
            <a:buNone/>
          </a:pPr>
          <a:r>
            <a:rPr lang="en-US" sz="1900" kern="1200" dirty="0"/>
            <a:t>Week 7-9 | Final Recommendations and Executive Summary</a:t>
          </a:r>
        </a:p>
      </dsp:txBody>
      <dsp:txXfrm>
        <a:off x="496205" y="2934104"/>
        <a:ext cx="6508797" cy="506120"/>
      </dsp:txXfrm>
    </dsp:sp>
    <dsp:sp modelId="{9595292E-70B0-42EA-B207-290416F80A3F}">
      <dsp:nvSpPr>
        <dsp:cNvPr id="0" name=""/>
        <dsp:cNvSpPr/>
      </dsp:nvSpPr>
      <dsp:spPr>
        <a:xfrm>
          <a:off x="0" y="4049004"/>
          <a:ext cx="9376510" cy="4788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F9EA5AA-761F-4988-BD3F-549673776E7B}">
      <dsp:nvSpPr>
        <dsp:cNvPr id="0" name=""/>
        <dsp:cNvSpPr/>
      </dsp:nvSpPr>
      <dsp:spPr>
        <a:xfrm>
          <a:off x="468825" y="3768564"/>
          <a:ext cx="6563557" cy="5608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8087" tIns="0" rIns="248087" bIns="0" numCol="1" spcCol="1270" anchor="ctr" anchorCtr="0">
          <a:noAutofit/>
        </a:bodyPr>
        <a:lstStyle/>
        <a:p>
          <a:pPr marL="0" lvl="0" indent="0" algn="l" defTabSz="844550">
            <a:lnSpc>
              <a:spcPct val="90000"/>
            </a:lnSpc>
            <a:spcBef>
              <a:spcPct val="0"/>
            </a:spcBef>
            <a:spcAft>
              <a:spcPct val="35000"/>
            </a:spcAft>
            <a:buNone/>
          </a:pPr>
          <a:r>
            <a:rPr lang="en-US" sz="1900" kern="1200" dirty="0"/>
            <a:t>Week 10 | Presentation to Project Stakeholders</a:t>
          </a:r>
        </a:p>
      </dsp:txBody>
      <dsp:txXfrm>
        <a:off x="496205" y="3795944"/>
        <a:ext cx="6508797" cy="506120"/>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7C427FA-6A67-452D-9BC7-46A3A49D7C82}">
      <dsp:nvSpPr>
        <dsp:cNvPr id="0" name=""/>
        <dsp:cNvSpPr/>
      </dsp:nvSpPr>
      <dsp:spPr>
        <a:xfrm>
          <a:off x="0" y="409764"/>
          <a:ext cx="9376510" cy="5292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6DF3E24-458A-46C5-BD50-8AECC549CBE8}">
      <dsp:nvSpPr>
        <dsp:cNvPr id="0" name=""/>
        <dsp:cNvSpPr/>
      </dsp:nvSpPr>
      <dsp:spPr>
        <a:xfrm>
          <a:off x="431755" y="112159"/>
          <a:ext cx="7828091" cy="6199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8087" tIns="0" rIns="248087" bIns="0" numCol="1" spcCol="1270" anchor="ctr" anchorCtr="0">
          <a:noAutofit/>
        </a:bodyPr>
        <a:lstStyle/>
        <a:p>
          <a:pPr marL="0" lvl="0" indent="0" algn="l" defTabSz="889000">
            <a:lnSpc>
              <a:spcPct val="90000"/>
            </a:lnSpc>
            <a:spcBef>
              <a:spcPct val="0"/>
            </a:spcBef>
            <a:spcAft>
              <a:spcPct val="35000"/>
            </a:spcAft>
            <a:buNone/>
          </a:pPr>
          <a:r>
            <a:rPr lang="en-US" sz="2000" kern="1200" dirty="0"/>
            <a:t>1 – continue to review strategies and find the best two based on back tested returns</a:t>
          </a:r>
        </a:p>
      </dsp:txBody>
      <dsp:txXfrm>
        <a:off x="462017" y="142421"/>
        <a:ext cx="7767567" cy="559396"/>
      </dsp:txXfrm>
    </dsp:sp>
    <dsp:sp modelId="{4271AD90-BED2-4DAD-94B7-C078DB7ECC09}">
      <dsp:nvSpPr>
        <dsp:cNvPr id="0" name=""/>
        <dsp:cNvSpPr/>
      </dsp:nvSpPr>
      <dsp:spPr>
        <a:xfrm>
          <a:off x="0" y="1362324"/>
          <a:ext cx="9376510" cy="5292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CFE2A6B-406F-4F9D-AB17-0473485F2091}">
      <dsp:nvSpPr>
        <dsp:cNvPr id="0" name=""/>
        <dsp:cNvSpPr/>
      </dsp:nvSpPr>
      <dsp:spPr>
        <a:xfrm>
          <a:off x="468825" y="1052364"/>
          <a:ext cx="7787332" cy="6199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8087" tIns="0" rIns="248087" bIns="0" numCol="1" spcCol="1270" anchor="ctr" anchorCtr="0">
          <a:noAutofit/>
        </a:bodyPr>
        <a:lstStyle/>
        <a:p>
          <a:pPr marL="0" lvl="0" indent="0" algn="l" defTabSz="889000">
            <a:lnSpc>
              <a:spcPct val="90000"/>
            </a:lnSpc>
            <a:spcBef>
              <a:spcPct val="0"/>
            </a:spcBef>
            <a:spcAft>
              <a:spcPct val="35000"/>
            </a:spcAft>
            <a:buNone/>
          </a:pPr>
          <a:r>
            <a:rPr lang="en-US" sz="2000" kern="1200" dirty="0"/>
            <a:t>2 – Polish up initial findings and create a final report for the CEO </a:t>
          </a:r>
        </a:p>
      </dsp:txBody>
      <dsp:txXfrm>
        <a:off x="499087" y="1082626"/>
        <a:ext cx="7726808" cy="559396"/>
      </dsp:txXfrm>
    </dsp:sp>
    <dsp:sp modelId="{2307B105-E2DA-4819-9FF3-F2400847526E}">
      <dsp:nvSpPr>
        <dsp:cNvPr id="0" name=""/>
        <dsp:cNvSpPr/>
      </dsp:nvSpPr>
      <dsp:spPr>
        <a:xfrm>
          <a:off x="0" y="2314884"/>
          <a:ext cx="9376510" cy="5292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DE3CC3F-7225-4065-B0C0-EF178C9BBD00}">
      <dsp:nvSpPr>
        <dsp:cNvPr id="0" name=""/>
        <dsp:cNvSpPr/>
      </dsp:nvSpPr>
      <dsp:spPr>
        <a:xfrm>
          <a:off x="468825" y="2004924"/>
          <a:ext cx="7754317" cy="6199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8087" tIns="0" rIns="248087" bIns="0" numCol="1" spcCol="1270" anchor="ctr" anchorCtr="0">
          <a:noAutofit/>
        </a:bodyPr>
        <a:lstStyle/>
        <a:p>
          <a:pPr marL="0" lvl="0" indent="0" algn="l" defTabSz="933450">
            <a:lnSpc>
              <a:spcPct val="90000"/>
            </a:lnSpc>
            <a:spcBef>
              <a:spcPct val="0"/>
            </a:spcBef>
            <a:spcAft>
              <a:spcPct val="35000"/>
            </a:spcAft>
            <a:buNone/>
          </a:pPr>
          <a:r>
            <a:rPr lang="en-US" sz="2100" kern="1200" dirty="0"/>
            <a:t>3 – Complete mobile design and development</a:t>
          </a:r>
        </a:p>
      </dsp:txBody>
      <dsp:txXfrm>
        <a:off x="499087" y="2035186"/>
        <a:ext cx="7693793" cy="559396"/>
      </dsp:txXfrm>
    </dsp:sp>
    <dsp:sp modelId="{F56664BA-D175-47FF-803E-0B4D507B71CB}">
      <dsp:nvSpPr>
        <dsp:cNvPr id="0" name=""/>
        <dsp:cNvSpPr/>
      </dsp:nvSpPr>
      <dsp:spPr>
        <a:xfrm>
          <a:off x="0" y="3267444"/>
          <a:ext cx="9376510" cy="5292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FBE20F3-7307-4906-AFF2-EFE7A9C2B257}">
      <dsp:nvSpPr>
        <dsp:cNvPr id="0" name=""/>
        <dsp:cNvSpPr/>
      </dsp:nvSpPr>
      <dsp:spPr>
        <a:xfrm>
          <a:off x="468825" y="2957484"/>
          <a:ext cx="7747885" cy="6199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8087" tIns="0" rIns="248087" bIns="0" numCol="1" spcCol="1270" anchor="ctr" anchorCtr="0">
          <a:noAutofit/>
        </a:bodyPr>
        <a:lstStyle/>
        <a:p>
          <a:pPr marL="0" lvl="0" indent="0" algn="l" defTabSz="933450">
            <a:lnSpc>
              <a:spcPct val="90000"/>
            </a:lnSpc>
            <a:spcBef>
              <a:spcPct val="0"/>
            </a:spcBef>
            <a:spcAft>
              <a:spcPct val="35000"/>
            </a:spcAft>
            <a:buNone/>
          </a:pPr>
          <a:r>
            <a:rPr lang="en-US" sz="2100" kern="1200" dirty="0"/>
            <a:t>4 – Complete dashboard design and development</a:t>
          </a:r>
        </a:p>
      </dsp:txBody>
      <dsp:txXfrm>
        <a:off x="499087" y="2987746"/>
        <a:ext cx="7687361" cy="559396"/>
      </dsp:txXfrm>
    </dsp:sp>
    <dsp:sp modelId="{9595292E-70B0-42EA-B207-290416F80A3F}">
      <dsp:nvSpPr>
        <dsp:cNvPr id="0" name=""/>
        <dsp:cNvSpPr/>
      </dsp:nvSpPr>
      <dsp:spPr>
        <a:xfrm>
          <a:off x="0" y="4220004"/>
          <a:ext cx="9376510" cy="5292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F9EA5AA-761F-4988-BD3F-549673776E7B}">
      <dsp:nvSpPr>
        <dsp:cNvPr id="0" name=""/>
        <dsp:cNvSpPr/>
      </dsp:nvSpPr>
      <dsp:spPr>
        <a:xfrm>
          <a:off x="468825" y="3910044"/>
          <a:ext cx="7800131" cy="6199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8087" tIns="0" rIns="248087" bIns="0" numCol="1" spcCol="1270" anchor="ctr" anchorCtr="0">
          <a:noAutofit/>
        </a:bodyPr>
        <a:lstStyle/>
        <a:p>
          <a:pPr marL="0" lvl="0" indent="0" algn="l" defTabSz="933450">
            <a:lnSpc>
              <a:spcPct val="90000"/>
            </a:lnSpc>
            <a:spcBef>
              <a:spcPct val="0"/>
            </a:spcBef>
            <a:spcAft>
              <a:spcPct val="35000"/>
            </a:spcAft>
            <a:buNone/>
          </a:pPr>
          <a:r>
            <a:rPr lang="en-US" sz="2100" kern="1200" dirty="0"/>
            <a:t>5 – Present findings to CEO</a:t>
          </a:r>
        </a:p>
      </dsp:txBody>
      <dsp:txXfrm>
        <a:off x="499087" y="3940306"/>
        <a:ext cx="7739607" cy="55939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716BF9D-E0A7-43F9-9B04-91121BED4F4A}">
      <dsp:nvSpPr>
        <dsp:cNvPr id="0" name=""/>
        <dsp:cNvSpPr/>
      </dsp:nvSpPr>
      <dsp:spPr>
        <a:xfrm rot="5400000">
          <a:off x="-195748" y="296083"/>
          <a:ext cx="1304989" cy="913492"/>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t>Competition</a:t>
          </a:r>
        </a:p>
      </dsp:txBody>
      <dsp:txXfrm rot="-5400000">
        <a:off x="1" y="557080"/>
        <a:ext cx="913492" cy="391497"/>
      </dsp:txXfrm>
    </dsp:sp>
    <dsp:sp modelId="{4D90626B-35E9-4FCD-A2D4-3BAD3841DBB7}">
      <dsp:nvSpPr>
        <dsp:cNvPr id="0" name=""/>
        <dsp:cNvSpPr/>
      </dsp:nvSpPr>
      <dsp:spPr>
        <a:xfrm rot="5400000">
          <a:off x="5090302" y="-4176810"/>
          <a:ext cx="1035127" cy="9388748"/>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6985" rIns="6985" bIns="6985" numCol="1" spcCol="1270" anchor="ctr" anchorCtr="0">
          <a:noAutofit/>
        </a:bodyPr>
        <a:lstStyle/>
        <a:p>
          <a:pPr marL="57150" lvl="1" indent="-57150" algn="l" defTabSz="488950">
            <a:lnSpc>
              <a:spcPct val="90000"/>
            </a:lnSpc>
            <a:spcBef>
              <a:spcPct val="0"/>
            </a:spcBef>
            <a:spcAft>
              <a:spcPct val="15000"/>
            </a:spcAft>
            <a:buChar char="•"/>
          </a:pPr>
          <a:r>
            <a:rPr lang="en-US" sz="1100" kern="1200" dirty="0"/>
            <a:t> Aside from direct competitors in the hedge fund space, the biggest threat to active management is the flow of investment into passive strategies, such as index funds.  The top three Oil and Gas ETFs have combined assets of $14.67 BB, but their weighted average YTD return is quite abysmal at 0.47%.  The problem with these strategies is that they rely too heavily on the performance of the underlying in oil and gas related companies and are one-directional (long).  The energy markets are simply too volatile to yield above-market returns when using a one-directional trading strategy.  Our strategy takes advantage of the volatility and focuses more on futures pricing instead of individual company performance.  </a:t>
          </a:r>
        </a:p>
      </dsp:txBody>
      <dsp:txXfrm rot="-5400000">
        <a:off x="913492" y="50531"/>
        <a:ext cx="9338217" cy="934065"/>
      </dsp:txXfrm>
    </dsp:sp>
    <dsp:sp modelId="{DDB1E226-4A0D-4E7A-8277-FCFCF5856335}">
      <dsp:nvSpPr>
        <dsp:cNvPr id="0" name=""/>
        <dsp:cNvSpPr/>
      </dsp:nvSpPr>
      <dsp:spPr>
        <a:xfrm rot="5400000">
          <a:off x="-195748" y="1545110"/>
          <a:ext cx="1304989" cy="913492"/>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t>Execution</a:t>
          </a:r>
        </a:p>
      </dsp:txBody>
      <dsp:txXfrm rot="-5400000">
        <a:off x="1" y="1806107"/>
        <a:ext cx="913492" cy="391497"/>
      </dsp:txXfrm>
    </dsp:sp>
    <dsp:sp modelId="{D4107748-EE1C-4815-8100-F435BBAEED32}">
      <dsp:nvSpPr>
        <dsp:cNvPr id="0" name=""/>
        <dsp:cNvSpPr/>
      </dsp:nvSpPr>
      <dsp:spPr>
        <a:xfrm rot="5400000">
          <a:off x="5099646" y="-2920890"/>
          <a:ext cx="1016440" cy="9388748"/>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6985" rIns="6985" bIns="6985" numCol="1" spcCol="1270" anchor="ctr" anchorCtr="0">
          <a:noAutofit/>
        </a:bodyPr>
        <a:lstStyle/>
        <a:p>
          <a:pPr marL="57150" lvl="1" indent="-57150" algn="l" defTabSz="488950">
            <a:lnSpc>
              <a:spcPct val="90000"/>
            </a:lnSpc>
            <a:spcBef>
              <a:spcPct val="0"/>
            </a:spcBef>
            <a:spcAft>
              <a:spcPct val="15000"/>
            </a:spcAft>
            <a:buChar char="•"/>
          </a:pPr>
          <a:r>
            <a:rPr lang="en-US" sz="1100" kern="1200" dirty="0"/>
            <a:t> To execute our strategy, we will download futures contract pricing data, along with data from the Department of Energy.  We will then analyze futures contract curves, accounting for contango and backwardation.  During our EDA we will also explore various technical indicators, along with correlations.  During data preparation we will remove outliers and fill in missing values. The trading strategy will be executed using automated trading algorithms.  We will display and track results in a dashboard and mobile application.   </a:t>
          </a:r>
        </a:p>
      </dsp:txBody>
      <dsp:txXfrm rot="-5400000">
        <a:off x="913493" y="1314882"/>
        <a:ext cx="9339129" cy="917202"/>
      </dsp:txXfrm>
    </dsp:sp>
    <dsp:sp modelId="{8B76222F-4EA7-4BDB-8C45-7FBB2693A16A}">
      <dsp:nvSpPr>
        <dsp:cNvPr id="0" name=""/>
        <dsp:cNvSpPr/>
      </dsp:nvSpPr>
      <dsp:spPr>
        <a:xfrm rot="5400000">
          <a:off x="-195748" y="2710039"/>
          <a:ext cx="1304989" cy="913492"/>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t>Financials</a:t>
          </a:r>
        </a:p>
      </dsp:txBody>
      <dsp:txXfrm rot="-5400000">
        <a:off x="1" y="2971036"/>
        <a:ext cx="913492" cy="391497"/>
      </dsp:txXfrm>
    </dsp:sp>
    <dsp:sp modelId="{5E30F5A9-E108-464C-AA8B-EBC7E77C68C6}">
      <dsp:nvSpPr>
        <dsp:cNvPr id="0" name=""/>
        <dsp:cNvSpPr/>
      </dsp:nvSpPr>
      <dsp:spPr>
        <a:xfrm rot="5400000">
          <a:off x="5228091" y="-1755961"/>
          <a:ext cx="759550" cy="9388748"/>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6985" rIns="6985" bIns="6985" numCol="1" spcCol="1270" anchor="ctr" anchorCtr="0">
          <a:noAutofit/>
        </a:bodyPr>
        <a:lstStyle/>
        <a:p>
          <a:pPr marL="57150" lvl="1" indent="-57150" algn="l" defTabSz="488950">
            <a:lnSpc>
              <a:spcPct val="90000"/>
            </a:lnSpc>
            <a:spcBef>
              <a:spcPct val="0"/>
            </a:spcBef>
            <a:spcAft>
              <a:spcPct val="15000"/>
            </a:spcAft>
            <a:buChar char="•"/>
          </a:pPr>
          <a:r>
            <a:rPr lang="en-US" sz="1100" kern="1200" dirty="0"/>
            <a:t> The team is seeking a commitment for the initial capital raise at $10 MM, per strategy.</a:t>
          </a:r>
        </a:p>
      </dsp:txBody>
      <dsp:txXfrm rot="-5400000">
        <a:off x="913492" y="2595716"/>
        <a:ext cx="9351670" cy="685394"/>
      </dsp:txXfrm>
    </dsp:sp>
    <dsp:sp modelId="{226E383E-C786-463B-A44F-AB38B93A99C4}">
      <dsp:nvSpPr>
        <dsp:cNvPr id="0" name=""/>
        <dsp:cNvSpPr/>
      </dsp:nvSpPr>
      <dsp:spPr>
        <a:xfrm rot="5400000">
          <a:off x="-195748" y="3874967"/>
          <a:ext cx="1304989" cy="913492"/>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t>The Team</a:t>
          </a:r>
        </a:p>
      </dsp:txBody>
      <dsp:txXfrm rot="-5400000">
        <a:off x="1" y="4135964"/>
        <a:ext cx="913492" cy="391497"/>
      </dsp:txXfrm>
    </dsp:sp>
    <dsp:sp modelId="{0B8C65E2-C2C6-4797-9F6A-650661F29C65}">
      <dsp:nvSpPr>
        <dsp:cNvPr id="0" name=""/>
        <dsp:cNvSpPr/>
      </dsp:nvSpPr>
      <dsp:spPr>
        <a:xfrm rot="5400000">
          <a:off x="5183745" y="-591033"/>
          <a:ext cx="848242" cy="9388748"/>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6985" rIns="6985" bIns="6985" numCol="1" spcCol="1270" anchor="ctr" anchorCtr="0">
          <a:noAutofit/>
        </a:bodyPr>
        <a:lstStyle/>
        <a:p>
          <a:pPr marL="57150" lvl="1" indent="-57150" algn="l" defTabSz="488950">
            <a:lnSpc>
              <a:spcPct val="90000"/>
            </a:lnSpc>
            <a:spcBef>
              <a:spcPct val="0"/>
            </a:spcBef>
            <a:spcAft>
              <a:spcPct val="15000"/>
            </a:spcAft>
            <a:buChar char="•"/>
          </a:pPr>
          <a:r>
            <a:rPr lang="en-US" sz="1100" kern="1200" dirty="0"/>
            <a:t> The team brings a wide range of experience in finance, and analytics.  Andrius, Brandon, Josh, and Tate all met at the prestigious MS in  Data Science program at Northwestern University, and will all graduate at the end of this year. </a:t>
          </a:r>
        </a:p>
      </dsp:txBody>
      <dsp:txXfrm rot="-5400000">
        <a:off x="913492" y="3720628"/>
        <a:ext cx="9347340" cy="76542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716BF9D-E0A7-43F9-9B04-91121BED4F4A}">
      <dsp:nvSpPr>
        <dsp:cNvPr id="0" name=""/>
        <dsp:cNvSpPr/>
      </dsp:nvSpPr>
      <dsp:spPr>
        <a:xfrm rot="5400000">
          <a:off x="-249069" y="251596"/>
          <a:ext cx="1660464" cy="1162324"/>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Modeling</a:t>
          </a:r>
        </a:p>
      </dsp:txBody>
      <dsp:txXfrm rot="-5400000">
        <a:off x="1" y="583688"/>
        <a:ext cx="1162324" cy="498140"/>
      </dsp:txXfrm>
    </dsp:sp>
    <dsp:sp modelId="{4D90626B-35E9-4FCD-A2D4-3BAD3841DBB7}">
      <dsp:nvSpPr>
        <dsp:cNvPr id="0" name=""/>
        <dsp:cNvSpPr/>
      </dsp:nvSpPr>
      <dsp:spPr>
        <a:xfrm rot="5400000">
          <a:off x="2864658" y="-1684987"/>
          <a:ext cx="1079301" cy="4483968"/>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6985" rIns="6985" bIns="6985" numCol="1" spcCol="1270" anchor="ctr" anchorCtr="0">
          <a:noAutofit/>
        </a:bodyPr>
        <a:lstStyle/>
        <a:p>
          <a:pPr marL="57150" lvl="1" indent="-57150" algn="l" defTabSz="488950">
            <a:lnSpc>
              <a:spcPct val="90000"/>
            </a:lnSpc>
            <a:spcBef>
              <a:spcPct val="0"/>
            </a:spcBef>
            <a:spcAft>
              <a:spcPct val="15000"/>
            </a:spcAft>
            <a:buChar char="•"/>
          </a:pPr>
          <a:r>
            <a:rPr lang="en-US" sz="1100" kern="1200" dirty="0"/>
            <a:t> Neural Network(specifically LSTM) – price activity</a:t>
          </a:r>
        </a:p>
        <a:p>
          <a:pPr marL="57150" lvl="1" indent="-57150" algn="l" defTabSz="488950">
            <a:lnSpc>
              <a:spcPct val="90000"/>
            </a:lnSpc>
            <a:spcBef>
              <a:spcPct val="0"/>
            </a:spcBef>
            <a:spcAft>
              <a:spcPct val="15000"/>
            </a:spcAft>
            <a:buChar char="•"/>
          </a:pPr>
          <a:r>
            <a:rPr lang="en-US" sz="1100" kern="1200" dirty="0"/>
            <a:t> Random Forest for classification of signal direction</a:t>
          </a:r>
        </a:p>
        <a:p>
          <a:pPr marL="57150" lvl="1" indent="-57150" algn="l" defTabSz="488950">
            <a:lnSpc>
              <a:spcPct val="90000"/>
            </a:lnSpc>
            <a:spcBef>
              <a:spcPct val="0"/>
            </a:spcBef>
            <a:spcAft>
              <a:spcPct val="15000"/>
            </a:spcAft>
            <a:buChar char="•"/>
          </a:pPr>
          <a:r>
            <a:rPr lang="en-US" sz="1100" kern="1200" dirty="0"/>
            <a:t> Logistic Regression for signal direction</a:t>
          </a:r>
        </a:p>
        <a:p>
          <a:pPr marL="57150" lvl="1" indent="-57150" algn="l" defTabSz="488950">
            <a:lnSpc>
              <a:spcPct val="90000"/>
            </a:lnSpc>
            <a:spcBef>
              <a:spcPct val="0"/>
            </a:spcBef>
            <a:spcAft>
              <a:spcPct val="15000"/>
            </a:spcAft>
            <a:buChar char="•"/>
          </a:pPr>
          <a:r>
            <a:rPr lang="en-US" sz="1100" kern="1200" dirty="0"/>
            <a:t> Linear Regression for price activity</a:t>
          </a:r>
        </a:p>
      </dsp:txBody>
      <dsp:txXfrm rot="-5400000">
        <a:off x="1162325" y="70033"/>
        <a:ext cx="4431281" cy="973927"/>
      </dsp:txXfrm>
    </dsp:sp>
    <dsp:sp modelId="{DDB1E226-4A0D-4E7A-8277-FCFCF5856335}">
      <dsp:nvSpPr>
        <dsp:cNvPr id="0" name=""/>
        <dsp:cNvSpPr/>
      </dsp:nvSpPr>
      <dsp:spPr>
        <a:xfrm rot="5400000">
          <a:off x="-249069" y="1738546"/>
          <a:ext cx="1660464" cy="1162324"/>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Evaluation</a:t>
          </a:r>
        </a:p>
      </dsp:txBody>
      <dsp:txXfrm rot="-5400000">
        <a:off x="1" y="2070638"/>
        <a:ext cx="1162324" cy="498140"/>
      </dsp:txXfrm>
    </dsp:sp>
    <dsp:sp modelId="{D4107748-EE1C-4815-8100-F435BBAEED32}">
      <dsp:nvSpPr>
        <dsp:cNvPr id="0" name=""/>
        <dsp:cNvSpPr/>
      </dsp:nvSpPr>
      <dsp:spPr>
        <a:xfrm rot="5400000">
          <a:off x="2845662" y="-226455"/>
          <a:ext cx="1117293" cy="4483968"/>
        </a:xfrm>
        <a:prstGeom prst="round2SameRect">
          <a:avLst/>
        </a:prstGeom>
        <a:solidFill>
          <a:schemeClr val="bg1">
            <a:alpha val="9000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6985" rIns="6985" bIns="6985" numCol="1" spcCol="1270" anchor="ctr" anchorCtr="0">
          <a:noAutofit/>
        </a:bodyPr>
        <a:lstStyle/>
        <a:p>
          <a:pPr marL="57150" lvl="1" indent="-57150" algn="l" defTabSz="488950">
            <a:lnSpc>
              <a:spcPct val="90000"/>
            </a:lnSpc>
            <a:spcBef>
              <a:spcPct val="0"/>
            </a:spcBef>
            <a:spcAft>
              <a:spcPct val="15000"/>
            </a:spcAft>
            <a:buChar char="•"/>
          </a:pPr>
          <a:r>
            <a:rPr lang="en-US" sz="1100" kern="1200" dirty="0"/>
            <a:t> Standard model fit parameters</a:t>
          </a:r>
        </a:p>
        <a:p>
          <a:pPr marL="57150" lvl="1" indent="-57150" algn="l" defTabSz="488950">
            <a:lnSpc>
              <a:spcPct val="90000"/>
            </a:lnSpc>
            <a:spcBef>
              <a:spcPct val="0"/>
            </a:spcBef>
            <a:spcAft>
              <a:spcPct val="15000"/>
            </a:spcAft>
            <a:buChar char="•"/>
          </a:pPr>
          <a:r>
            <a:rPr lang="en-US" sz="1100" kern="1200" dirty="0"/>
            <a:t> Build backtesting framework for real world signal and pattern evaluation</a:t>
          </a:r>
        </a:p>
      </dsp:txBody>
      <dsp:txXfrm rot="-5400000">
        <a:off x="1162325" y="1511424"/>
        <a:ext cx="4429426" cy="1008209"/>
      </dsp:txXfrm>
    </dsp:sp>
    <dsp:sp modelId="{8B76222F-4EA7-4BDB-8C45-7FBB2693A16A}">
      <dsp:nvSpPr>
        <dsp:cNvPr id="0" name=""/>
        <dsp:cNvSpPr/>
      </dsp:nvSpPr>
      <dsp:spPr>
        <a:xfrm rot="5400000">
          <a:off x="-249069" y="3206500"/>
          <a:ext cx="1660464" cy="1162324"/>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Visualization</a:t>
          </a:r>
        </a:p>
      </dsp:txBody>
      <dsp:txXfrm rot="-5400000">
        <a:off x="1" y="3538592"/>
        <a:ext cx="1162324" cy="498140"/>
      </dsp:txXfrm>
    </dsp:sp>
    <dsp:sp modelId="{5E30F5A9-E108-464C-AA8B-EBC7E77C68C6}">
      <dsp:nvSpPr>
        <dsp:cNvPr id="0" name=""/>
        <dsp:cNvSpPr/>
      </dsp:nvSpPr>
      <dsp:spPr>
        <a:xfrm rot="5400000">
          <a:off x="2864658" y="1255097"/>
          <a:ext cx="1079301" cy="4483968"/>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6985" rIns="6985" bIns="6985" numCol="1" spcCol="1270" anchor="ctr" anchorCtr="0">
          <a:noAutofit/>
        </a:bodyPr>
        <a:lstStyle/>
        <a:p>
          <a:pPr marL="57150" lvl="1" indent="-57150" algn="l" defTabSz="488950">
            <a:lnSpc>
              <a:spcPct val="90000"/>
            </a:lnSpc>
            <a:spcBef>
              <a:spcPct val="0"/>
            </a:spcBef>
            <a:spcAft>
              <a:spcPct val="15000"/>
            </a:spcAft>
            <a:buChar char="•"/>
          </a:pPr>
          <a:r>
            <a:rPr lang="en-US" sz="1100" kern="1200" dirty="0"/>
            <a:t> Dashboard Development</a:t>
          </a:r>
        </a:p>
        <a:p>
          <a:pPr marL="57150" lvl="1" indent="-57150" algn="l" defTabSz="488950">
            <a:lnSpc>
              <a:spcPct val="90000"/>
            </a:lnSpc>
            <a:spcBef>
              <a:spcPct val="0"/>
            </a:spcBef>
            <a:spcAft>
              <a:spcPct val="15000"/>
            </a:spcAft>
            <a:buChar char="•"/>
          </a:pPr>
          <a:r>
            <a:rPr lang="en-US" sz="1100" kern="1200" dirty="0"/>
            <a:t> Mobile Application Development</a:t>
          </a:r>
        </a:p>
      </dsp:txBody>
      <dsp:txXfrm rot="-5400000">
        <a:off x="1162325" y="3010118"/>
        <a:ext cx="4431281" cy="97392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716BF9D-E0A7-43F9-9B04-91121BED4F4A}">
      <dsp:nvSpPr>
        <dsp:cNvPr id="0" name=""/>
        <dsp:cNvSpPr/>
      </dsp:nvSpPr>
      <dsp:spPr>
        <a:xfrm rot="5400000">
          <a:off x="-234245" y="262155"/>
          <a:ext cx="1561634" cy="1093144"/>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t>Data Collection</a:t>
          </a:r>
        </a:p>
      </dsp:txBody>
      <dsp:txXfrm rot="-5400000">
        <a:off x="0" y="574482"/>
        <a:ext cx="1093144" cy="468490"/>
      </dsp:txXfrm>
    </dsp:sp>
    <dsp:sp modelId="{4D90626B-35E9-4FCD-A2D4-3BAD3841DBB7}">
      <dsp:nvSpPr>
        <dsp:cNvPr id="0" name=""/>
        <dsp:cNvSpPr/>
      </dsp:nvSpPr>
      <dsp:spPr>
        <a:xfrm rot="5400000">
          <a:off x="2822499" y="-1701445"/>
          <a:ext cx="1015062" cy="4473773"/>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6985" rIns="6985" bIns="6985" numCol="1" spcCol="1270" anchor="ctr" anchorCtr="0">
          <a:noAutofit/>
        </a:bodyPr>
        <a:lstStyle/>
        <a:p>
          <a:pPr marL="57150" lvl="1" indent="-57150" algn="l" defTabSz="488950">
            <a:lnSpc>
              <a:spcPct val="90000"/>
            </a:lnSpc>
            <a:spcBef>
              <a:spcPct val="0"/>
            </a:spcBef>
            <a:spcAft>
              <a:spcPct val="15000"/>
            </a:spcAft>
            <a:buChar char="•"/>
          </a:pPr>
          <a:r>
            <a:rPr lang="en-US" sz="1100" kern="1200" dirty="0"/>
            <a:t> Data warehouse server to archive global index data.</a:t>
          </a:r>
        </a:p>
        <a:p>
          <a:pPr marL="57150" lvl="1" indent="-57150" algn="l" defTabSz="488950">
            <a:lnSpc>
              <a:spcPct val="90000"/>
            </a:lnSpc>
            <a:spcBef>
              <a:spcPct val="0"/>
            </a:spcBef>
            <a:spcAft>
              <a:spcPct val="15000"/>
            </a:spcAft>
            <a:buChar char="•"/>
          </a:pPr>
          <a:r>
            <a:rPr lang="en-US" sz="1100" kern="1200" dirty="0"/>
            <a:t> Repeatable process to download future contracts from the Department of Energy data.</a:t>
          </a:r>
        </a:p>
        <a:p>
          <a:pPr marL="57150" lvl="1" indent="-57150" algn="l" defTabSz="488950">
            <a:lnSpc>
              <a:spcPct val="90000"/>
            </a:lnSpc>
            <a:spcBef>
              <a:spcPct val="0"/>
            </a:spcBef>
            <a:spcAft>
              <a:spcPct val="15000"/>
            </a:spcAft>
            <a:buChar char="•"/>
          </a:pPr>
          <a:r>
            <a:rPr lang="en-US" sz="1100" kern="1200" dirty="0"/>
            <a:t> This will be a bespoke proprietary data set and will be owned by Quantum Capital Management.</a:t>
          </a:r>
        </a:p>
      </dsp:txBody>
      <dsp:txXfrm rot="-5400000">
        <a:off x="1093144" y="77461"/>
        <a:ext cx="4424222" cy="915960"/>
      </dsp:txXfrm>
    </dsp:sp>
    <dsp:sp modelId="{DDB1E226-4A0D-4E7A-8277-FCFCF5856335}">
      <dsp:nvSpPr>
        <dsp:cNvPr id="0" name=""/>
        <dsp:cNvSpPr/>
      </dsp:nvSpPr>
      <dsp:spPr>
        <a:xfrm rot="5400000">
          <a:off x="-234245" y="1915976"/>
          <a:ext cx="1561634" cy="1093144"/>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t>Data Analysis &amp; Understanding</a:t>
          </a:r>
        </a:p>
      </dsp:txBody>
      <dsp:txXfrm rot="-5400000">
        <a:off x="0" y="2228303"/>
        <a:ext cx="1093144" cy="468490"/>
      </dsp:txXfrm>
    </dsp:sp>
    <dsp:sp modelId="{D4107748-EE1C-4815-8100-F435BBAEED32}">
      <dsp:nvSpPr>
        <dsp:cNvPr id="0" name=""/>
        <dsp:cNvSpPr/>
      </dsp:nvSpPr>
      <dsp:spPr>
        <a:xfrm rot="5400000">
          <a:off x="2550534" y="-47624"/>
          <a:ext cx="1558993" cy="4473773"/>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6985" rIns="6985" bIns="6985" numCol="1" spcCol="1270" anchor="ctr" anchorCtr="0">
          <a:noAutofit/>
        </a:bodyPr>
        <a:lstStyle/>
        <a:p>
          <a:pPr marL="57150" lvl="1" indent="-57150" algn="l" defTabSz="488950">
            <a:lnSpc>
              <a:spcPct val="90000"/>
            </a:lnSpc>
            <a:spcBef>
              <a:spcPct val="0"/>
            </a:spcBef>
            <a:spcAft>
              <a:spcPct val="15000"/>
            </a:spcAft>
            <a:buChar char="•"/>
          </a:pPr>
          <a:r>
            <a:rPr lang="en-US" sz="1100" kern="1200" dirty="0"/>
            <a:t> Analyze future contract curves.</a:t>
          </a:r>
        </a:p>
        <a:p>
          <a:pPr marL="57150" lvl="1" indent="-57150" algn="l" defTabSz="488950">
            <a:lnSpc>
              <a:spcPct val="90000"/>
            </a:lnSpc>
            <a:spcBef>
              <a:spcPct val="0"/>
            </a:spcBef>
            <a:spcAft>
              <a:spcPct val="15000"/>
            </a:spcAft>
            <a:buChar char="•"/>
          </a:pPr>
          <a:r>
            <a:rPr lang="en-US" sz="1100" kern="1200" dirty="0"/>
            <a:t> Analyze for contango and backwardation - potential feature development.</a:t>
          </a:r>
        </a:p>
        <a:p>
          <a:pPr marL="57150" lvl="1" indent="-57150" algn="l" defTabSz="488950">
            <a:lnSpc>
              <a:spcPct val="90000"/>
            </a:lnSpc>
            <a:spcBef>
              <a:spcPct val="0"/>
            </a:spcBef>
            <a:spcAft>
              <a:spcPct val="15000"/>
            </a:spcAft>
            <a:buChar char="•"/>
          </a:pPr>
          <a:r>
            <a:rPr lang="en-US" sz="1100" kern="1200" dirty="0"/>
            <a:t> Fit additional feature sets such as Bollinger Bands and Exponential Moving Averages.</a:t>
          </a:r>
        </a:p>
        <a:p>
          <a:pPr marL="57150" lvl="1" indent="-57150" algn="l" defTabSz="488950">
            <a:lnSpc>
              <a:spcPct val="90000"/>
            </a:lnSpc>
            <a:spcBef>
              <a:spcPct val="0"/>
            </a:spcBef>
            <a:spcAft>
              <a:spcPct val="15000"/>
            </a:spcAft>
            <a:buChar char="•"/>
          </a:pPr>
          <a:r>
            <a:rPr lang="en-US" sz="1100" kern="1200" dirty="0"/>
            <a:t> Analyze correlations (Pearson’s, Spearman’s and Tau’s).</a:t>
          </a:r>
        </a:p>
        <a:p>
          <a:pPr marL="57150" lvl="1" indent="-57150" algn="l" defTabSz="488950">
            <a:lnSpc>
              <a:spcPct val="90000"/>
            </a:lnSpc>
            <a:spcBef>
              <a:spcPct val="0"/>
            </a:spcBef>
            <a:spcAft>
              <a:spcPct val="15000"/>
            </a:spcAft>
            <a:buChar char="•"/>
          </a:pPr>
          <a:r>
            <a:rPr lang="en-US" sz="1100" kern="1200" dirty="0"/>
            <a:t> Initial data set was over 4,000 attributes, for the purpose of this project we will be significantly pruning</a:t>
          </a:r>
          <a:r>
            <a:rPr lang="en-US" sz="800" kern="1200" dirty="0"/>
            <a:t>.</a:t>
          </a:r>
        </a:p>
      </dsp:txBody>
      <dsp:txXfrm rot="-5400000">
        <a:off x="1093144" y="1485870"/>
        <a:ext cx="4397669" cy="1406785"/>
      </dsp:txXfrm>
    </dsp:sp>
    <dsp:sp modelId="{8B76222F-4EA7-4BDB-8C45-7FBB2693A16A}">
      <dsp:nvSpPr>
        <dsp:cNvPr id="0" name=""/>
        <dsp:cNvSpPr/>
      </dsp:nvSpPr>
      <dsp:spPr>
        <a:xfrm rot="5400000">
          <a:off x="-234245" y="3297831"/>
          <a:ext cx="1561634" cy="1093144"/>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a:t>Data Preparation</a:t>
          </a:r>
        </a:p>
      </dsp:txBody>
      <dsp:txXfrm rot="-5400000">
        <a:off x="0" y="3610158"/>
        <a:ext cx="1093144" cy="468490"/>
      </dsp:txXfrm>
    </dsp:sp>
    <dsp:sp modelId="{5E30F5A9-E108-464C-AA8B-EBC7E77C68C6}">
      <dsp:nvSpPr>
        <dsp:cNvPr id="0" name=""/>
        <dsp:cNvSpPr/>
      </dsp:nvSpPr>
      <dsp:spPr>
        <a:xfrm rot="5400000">
          <a:off x="2822499" y="1334230"/>
          <a:ext cx="1015062" cy="4473773"/>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6985" rIns="6985" bIns="6985" numCol="1" spcCol="1270" anchor="ctr" anchorCtr="0">
          <a:noAutofit/>
        </a:bodyPr>
        <a:lstStyle/>
        <a:p>
          <a:pPr marL="57150" lvl="1" indent="-57150" algn="l" defTabSz="488950">
            <a:lnSpc>
              <a:spcPct val="90000"/>
            </a:lnSpc>
            <a:spcBef>
              <a:spcPct val="0"/>
            </a:spcBef>
            <a:spcAft>
              <a:spcPct val="15000"/>
            </a:spcAft>
            <a:buChar char="•"/>
          </a:pPr>
          <a:r>
            <a:rPr lang="en-US" sz="1100" kern="1200" dirty="0"/>
            <a:t> Outlier Detection.</a:t>
          </a:r>
        </a:p>
        <a:p>
          <a:pPr marL="57150" lvl="1" indent="-57150" algn="l" defTabSz="488950">
            <a:lnSpc>
              <a:spcPct val="90000"/>
            </a:lnSpc>
            <a:spcBef>
              <a:spcPct val="0"/>
            </a:spcBef>
            <a:spcAft>
              <a:spcPct val="15000"/>
            </a:spcAft>
            <a:buChar char="•"/>
          </a:pPr>
          <a:r>
            <a:rPr lang="en-US" sz="1100" kern="1200" dirty="0"/>
            <a:t> Standardization and Normalization for Linear and Neural Network analysis</a:t>
          </a:r>
        </a:p>
        <a:p>
          <a:pPr marL="57150" lvl="1" indent="-57150" algn="l" defTabSz="488950">
            <a:lnSpc>
              <a:spcPct val="90000"/>
            </a:lnSpc>
            <a:spcBef>
              <a:spcPct val="0"/>
            </a:spcBef>
            <a:spcAft>
              <a:spcPct val="15000"/>
            </a:spcAft>
            <a:buChar char="•"/>
          </a:pPr>
          <a:r>
            <a:rPr lang="en-US" sz="1100" kern="1200" dirty="0"/>
            <a:t> Fill missing values</a:t>
          </a:r>
        </a:p>
        <a:p>
          <a:pPr marL="57150" lvl="1" indent="-57150" algn="l" defTabSz="488950">
            <a:lnSpc>
              <a:spcPct val="90000"/>
            </a:lnSpc>
            <a:spcBef>
              <a:spcPct val="0"/>
            </a:spcBef>
            <a:spcAft>
              <a:spcPct val="15000"/>
            </a:spcAft>
            <a:buChar char="•"/>
          </a:pPr>
          <a:r>
            <a:rPr lang="en-US" sz="1100" kern="1200" dirty="0"/>
            <a:t> Output to csv files for further processing</a:t>
          </a:r>
        </a:p>
      </dsp:txBody>
      <dsp:txXfrm rot="-5400000">
        <a:off x="1093144" y="3113137"/>
        <a:ext cx="4424222" cy="91596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182FBAD-C0FE-DC48-AB7E-7A1F2C2C5382}">
      <dsp:nvSpPr>
        <dsp:cNvPr id="0" name=""/>
        <dsp:cNvSpPr/>
      </dsp:nvSpPr>
      <dsp:spPr>
        <a:xfrm rot="2563278">
          <a:off x="2653615" y="3716747"/>
          <a:ext cx="798589" cy="55810"/>
        </a:xfrm>
        <a:custGeom>
          <a:avLst/>
          <a:gdLst/>
          <a:ahLst/>
          <a:cxnLst/>
          <a:rect l="0" t="0" r="0" b="0"/>
          <a:pathLst>
            <a:path>
              <a:moveTo>
                <a:pt x="0" y="27905"/>
              </a:moveTo>
              <a:lnTo>
                <a:pt x="798589" y="2790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50E4319-B0D4-C748-A4CE-FD42FBCF04D5}">
      <dsp:nvSpPr>
        <dsp:cNvPr id="0" name=""/>
        <dsp:cNvSpPr/>
      </dsp:nvSpPr>
      <dsp:spPr>
        <a:xfrm>
          <a:off x="2759563" y="2622431"/>
          <a:ext cx="888643" cy="55810"/>
        </a:xfrm>
        <a:custGeom>
          <a:avLst/>
          <a:gdLst/>
          <a:ahLst/>
          <a:cxnLst/>
          <a:rect l="0" t="0" r="0" b="0"/>
          <a:pathLst>
            <a:path>
              <a:moveTo>
                <a:pt x="0" y="27905"/>
              </a:moveTo>
              <a:lnTo>
                <a:pt x="888643" y="2790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97C429B-A6FC-F249-B643-F164BEA6C561}">
      <dsp:nvSpPr>
        <dsp:cNvPr id="0" name=""/>
        <dsp:cNvSpPr/>
      </dsp:nvSpPr>
      <dsp:spPr>
        <a:xfrm rot="19036722">
          <a:off x="2653615" y="1528115"/>
          <a:ext cx="798589" cy="55810"/>
        </a:xfrm>
        <a:custGeom>
          <a:avLst/>
          <a:gdLst/>
          <a:ahLst/>
          <a:cxnLst/>
          <a:rect l="0" t="0" r="0" b="0"/>
          <a:pathLst>
            <a:path>
              <a:moveTo>
                <a:pt x="0" y="27905"/>
              </a:moveTo>
              <a:lnTo>
                <a:pt x="798589" y="2790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B5278E1-1BF8-7A48-97DE-7497D7B6AD5B}">
      <dsp:nvSpPr>
        <dsp:cNvPr id="0" name=""/>
        <dsp:cNvSpPr/>
      </dsp:nvSpPr>
      <dsp:spPr>
        <a:xfrm>
          <a:off x="594085" y="1376526"/>
          <a:ext cx="2547621" cy="254762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FDCA772-47B5-5E43-BA72-53DBC6FB5CB7}">
      <dsp:nvSpPr>
        <dsp:cNvPr id="0" name=""/>
        <dsp:cNvSpPr/>
      </dsp:nvSpPr>
      <dsp:spPr>
        <a:xfrm>
          <a:off x="3143463" y="2322"/>
          <a:ext cx="1528573" cy="1528573"/>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a:t>p (past values used for forecasting the next value)</a:t>
          </a:r>
        </a:p>
      </dsp:txBody>
      <dsp:txXfrm>
        <a:off x="3367317" y="226176"/>
        <a:ext cx="1080865" cy="1080865"/>
      </dsp:txXfrm>
    </dsp:sp>
    <dsp:sp modelId="{C1D2C2A4-722E-C14F-B679-2C365A14335E}">
      <dsp:nvSpPr>
        <dsp:cNvPr id="0" name=""/>
        <dsp:cNvSpPr/>
      </dsp:nvSpPr>
      <dsp:spPr>
        <a:xfrm>
          <a:off x="3648206" y="1886050"/>
          <a:ext cx="1528573" cy="1528573"/>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q (past forecast errors used to predict the future values)</a:t>
          </a:r>
        </a:p>
      </dsp:txBody>
      <dsp:txXfrm>
        <a:off x="3872060" y="2109904"/>
        <a:ext cx="1080865" cy="1080865"/>
      </dsp:txXfrm>
    </dsp:sp>
    <dsp:sp modelId="{0363624A-DB8F-AC49-B116-991B8B5907BA}">
      <dsp:nvSpPr>
        <dsp:cNvPr id="0" name=""/>
        <dsp:cNvSpPr/>
      </dsp:nvSpPr>
      <dsp:spPr>
        <a:xfrm>
          <a:off x="3143463" y="3769778"/>
          <a:ext cx="1528573" cy="1528573"/>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d (order of differencing)</a:t>
          </a:r>
        </a:p>
      </dsp:txBody>
      <dsp:txXfrm>
        <a:off x="3367317" y="3993632"/>
        <a:ext cx="1080865" cy="108086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05D56E-D43E-E14B-851F-C03A55D2AA55}">
      <dsp:nvSpPr>
        <dsp:cNvPr id="0" name=""/>
        <dsp:cNvSpPr/>
      </dsp:nvSpPr>
      <dsp:spPr>
        <a:xfrm rot="10800000">
          <a:off x="3217824" y="1530508"/>
          <a:ext cx="7253654" cy="3970979"/>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11355" tIns="125730" rIns="234696" bIns="125730" numCol="1" spcCol="1270" anchor="ctr" anchorCtr="0">
          <a:noAutofit/>
        </a:bodyPr>
        <a:lstStyle/>
        <a:p>
          <a:pPr marL="0" lvl="0" indent="0" algn="ctr" defTabSz="1466850">
            <a:lnSpc>
              <a:spcPct val="90000"/>
            </a:lnSpc>
            <a:spcBef>
              <a:spcPct val="0"/>
            </a:spcBef>
            <a:spcAft>
              <a:spcPct val="35000"/>
            </a:spcAft>
            <a:buNone/>
          </a:pPr>
          <a:r>
            <a:rPr lang="en-US" sz="3300" kern="1200" dirty="0"/>
            <a:t>Parameter tuning for ARIMA consumes a lot of time so auto ARIMA was used, which automatically selects the best combination of (</a:t>
          </a:r>
          <a:r>
            <a:rPr lang="en-US" sz="3300" kern="1200" dirty="0" err="1"/>
            <a:t>p,q,d</a:t>
          </a:r>
          <a:r>
            <a:rPr lang="en-US" sz="3300" kern="1200" dirty="0"/>
            <a:t>) that provides the least error. </a:t>
          </a:r>
        </a:p>
      </dsp:txBody>
      <dsp:txXfrm rot="10800000">
        <a:off x="4210569" y="1530508"/>
        <a:ext cx="6260909" cy="3970979"/>
      </dsp:txXfrm>
    </dsp:sp>
    <dsp:sp modelId="{522BBCC5-3326-B04D-A7BF-117B599DB8BE}">
      <dsp:nvSpPr>
        <dsp:cNvPr id="0" name=""/>
        <dsp:cNvSpPr/>
      </dsp:nvSpPr>
      <dsp:spPr>
        <a:xfrm>
          <a:off x="10642" y="1414783"/>
          <a:ext cx="5563106" cy="4245767"/>
        </a:xfrm>
        <a:prstGeom prst="roundRect">
          <a:avLst/>
        </a:prstGeom>
        <a:blipFill dpi="0" rotWithShape="1">
          <a:blip xmlns:r="http://schemas.openxmlformats.org/officeDocument/2006/relationships" r:embed="rId1"/>
          <a:srcRect/>
          <a:stretch>
            <a:fillRect l="-9173" t="2793" r="-9173" b="2793"/>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2626FFF-1BCE-497E-9236-137E4AB749A6}">
      <dsp:nvSpPr>
        <dsp:cNvPr id="0" name=""/>
        <dsp:cNvSpPr/>
      </dsp:nvSpPr>
      <dsp:spPr>
        <a:xfrm>
          <a:off x="0" y="510896"/>
          <a:ext cx="960873" cy="960873"/>
        </a:xfrm>
        <a:prstGeom prst="ellips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a:t>Data pre-processing, normalization and augmentation.</a:t>
          </a:r>
        </a:p>
      </dsp:txBody>
      <dsp:txXfrm>
        <a:off x="140717" y="651613"/>
        <a:ext cx="679439" cy="679439"/>
      </dsp:txXfrm>
    </dsp:sp>
    <dsp:sp modelId="{3F893DE1-F8DD-43E1-A9E4-FF7659F44825}">
      <dsp:nvSpPr>
        <dsp:cNvPr id="0" name=""/>
        <dsp:cNvSpPr/>
      </dsp:nvSpPr>
      <dsp:spPr>
        <a:xfrm rot="10800000">
          <a:off x="312283" y="1595842"/>
          <a:ext cx="336305" cy="263034"/>
        </a:xfrm>
        <a:prstGeom prst="triangle">
          <a:avLst/>
        </a:prstGeom>
        <a:gradFill rotWithShape="0">
          <a:gsLst>
            <a:gs pos="0">
              <a:schemeClr val="accent2">
                <a:tint val="60000"/>
                <a:hueOff val="0"/>
                <a:satOff val="0"/>
                <a:lumOff val="0"/>
                <a:alphaOff val="0"/>
                <a:satMod val="103000"/>
                <a:lumMod val="102000"/>
                <a:tint val="94000"/>
              </a:schemeClr>
            </a:gs>
            <a:gs pos="50000">
              <a:schemeClr val="accent2">
                <a:tint val="60000"/>
                <a:hueOff val="0"/>
                <a:satOff val="0"/>
                <a:lumOff val="0"/>
                <a:alphaOff val="0"/>
                <a:satMod val="110000"/>
                <a:lumMod val="100000"/>
                <a:shade val="100000"/>
              </a:schemeClr>
            </a:gs>
            <a:gs pos="100000">
              <a:schemeClr val="accent2">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D3D272F9-B202-4185-B75F-A40FCAD78F64}">
      <dsp:nvSpPr>
        <dsp:cNvPr id="0" name=""/>
        <dsp:cNvSpPr/>
      </dsp:nvSpPr>
      <dsp:spPr>
        <a:xfrm>
          <a:off x="159985" y="1968060"/>
          <a:ext cx="640902" cy="640902"/>
        </a:xfrm>
        <a:prstGeom prst="ellips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b="1" kern="1200"/>
            <a:t>Risk profiles</a:t>
          </a:r>
          <a:r>
            <a:rPr lang="en-US" sz="500" kern="1200"/>
            <a:t> for each of the various assets &amp; corresponding parametric model estimates.</a:t>
          </a:r>
        </a:p>
      </dsp:txBody>
      <dsp:txXfrm>
        <a:off x="253843" y="2061918"/>
        <a:ext cx="453186" cy="453186"/>
      </dsp:txXfrm>
    </dsp:sp>
    <dsp:sp modelId="{913C3F73-9CB0-4919-B273-B464C91B1645}">
      <dsp:nvSpPr>
        <dsp:cNvPr id="0" name=""/>
        <dsp:cNvSpPr/>
      </dsp:nvSpPr>
      <dsp:spPr>
        <a:xfrm rot="10800000">
          <a:off x="312283" y="2813028"/>
          <a:ext cx="336305" cy="263034"/>
        </a:xfrm>
        <a:prstGeom prst="triangle">
          <a:avLst/>
        </a:prstGeom>
        <a:gradFill rotWithShape="0">
          <a:gsLst>
            <a:gs pos="0">
              <a:schemeClr val="accent2">
                <a:tint val="60000"/>
                <a:hueOff val="0"/>
                <a:satOff val="0"/>
                <a:lumOff val="0"/>
                <a:alphaOff val="0"/>
                <a:satMod val="103000"/>
                <a:lumMod val="102000"/>
                <a:tint val="94000"/>
              </a:schemeClr>
            </a:gs>
            <a:gs pos="50000">
              <a:schemeClr val="accent2">
                <a:tint val="60000"/>
                <a:hueOff val="0"/>
                <a:satOff val="0"/>
                <a:lumOff val="0"/>
                <a:alphaOff val="0"/>
                <a:satMod val="110000"/>
                <a:lumMod val="100000"/>
                <a:shade val="100000"/>
              </a:schemeClr>
            </a:gs>
            <a:gs pos="100000">
              <a:schemeClr val="accent2">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38C127A9-F4F2-458E-AD34-E8B64D013D42}">
      <dsp:nvSpPr>
        <dsp:cNvPr id="0" name=""/>
        <dsp:cNvSpPr/>
      </dsp:nvSpPr>
      <dsp:spPr>
        <a:xfrm>
          <a:off x="159985" y="3265239"/>
          <a:ext cx="640902" cy="640902"/>
        </a:xfrm>
        <a:prstGeom prst="ellips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a:t>Preliminary time series analysis &amp; statistical correlations for </a:t>
          </a:r>
          <a:r>
            <a:rPr lang="en-US" sz="500" b="1" kern="1200"/>
            <a:t>Crude products</a:t>
          </a:r>
          <a:endParaRPr lang="en-US" sz="500" kern="1200"/>
        </a:p>
      </dsp:txBody>
      <dsp:txXfrm>
        <a:off x="253843" y="3359097"/>
        <a:ext cx="453186" cy="453186"/>
      </dsp:txXfrm>
    </dsp:sp>
    <dsp:sp modelId="{C33B0F37-F00C-42F3-A67E-FDCCB04607F2}">
      <dsp:nvSpPr>
        <dsp:cNvPr id="0" name=""/>
        <dsp:cNvSpPr/>
      </dsp:nvSpPr>
      <dsp:spPr>
        <a:xfrm rot="5400000">
          <a:off x="1040383" y="3454174"/>
          <a:ext cx="336305" cy="263034"/>
        </a:xfrm>
        <a:prstGeom prst="triangle">
          <a:avLst/>
        </a:prstGeom>
        <a:gradFill rotWithShape="0">
          <a:gsLst>
            <a:gs pos="0">
              <a:schemeClr val="accent2">
                <a:tint val="60000"/>
                <a:hueOff val="0"/>
                <a:satOff val="0"/>
                <a:lumOff val="0"/>
                <a:alphaOff val="0"/>
                <a:satMod val="103000"/>
                <a:lumMod val="102000"/>
                <a:tint val="94000"/>
              </a:schemeClr>
            </a:gs>
            <a:gs pos="50000">
              <a:schemeClr val="accent2">
                <a:tint val="60000"/>
                <a:hueOff val="0"/>
                <a:satOff val="0"/>
                <a:lumOff val="0"/>
                <a:alphaOff val="0"/>
                <a:satMod val="110000"/>
                <a:lumMod val="100000"/>
                <a:shade val="100000"/>
              </a:schemeClr>
            </a:gs>
            <a:gs pos="100000">
              <a:schemeClr val="accent2">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CE57C9D4-4A27-4684-8264-D52899EBB897}">
      <dsp:nvSpPr>
        <dsp:cNvPr id="0" name=""/>
        <dsp:cNvSpPr/>
      </dsp:nvSpPr>
      <dsp:spPr>
        <a:xfrm>
          <a:off x="1601295" y="3265239"/>
          <a:ext cx="640902" cy="640902"/>
        </a:xfrm>
        <a:prstGeom prst="ellips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a:t>A predictive model for WTI, and corresponding trading strategy (</a:t>
          </a:r>
          <a:r>
            <a:rPr lang="en-US" sz="500" b="1" kern="1200"/>
            <a:t>mean-revision</a:t>
          </a:r>
          <a:r>
            <a:rPr lang="en-US" sz="500" kern="1200"/>
            <a:t>).</a:t>
          </a:r>
        </a:p>
      </dsp:txBody>
      <dsp:txXfrm>
        <a:off x="1695153" y="3359097"/>
        <a:ext cx="453186" cy="453186"/>
      </dsp:txXfrm>
    </dsp:sp>
    <dsp:sp modelId="{88781349-7665-41DB-AA2C-89134366FDC5}">
      <dsp:nvSpPr>
        <dsp:cNvPr id="0" name=""/>
        <dsp:cNvSpPr/>
      </dsp:nvSpPr>
      <dsp:spPr>
        <a:xfrm>
          <a:off x="1753594" y="2798140"/>
          <a:ext cx="336305" cy="263034"/>
        </a:xfrm>
        <a:prstGeom prst="triangle">
          <a:avLst/>
        </a:prstGeom>
        <a:gradFill rotWithShape="0">
          <a:gsLst>
            <a:gs pos="0">
              <a:schemeClr val="accent2">
                <a:tint val="60000"/>
                <a:hueOff val="0"/>
                <a:satOff val="0"/>
                <a:lumOff val="0"/>
                <a:alphaOff val="0"/>
                <a:satMod val="103000"/>
                <a:lumMod val="102000"/>
                <a:tint val="94000"/>
              </a:schemeClr>
            </a:gs>
            <a:gs pos="50000">
              <a:schemeClr val="accent2">
                <a:tint val="60000"/>
                <a:hueOff val="0"/>
                <a:satOff val="0"/>
                <a:lumOff val="0"/>
                <a:alphaOff val="0"/>
                <a:satMod val="110000"/>
                <a:lumMod val="100000"/>
                <a:shade val="100000"/>
              </a:schemeClr>
            </a:gs>
            <a:gs pos="100000">
              <a:schemeClr val="accent2">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E57D212B-AC52-4F2F-8201-CD0C4A509566}">
      <dsp:nvSpPr>
        <dsp:cNvPr id="0" name=""/>
        <dsp:cNvSpPr/>
      </dsp:nvSpPr>
      <dsp:spPr>
        <a:xfrm>
          <a:off x="1601295" y="1968060"/>
          <a:ext cx="640902" cy="640902"/>
        </a:xfrm>
        <a:prstGeom prst="ellips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a:t>Initial backtest results </a:t>
          </a:r>
          <a:r>
            <a:rPr lang="en-US" sz="500" b="1" kern="1200"/>
            <a:t>yield net positive PnL and returns</a:t>
          </a:r>
          <a:r>
            <a:rPr lang="en-US" sz="500" kern="1200"/>
            <a:t> for the testing period (2019).</a:t>
          </a:r>
        </a:p>
      </dsp:txBody>
      <dsp:txXfrm>
        <a:off x="1695153" y="2061918"/>
        <a:ext cx="453186" cy="453186"/>
      </dsp:txXfrm>
    </dsp:sp>
    <dsp:sp modelId="{96135080-70D6-4356-9D44-EC4036CE92A1}">
      <dsp:nvSpPr>
        <dsp:cNvPr id="0" name=""/>
        <dsp:cNvSpPr/>
      </dsp:nvSpPr>
      <dsp:spPr>
        <a:xfrm>
          <a:off x="1753594" y="1500960"/>
          <a:ext cx="336305" cy="263034"/>
        </a:xfrm>
        <a:prstGeom prst="triangle">
          <a:avLst/>
        </a:prstGeom>
        <a:gradFill rotWithShape="0">
          <a:gsLst>
            <a:gs pos="0">
              <a:schemeClr val="accent2">
                <a:tint val="60000"/>
                <a:hueOff val="0"/>
                <a:satOff val="0"/>
                <a:lumOff val="0"/>
                <a:alphaOff val="0"/>
                <a:satMod val="103000"/>
                <a:lumMod val="102000"/>
                <a:tint val="94000"/>
              </a:schemeClr>
            </a:gs>
            <a:gs pos="50000">
              <a:schemeClr val="accent2">
                <a:tint val="60000"/>
                <a:hueOff val="0"/>
                <a:satOff val="0"/>
                <a:lumOff val="0"/>
                <a:alphaOff val="0"/>
                <a:satMod val="110000"/>
                <a:lumMod val="100000"/>
                <a:shade val="100000"/>
              </a:schemeClr>
            </a:gs>
            <a:gs pos="100000">
              <a:schemeClr val="accent2">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097FD8A1-514F-44B9-BD0C-52B752D2126D}">
      <dsp:nvSpPr>
        <dsp:cNvPr id="0" name=""/>
        <dsp:cNvSpPr/>
      </dsp:nvSpPr>
      <dsp:spPr>
        <a:xfrm>
          <a:off x="1601295" y="670881"/>
          <a:ext cx="640902" cy="640902"/>
        </a:xfrm>
        <a:prstGeom prst="ellips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a:t>WTI mean revision strategy performance is </a:t>
          </a:r>
          <a:r>
            <a:rPr lang="en-US" sz="500" b="1" kern="1200"/>
            <a:t>22.39%</a:t>
          </a:r>
          <a:r>
            <a:rPr lang="en-US" sz="500" kern="1200"/>
            <a:t> annualized returns.</a:t>
          </a:r>
        </a:p>
      </dsp:txBody>
      <dsp:txXfrm>
        <a:off x="1695153" y="764739"/>
        <a:ext cx="453186" cy="453186"/>
      </dsp:txXfrm>
    </dsp:sp>
    <dsp:sp modelId="{11B6D98F-DE0E-4F4B-802F-CEE8CE262303}">
      <dsp:nvSpPr>
        <dsp:cNvPr id="0" name=""/>
        <dsp:cNvSpPr/>
      </dsp:nvSpPr>
      <dsp:spPr>
        <a:xfrm rot="5400000">
          <a:off x="2401700" y="859815"/>
          <a:ext cx="336305" cy="263034"/>
        </a:xfrm>
        <a:prstGeom prst="triangle">
          <a:avLst/>
        </a:prstGeom>
        <a:gradFill rotWithShape="0">
          <a:gsLst>
            <a:gs pos="0">
              <a:schemeClr val="accent2">
                <a:tint val="60000"/>
                <a:hueOff val="0"/>
                <a:satOff val="0"/>
                <a:lumOff val="0"/>
                <a:alphaOff val="0"/>
                <a:satMod val="103000"/>
                <a:lumMod val="102000"/>
                <a:tint val="94000"/>
              </a:schemeClr>
            </a:gs>
            <a:gs pos="50000">
              <a:schemeClr val="accent2">
                <a:tint val="60000"/>
                <a:hueOff val="0"/>
                <a:satOff val="0"/>
                <a:lumOff val="0"/>
                <a:alphaOff val="0"/>
                <a:satMod val="110000"/>
                <a:lumMod val="100000"/>
                <a:shade val="100000"/>
              </a:schemeClr>
            </a:gs>
            <a:gs pos="100000">
              <a:schemeClr val="accent2">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40448830-1EE0-4080-A09E-FBC06ADC975A}">
      <dsp:nvSpPr>
        <dsp:cNvPr id="0" name=""/>
        <dsp:cNvSpPr/>
      </dsp:nvSpPr>
      <dsp:spPr>
        <a:xfrm>
          <a:off x="2882620" y="510896"/>
          <a:ext cx="960873" cy="960873"/>
        </a:xfrm>
        <a:prstGeom prst="ellips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a:t>The trade execution / PnL </a:t>
          </a:r>
          <a:r>
            <a:rPr lang="en-US" sz="700" b="1" kern="1200"/>
            <a:t>dashboard</a:t>
          </a:r>
          <a:r>
            <a:rPr lang="en-US" sz="700" kern="1200"/>
            <a:t> is functional locally.</a:t>
          </a:r>
        </a:p>
      </dsp:txBody>
      <dsp:txXfrm>
        <a:off x="3023337" y="651613"/>
        <a:ext cx="679439" cy="679439"/>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B063A9F-C9A8-49FB-B09C-B1B4A405CF78}">
      <dsp:nvSpPr>
        <dsp:cNvPr id="0" name=""/>
        <dsp:cNvSpPr/>
      </dsp:nvSpPr>
      <dsp:spPr>
        <a:xfrm>
          <a:off x="134593" y="368"/>
          <a:ext cx="1759097" cy="1055458"/>
        </a:xfrm>
        <a:prstGeom prst="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Data pre-processing, normalization and augmentation.</a:t>
          </a:r>
        </a:p>
      </dsp:txBody>
      <dsp:txXfrm>
        <a:off x="134593" y="368"/>
        <a:ext cx="1759097" cy="1055458"/>
      </dsp:txXfrm>
    </dsp:sp>
    <dsp:sp modelId="{4585D7DA-FB8E-4939-8844-5B27A31D7CE3}">
      <dsp:nvSpPr>
        <dsp:cNvPr id="0" name=""/>
        <dsp:cNvSpPr/>
      </dsp:nvSpPr>
      <dsp:spPr>
        <a:xfrm>
          <a:off x="2069600" y="368"/>
          <a:ext cx="1759097" cy="1055458"/>
        </a:xfrm>
        <a:prstGeom prst="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b="1" kern="1200"/>
            <a:t>Risk profiles</a:t>
          </a:r>
          <a:r>
            <a:rPr lang="en-US" sz="1300" kern="1200"/>
            <a:t> for each of the various assets &amp; corresponding parametric model estimates.</a:t>
          </a:r>
        </a:p>
      </dsp:txBody>
      <dsp:txXfrm>
        <a:off x="2069600" y="368"/>
        <a:ext cx="1759097" cy="1055458"/>
      </dsp:txXfrm>
    </dsp:sp>
    <dsp:sp modelId="{142AD245-3885-4CE5-9E11-E922C0D3630D}">
      <dsp:nvSpPr>
        <dsp:cNvPr id="0" name=""/>
        <dsp:cNvSpPr/>
      </dsp:nvSpPr>
      <dsp:spPr>
        <a:xfrm>
          <a:off x="134593" y="1231737"/>
          <a:ext cx="1759097" cy="1055458"/>
        </a:xfrm>
        <a:prstGeom prst="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Preliminary time series analysis &amp; statistical correlations for </a:t>
          </a:r>
          <a:r>
            <a:rPr lang="en-US" sz="1300" b="1" kern="1200"/>
            <a:t>Crude products</a:t>
          </a:r>
          <a:endParaRPr lang="en-US" sz="1300" kern="1200"/>
        </a:p>
      </dsp:txBody>
      <dsp:txXfrm>
        <a:off x="134593" y="1231737"/>
        <a:ext cx="1759097" cy="1055458"/>
      </dsp:txXfrm>
    </dsp:sp>
    <dsp:sp modelId="{09C2884F-1374-40C3-ADEB-A3A0DD5A1086}">
      <dsp:nvSpPr>
        <dsp:cNvPr id="0" name=""/>
        <dsp:cNvSpPr/>
      </dsp:nvSpPr>
      <dsp:spPr>
        <a:xfrm>
          <a:off x="2069600" y="1231737"/>
          <a:ext cx="1759097" cy="1055458"/>
        </a:xfrm>
        <a:prstGeom prst="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A predictive model for WTI, and corresponding trading strategy (</a:t>
          </a:r>
          <a:r>
            <a:rPr lang="en-US" sz="1300" b="1" kern="1200" dirty="0"/>
            <a:t>mean-revision</a:t>
          </a:r>
          <a:r>
            <a:rPr lang="en-US" sz="1300" kern="1200" dirty="0"/>
            <a:t>).</a:t>
          </a:r>
        </a:p>
      </dsp:txBody>
      <dsp:txXfrm>
        <a:off x="2069600" y="1231737"/>
        <a:ext cx="1759097" cy="1055458"/>
      </dsp:txXfrm>
    </dsp:sp>
    <dsp:sp modelId="{CF3FECEB-6DAB-46A1-AF4C-470282B5661F}">
      <dsp:nvSpPr>
        <dsp:cNvPr id="0" name=""/>
        <dsp:cNvSpPr/>
      </dsp:nvSpPr>
      <dsp:spPr>
        <a:xfrm>
          <a:off x="134593" y="2463105"/>
          <a:ext cx="1759097" cy="1055458"/>
        </a:xfrm>
        <a:prstGeom prst="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Initial backtest results </a:t>
          </a:r>
          <a:r>
            <a:rPr lang="en-US" sz="1300" b="1" kern="1200"/>
            <a:t>yield net positive PnL and returns</a:t>
          </a:r>
          <a:r>
            <a:rPr lang="en-US" sz="1300" kern="1200"/>
            <a:t> for the testing period (2019).</a:t>
          </a:r>
        </a:p>
      </dsp:txBody>
      <dsp:txXfrm>
        <a:off x="134593" y="2463105"/>
        <a:ext cx="1759097" cy="1055458"/>
      </dsp:txXfrm>
    </dsp:sp>
    <dsp:sp modelId="{1AC09037-BCB9-4F48-8488-FC0A7E350DCC}">
      <dsp:nvSpPr>
        <dsp:cNvPr id="0" name=""/>
        <dsp:cNvSpPr/>
      </dsp:nvSpPr>
      <dsp:spPr>
        <a:xfrm>
          <a:off x="2069600" y="2463105"/>
          <a:ext cx="1759097" cy="1055458"/>
        </a:xfrm>
        <a:prstGeom prst="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WTI mean revision strategy performance is </a:t>
          </a:r>
          <a:r>
            <a:rPr lang="en-US" sz="1300" b="1" kern="1200" dirty="0"/>
            <a:t>26.11%</a:t>
          </a:r>
          <a:r>
            <a:rPr lang="en-US" sz="1300" kern="1200" dirty="0"/>
            <a:t> year to date.</a:t>
          </a:r>
        </a:p>
      </dsp:txBody>
      <dsp:txXfrm>
        <a:off x="2069600" y="2463105"/>
        <a:ext cx="1759097" cy="1055458"/>
      </dsp:txXfrm>
    </dsp:sp>
    <dsp:sp modelId="{72008F5A-68FB-4B21-A5B8-7EF4725ACE1A}">
      <dsp:nvSpPr>
        <dsp:cNvPr id="0" name=""/>
        <dsp:cNvSpPr/>
      </dsp:nvSpPr>
      <dsp:spPr>
        <a:xfrm>
          <a:off x="1102097" y="3694474"/>
          <a:ext cx="1759097" cy="1055458"/>
        </a:xfrm>
        <a:prstGeom prst="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The trade execution / PnL </a:t>
          </a:r>
          <a:r>
            <a:rPr lang="en-US" sz="1300" b="1" kern="1200"/>
            <a:t>dashboard</a:t>
          </a:r>
          <a:r>
            <a:rPr lang="en-US" sz="1300" kern="1200"/>
            <a:t> is functional locally.</a:t>
          </a:r>
        </a:p>
      </dsp:txBody>
      <dsp:txXfrm>
        <a:off x="1102097" y="3694474"/>
        <a:ext cx="1759097" cy="1055458"/>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C60772-AFFA-49AC-87B9-5EC36B1DFFA4}">
      <dsp:nvSpPr>
        <dsp:cNvPr id="0" name=""/>
        <dsp:cNvSpPr/>
      </dsp:nvSpPr>
      <dsp:spPr>
        <a:xfrm>
          <a:off x="0" y="522693"/>
          <a:ext cx="996501" cy="996501"/>
        </a:xfrm>
        <a:prstGeom prst="ellips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a:t>Data pre-processing, normalization and augmentation.</a:t>
          </a:r>
        </a:p>
      </dsp:txBody>
      <dsp:txXfrm>
        <a:off x="145934" y="668627"/>
        <a:ext cx="704633" cy="704633"/>
      </dsp:txXfrm>
    </dsp:sp>
    <dsp:sp modelId="{BB0937C7-8AD8-41D4-9BAD-B3D5DDDA9E0B}">
      <dsp:nvSpPr>
        <dsp:cNvPr id="0" name=""/>
        <dsp:cNvSpPr/>
      </dsp:nvSpPr>
      <dsp:spPr>
        <a:xfrm rot="10800000">
          <a:off x="323862" y="1647867"/>
          <a:ext cx="348775" cy="272787"/>
        </a:xfrm>
        <a:prstGeom prst="triangle">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67B8A98-E91C-451F-833B-AC9706CFDE37}">
      <dsp:nvSpPr>
        <dsp:cNvPr id="0" name=""/>
        <dsp:cNvSpPr/>
      </dsp:nvSpPr>
      <dsp:spPr>
        <a:xfrm>
          <a:off x="165917" y="2033886"/>
          <a:ext cx="664666" cy="664666"/>
        </a:xfrm>
        <a:prstGeom prst="ellips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b="1" kern="1200"/>
            <a:t>Risk profiles</a:t>
          </a:r>
          <a:r>
            <a:rPr lang="en-US" sz="500" kern="1200"/>
            <a:t> for each of the various assets &amp; corresponding parametric model estimates.</a:t>
          </a:r>
        </a:p>
      </dsp:txBody>
      <dsp:txXfrm>
        <a:off x="263255" y="2131224"/>
        <a:ext cx="469990" cy="469990"/>
      </dsp:txXfrm>
    </dsp:sp>
    <dsp:sp modelId="{DCE3CF86-3D78-4B65-9761-FAC5361CB4F4}">
      <dsp:nvSpPr>
        <dsp:cNvPr id="0" name=""/>
        <dsp:cNvSpPr/>
      </dsp:nvSpPr>
      <dsp:spPr>
        <a:xfrm rot="10800000">
          <a:off x="323862" y="2910184"/>
          <a:ext cx="348775" cy="272787"/>
        </a:xfrm>
        <a:prstGeom prst="triangle">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0D555411-D11D-482C-8723-6683D94C197C}">
      <dsp:nvSpPr>
        <dsp:cNvPr id="0" name=""/>
        <dsp:cNvSpPr/>
      </dsp:nvSpPr>
      <dsp:spPr>
        <a:xfrm>
          <a:off x="165917" y="3379163"/>
          <a:ext cx="664666" cy="664666"/>
        </a:xfrm>
        <a:prstGeom prst="ellips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a:t>Preliminary time series analysis &amp; statistical correlations for </a:t>
          </a:r>
          <a:r>
            <a:rPr lang="en-US" sz="500" b="1" kern="1200"/>
            <a:t>Gasoline products</a:t>
          </a:r>
          <a:endParaRPr lang="en-US" sz="500" kern="1200"/>
        </a:p>
      </dsp:txBody>
      <dsp:txXfrm>
        <a:off x="263255" y="3476501"/>
        <a:ext cx="469990" cy="469990"/>
      </dsp:txXfrm>
    </dsp:sp>
    <dsp:sp modelId="{4C2D5748-334A-42E5-8AD3-0F90C2BA446D}">
      <dsp:nvSpPr>
        <dsp:cNvPr id="0" name=""/>
        <dsp:cNvSpPr/>
      </dsp:nvSpPr>
      <dsp:spPr>
        <a:xfrm rot="5400000">
          <a:off x="1078958" y="3575102"/>
          <a:ext cx="348775" cy="272787"/>
        </a:xfrm>
        <a:prstGeom prst="triangle">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126B26DB-5631-4CDB-91CB-7DE3AC826853}">
      <dsp:nvSpPr>
        <dsp:cNvPr id="0" name=""/>
        <dsp:cNvSpPr/>
      </dsp:nvSpPr>
      <dsp:spPr>
        <a:xfrm>
          <a:off x="1660668" y="3379163"/>
          <a:ext cx="664666" cy="664666"/>
        </a:xfrm>
        <a:prstGeom prst="ellips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t>A predictive model for Gasoline, and corresponding trading strategy (</a:t>
          </a:r>
          <a:r>
            <a:rPr lang="en-US" sz="500" b="1" kern="1200" dirty="0"/>
            <a:t>mean-revision</a:t>
          </a:r>
          <a:r>
            <a:rPr lang="en-US" sz="500" kern="1200" dirty="0"/>
            <a:t>).</a:t>
          </a:r>
        </a:p>
      </dsp:txBody>
      <dsp:txXfrm>
        <a:off x="1758006" y="3476501"/>
        <a:ext cx="469990" cy="469990"/>
      </dsp:txXfrm>
    </dsp:sp>
    <dsp:sp modelId="{823B6E69-15FE-4B0B-BB48-399F7B687F04}">
      <dsp:nvSpPr>
        <dsp:cNvPr id="0" name=""/>
        <dsp:cNvSpPr/>
      </dsp:nvSpPr>
      <dsp:spPr>
        <a:xfrm>
          <a:off x="1818614" y="2894744"/>
          <a:ext cx="348775" cy="272787"/>
        </a:xfrm>
        <a:prstGeom prst="triangle">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17E17CDD-5736-4B79-ADF8-81C1DDA1F4E0}">
      <dsp:nvSpPr>
        <dsp:cNvPr id="0" name=""/>
        <dsp:cNvSpPr/>
      </dsp:nvSpPr>
      <dsp:spPr>
        <a:xfrm>
          <a:off x="1660668" y="2033886"/>
          <a:ext cx="664666" cy="664666"/>
        </a:xfrm>
        <a:prstGeom prst="ellips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a:t>Initial backtest results </a:t>
          </a:r>
          <a:r>
            <a:rPr lang="en-US" sz="500" b="1" kern="1200"/>
            <a:t>yield net positive PnL and returns</a:t>
          </a:r>
          <a:r>
            <a:rPr lang="en-US" sz="500" kern="1200"/>
            <a:t> for the testing period (2019).</a:t>
          </a:r>
        </a:p>
      </dsp:txBody>
      <dsp:txXfrm>
        <a:off x="1758006" y="2131224"/>
        <a:ext cx="469990" cy="469990"/>
      </dsp:txXfrm>
    </dsp:sp>
    <dsp:sp modelId="{C691B4B5-DC4C-44B4-937D-E21B76159584}">
      <dsp:nvSpPr>
        <dsp:cNvPr id="0" name=""/>
        <dsp:cNvSpPr/>
      </dsp:nvSpPr>
      <dsp:spPr>
        <a:xfrm>
          <a:off x="1818614" y="1549467"/>
          <a:ext cx="348775" cy="272787"/>
        </a:xfrm>
        <a:prstGeom prst="triangle">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E900F7FD-B659-45D6-BC6A-539106EB8F8B}">
      <dsp:nvSpPr>
        <dsp:cNvPr id="0" name=""/>
        <dsp:cNvSpPr/>
      </dsp:nvSpPr>
      <dsp:spPr>
        <a:xfrm>
          <a:off x="1660668" y="688610"/>
          <a:ext cx="664666" cy="664666"/>
        </a:xfrm>
        <a:prstGeom prst="ellips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a:t>WTI mean revision strategy performance is </a:t>
          </a:r>
          <a:r>
            <a:rPr lang="en-US" sz="500" b="1" kern="1200"/>
            <a:t>29.27%</a:t>
          </a:r>
          <a:r>
            <a:rPr lang="en-US" sz="500" kern="1200"/>
            <a:t> annualized returns.</a:t>
          </a:r>
        </a:p>
      </dsp:txBody>
      <dsp:txXfrm>
        <a:off x="1758006" y="785948"/>
        <a:ext cx="469990" cy="469990"/>
      </dsp:txXfrm>
    </dsp:sp>
    <dsp:sp modelId="{351E20BA-7B81-4DE8-B07C-A3FF0A542B78}">
      <dsp:nvSpPr>
        <dsp:cNvPr id="0" name=""/>
        <dsp:cNvSpPr/>
      </dsp:nvSpPr>
      <dsp:spPr>
        <a:xfrm rot="5400000">
          <a:off x="2490751" y="884550"/>
          <a:ext cx="348775" cy="272787"/>
        </a:xfrm>
        <a:prstGeom prst="triangle">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2A0775E4-CEF8-45B0-BADD-F4DF228AED7D}">
      <dsp:nvSpPr>
        <dsp:cNvPr id="0" name=""/>
        <dsp:cNvSpPr/>
      </dsp:nvSpPr>
      <dsp:spPr>
        <a:xfrm>
          <a:off x="2989503" y="522693"/>
          <a:ext cx="996501" cy="996501"/>
        </a:xfrm>
        <a:prstGeom prst="ellips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a:t>The trade execution / PnL </a:t>
          </a:r>
          <a:r>
            <a:rPr lang="en-US" sz="700" b="1" kern="1200"/>
            <a:t>dashboard</a:t>
          </a:r>
          <a:r>
            <a:rPr lang="en-US" sz="700" kern="1200"/>
            <a:t> is functional locally.</a:t>
          </a:r>
        </a:p>
      </dsp:txBody>
      <dsp:txXfrm>
        <a:off x="3135437" y="668627"/>
        <a:ext cx="704633" cy="704633"/>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radial2">
  <dgm:title val=""/>
  <dgm:desc val=""/>
  <dgm:catLst>
    <dgm:cat type="relationship" pri="20000"/>
    <dgm:cat type="convert" pri="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ite">
    <dgm:varLst>
      <dgm:chMax val="5"/>
      <dgm:dir/>
      <dgm:animLvl val="ctr"/>
      <dgm:resizeHandles val="exact"/>
    </dgm:varLst>
    <dgm:alg type="composite"/>
    <dgm:shape xmlns:r="http://schemas.openxmlformats.org/officeDocument/2006/relationships" r:blip="">
      <dgm:adjLst/>
    </dgm:shape>
    <dgm:presOf/>
    <dgm:constrLst>
      <dgm:constr type="w" for="ch" forName="cycle" refType="w"/>
      <dgm:constr type="h" for="ch" forName="cycle" refType="h"/>
    </dgm:constrLst>
    <dgm:ruleLst/>
    <dgm:layoutNode name="cycle">
      <dgm:choose name="Name0">
        <dgm:if name="Name1" func="var" arg="dir" op="equ" val="norm">
          <dgm:choose name="Name2">
            <dgm:if name="Name3" axis="ch" ptType="node" func="cnt" op="lte" val="1">
              <dgm:alg type="cycle">
                <dgm:param type="stAng" val="90"/>
                <dgm:param type="spanAng" val="360"/>
                <dgm:param type="ctrShpMap" val="fNode"/>
              </dgm:alg>
            </dgm:if>
            <dgm:if name="Name4" axis="ch" ptType="node" func="cnt" op="equ" val="2">
              <dgm:alg type="cycle">
                <dgm:param type="stAng" val="70"/>
                <dgm:param type="spanAng" val="40"/>
                <dgm:param type="ctrShpMap" val="fNode"/>
              </dgm:alg>
            </dgm:if>
            <dgm:if name="Name5" axis="ch" ptType="node" func="cnt" op="equ" val="3">
              <dgm:alg type="cycle">
                <dgm:param type="stAng" val="60"/>
                <dgm:param type="spanAng" val="60"/>
                <dgm:param type="ctrShpMap" val="fNode"/>
              </dgm:alg>
            </dgm:if>
            <dgm:else name="Name6">
              <dgm:alg type="cycle">
                <dgm:param type="stAng" val="45"/>
                <dgm:param type="spanAng" val="90"/>
                <dgm:param type="ctrShpMap" val="fNode"/>
              </dgm:alg>
            </dgm:else>
          </dgm:choose>
        </dgm:if>
        <dgm:else name="Name7">
          <dgm:choose name="Name8">
            <dgm:if name="Name9" axis="ch" ptType="node" func="cnt" op="lte" val="1">
              <dgm:alg type="cycle">
                <dgm:param type="stAng" val="-90"/>
                <dgm:param type="spanAng" val="-360"/>
                <dgm:param type="ctrShpMap" val="fNode"/>
              </dgm:alg>
            </dgm:if>
            <dgm:if name="Name10" axis="ch" ptType="node" func="cnt" op="equ" val="2">
              <dgm:alg type="cycle">
                <dgm:param type="stAng" val="-70"/>
                <dgm:param type="spanAng" val="-40"/>
                <dgm:param type="ctrShpMap" val="fNode"/>
              </dgm:alg>
            </dgm:if>
            <dgm:if name="Name11" axis="ch" ptType="node" func="cnt" op="equ" val="3">
              <dgm:alg type="cycle">
                <dgm:param type="stAng" val="-60"/>
                <dgm:param type="spanAng" val="-60"/>
                <dgm:param type="ctrShpMap" val="fNode"/>
              </dgm:alg>
            </dgm:if>
            <dgm:else name="Name12">
              <dgm:alg type="cycle">
                <dgm:param type="stAng" val="-45"/>
                <dgm:param type="spanAng" val="-90"/>
                <dgm:param type="ctrShpMap" val="fNode"/>
              </dgm:alg>
            </dgm:else>
          </dgm:choose>
        </dgm:else>
      </dgm:choose>
      <dgm:shape xmlns:r="http://schemas.openxmlformats.org/officeDocument/2006/relationships" r:blip="">
        <dgm:adjLst/>
      </dgm:shape>
      <dgm:presOf/>
      <dgm:constrLst>
        <dgm:constr type="sp" val="20"/>
        <dgm:constr type="w" for="ch" forName="centerShape" refType="w"/>
        <dgm:constr type="w" for="ch" forName="node" refType="w" refFor="ch" refForName="centerShape" fact="1.5"/>
        <dgm:constr type="sibSp" refType="w" refFor="ch" refForName="centerShape" op="equ" fact="0.08"/>
        <dgm:constr type="primFontSz" for="des" forName="parentNode" op="equ" val="65"/>
        <dgm:constr type="secFontSz" for="des" forName="childNode" op="equ" val="65"/>
      </dgm:constrLst>
      <dgm:ruleLst/>
      <dgm:choose name="Name13">
        <dgm:if name="Name14" axis="ch" ptType="node" hideLastTrans="0" func="cnt" op="gte" val="1">
          <dgm:layoutNode name="centerShape" styleLbl="node0">
            <dgm:alg type="composite"/>
            <dgm:shape xmlns:r="http://schemas.openxmlformats.org/officeDocument/2006/relationships" r:blip="">
              <dgm:adjLst/>
            </dgm:shape>
            <dgm:presOf axis="ch" ptType="node" cnt="1"/>
            <dgm:constrLst>
              <dgm:constr type="w" for="ch" forName="connSite" refType="w" fact="0.7"/>
              <dgm:constr type="h" for="ch" forName="connSite" refType="w" fact="0.7"/>
              <dgm:constr type="ctrX" for="ch" forName="connSite" refType="w" fact="0.5"/>
              <dgm:constr type="ctrY" for="ch" forName="connSite" refType="h" fact="0.5"/>
              <dgm:constr type="w" for="ch" forName="visible" refType="w"/>
              <dgm:constr type="h" for="ch" forName="visible" refType="w"/>
              <dgm:constr type="ctrX" for="ch" forName="visible" refType="w" fact="0.5"/>
              <dgm:constr type="ctrY" for="ch" forName="visible" refType="h" fact="0.5"/>
            </dgm:constrLst>
            <dgm:ruleLst/>
            <dgm:layoutNode name="connSite">
              <dgm:alg type="sp"/>
              <dgm:shape xmlns:r="http://schemas.openxmlformats.org/officeDocument/2006/relationships" type="ellipse" r:blip="" hideGeom="1">
                <dgm:adjLst/>
              </dgm:shape>
              <dgm:presOf/>
              <dgm:constrLst/>
              <dgm:ruleLst/>
            </dgm:layoutNode>
            <dgm:layoutNode name="visible">
              <dgm:alg type="sp"/>
              <dgm:shape xmlns:r="http://schemas.openxmlformats.org/officeDocument/2006/relationships" type="ellipse" r:blip="" blipPhldr="1">
                <dgm:adjLst/>
              </dgm:shape>
              <dgm:presOf/>
              <dgm:constrLst/>
              <dgm:ruleLst/>
            </dgm:layoutNode>
          </dgm:layoutNode>
        </dgm:if>
        <dgm:else name="Name15"/>
      </dgm:choose>
      <dgm:forEach name="Name16" axis="ch">
        <dgm:forEach name="Name17" axis="self" ptType="node">
          <dgm:layoutNode name="node">
            <dgm:alg type="composite"/>
            <dgm:shape xmlns:r="http://schemas.openxmlformats.org/officeDocument/2006/relationships" r:blip="">
              <dgm:adjLst/>
            </dgm:shape>
            <dgm:presOf/>
            <dgm:choose name="Name18">
              <dgm:if name="Name19" func="var" arg="dir" op="equ" val="norm">
                <dgm:constrLst>
                  <dgm:constr type="t" for="ch" forName="parentNode"/>
                  <dgm:constr type="l" for="ch" forName="parentNode"/>
                  <dgm:constr type="w" for="ch" forName="parentNode" refType="w" fact="0.4"/>
                  <dgm:constr type="h" for="ch" forName="parentNode" refType="w" refFor="ch" refForName="parentNode" op="equ"/>
                  <dgm:constr type="ctrY" for="ch" forName="childNode" refType="h" refFor="ch" refForName="parentNode" fact="0.5"/>
                  <dgm:constr type="l" for="ch" forName="childNode" refType="w" refFor="ch" refForName="parentNode" op="equ" fact="1.1"/>
                  <dgm:constr type="w" for="ch" forName="childNode" refType="w" fact="0.6"/>
                  <dgm:constr type="h" for="ch" forName="childNode" refType="h" refFor="ch" refForName="parentNode"/>
                </dgm:constrLst>
              </dgm:if>
              <dgm:else name="Name20">
                <dgm:constrLst>
                  <dgm:constr type="t" for="ch" forName="parentNode"/>
                  <dgm:constr type="r" for="ch" forName="parentNode" refType="w"/>
                  <dgm:constr type="w" for="ch" forName="parentNode" refType="w" fact="0.4"/>
                  <dgm:constr type="h" for="ch" forName="parentNode" refType="w" refFor="ch" refForName="parentNode" op="equ"/>
                  <dgm:constr type="ctrY" for="ch" forName="childNode" refType="h" refFor="ch" refForName="parentNode" fact="0.5"/>
                  <dgm:constr type="l" for="ch" forName="childNode"/>
                  <dgm:constr type="w" for="ch" forName="childNode" refType="w" fact="0.6"/>
                  <dgm:constr type="h" for="ch" forName="childNode" refType="h" refFor="ch" refForName="parentNode"/>
                </dgm:constrLst>
              </dgm:else>
            </dgm:choose>
            <dgm:ruleLst/>
            <dgm:layoutNode name="parentNode" styleLbl="node1">
              <dgm:varLst>
                <dgm:chMax val="1"/>
                <dgm:bulletEnabled val="1"/>
              </dgm:varLst>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childNode" styleLbl="revTx" moveWith="parentNode">
              <dgm:varLst>
                <dgm:bulletEnabled val="1"/>
              </dgm:varLst>
              <dgm:alg type="tx">
                <dgm:param type="txAnchorVertCh" val="mid"/>
                <dgm:param type="stBulletLvl" val="1"/>
              </dgm:alg>
              <dgm:choose name="Name21">
                <dgm:if name="Name22" axis="ch" ptType="node" func="cnt" op="gte" val="1">
                  <dgm:shape xmlns:r="http://schemas.openxmlformats.org/officeDocument/2006/relationships" type="rect" r:blip="">
                    <dgm:adjLst/>
                  </dgm:shape>
                </dgm:if>
                <dgm:else name="Name23">
                  <dgm:shape xmlns:r="http://schemas.openxmlformats.org/officeDocument/2006/relationships" type="rect" r:blip="" hideGeom="1">
                    <dgm:adjLst/>
                  </dgm:shape>
                </dgm:else>
              </dgm:choose>
              <dgm:presOf axis="des" ptType="node"/>
              <dgm:constrLst>
                <dgm:constr type="tMarg"/>
                <dgm:constr type="bMarg"/>
                <dgm:constr type="lMarg"/>
                <dgm:constr type="rMarg"/>
              </dgm:constrLst>
              <dgm:ruleLst>
                <dgm:rule type="secFontSz" val="5" fact="NaN" max="NaN"/>
              </dgm:ruleLst>
            </dgm:layoutNode>
          </dgm:layoutNode>
        </dgm:forEach>
        <dgm:forEach name="Name24" axis="self" ptType="parTrans" cnt="1">
          <dgm:layoutNode name="Name25">
            <dgm:alg type="conn">
              <dgm:param type="dim" val="1D"/>
              <dgm:param type="endSty" val="noArr"/>
              <dgm:param type="begPts" val="auto"/>
              <dgm:param type="endPts" val="auto"/>
              <dgm:param type="srcNode" val="connSite"/>
              <dgm:param type="dstNode" val="parentNode"/>
            </dgm:alg>
            <dgm:shape xmlns:r="http://schemas.openxmlformats.org/officeDocument/2006/relationships" type="conn" r:blip="" zOrderOff="-99">
              <dgm:adjLst/>
            </dgm:shape>
            <dgm:presOf axis="self"/>
            <dgm:constrLst>
              <dgm:constr type="connDist"/>
              <dgm:constr type="w" val="1"/>
              <dgm:constr type="h" val="5"/>
              <dgm:constr type="begPad"/>
              <dgm:constr type="endPad"/>
            </dgm:constrLst>
            <dgm:ruleLst/>
          </dgm:layoutNode>
        </dgm:forEach>
      </dgm:forEach>
    </dgm:layoutNode>
  </dgm:layoutNode>
</dgm:layoutDef>
</file>

<file path=ppt/diagrams/layout6.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bProcess2">
  <dgm:title val=""/>
  <dgm:desc val=""/>
  <dgm:catLst>
    <dgm:cat type="process" pri="24000"/>
  </dgm:catLst>
  <dgm:sampData>
    <dgm:dataModel>
      <dgm:ptLst>
        <dgm:pt modelId="0" type="doc"/>
        <dgm:pt modelId="1">
          <dgm:prSet phldr="1"/>
        </dgm:pt>
        <dgm:pt modelId="2">
          <dgm:prSet phldr="1"/>
        </dgm:pt>
        <dgm:pt modelId="3">
          <dgm:prSet phldr="1"/>
        </dgm:pt>
        <dgm:pt modelId="4">
          <dgm:prSet phldr="1"/>
        </dgm:pt>
        <dgm:pt modelId="5">
          <dgm:prSet phldr="1"/>
        </dgm:pt>
        <dgm:pt modelId="6">
          <dgm:prSet phldr="1"/>
        </dgm:pt>
        <dgm:pt modelId="7">
          <dgm:prSet phldr="1"/>
        </dgm:pt>
        <dgm:pt modelId="8">
          <dgm:prSet phldr="1"/>
        </dgm:pt>
        <dgm:pt modelId="9">
          <dgm:prSet phldr="1"/>
        </dgm:pt>
      </dgm:ptLst>
      <dgm:cxnLst>
        <dgm:cxn modelId="10" srcId="0" destId="1" srcOrd="0" destOrd="0"/>
        <dgm:cxn modelId="11" srcId="0" destId="2" srcOrd="1" destOrd="0"/>
        <dgm:cxn modelId="12" srcId="0" destId="3" srcOrd="2" destOrd="0"/>
        <dgm:cxn modelId="13" srcId="0" destId="4" srcOrd="3" destOrd="0"/>
        <dgm:cxn modelId="14" srcId="0" destId="5" srcOrd="4" destOrd="0"/>
        <dgm:cxn modelId="15" srcId="0" destId="6" srcOrd="5" destOrd="0"/>
        <dgm:cxn modelId="16" srcId="0" destId="7" srcOrd="6" destOrd="0"/>
        <dgm:cxn modelId="17" srcId="0" destId="8" srcOrd="7" destOrd="0"/>
        <dgm:cxn modelId="18" srcId="0" destId="9" srcOrd="8"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dgm:varLst>
    <dgm:choose name="Name0">
      <dgm:if name="Name1" func="var" arg="dir" op="equ" val="norm">
        <dgm:alg type="snake">
          <dgm:param type="grDir" val="tL"/>
          <dgm:param type="flowDir" val="col"/>
          <dgm:param type="contDir" val="revDir"/>
        </dgm:alg>
      </dgm:if>
      <dgm:else name="Name2">
        <dgm:alg type="snake">
          <dgm:param type="grDir" val="tR"/>
          <dgm:param type="flowDir" val="col"/>
          <dgm:param type="contDir" val="revDir"/>
        </dgm:alg>
      </dgm:else>
    </dgm:choose>
    <dgm:shape xmlns:r="http://schemas.openxmlformats.org/officeDocument/2006/relationships" r:blip="">
      <dgm:adjLst/>
    </dgm:shape>
    <dgm:presOf/>
    <dgm:constrLst>
      <dgm:constr type="w" for="ch" forName="firstNode" refType="w"/>
      <dgm:constr type="w" for="ch" forName="lastNode" refType="w" refFor="ch" refForName="firstNode" op="equ"/>
      <dgm:constr type="w" for="ch" forName="middleNode" refType="w" refFor="ch" refForName="firstNode" op="equ"/>
      <dgm:constr type="h" for="ch" ptType="sibTrans" refType="w" refFor="ch" refForName="middleNode" op="equ" fact="0.35"/>
      <dgm:constr type="sp" refType="w" refFor="ch" refForName="middleNode" fact="0.5"/>
      <dgm:constr type="connDist" for="des" ptType="sibTrans" op="equ"/>
      <dgm:constr type="primFontSz" for="ch" forName="firstNode" val="65"/>
      <dgm:constr type="primFontSz" for="ch" forName="lastNode" refType="primFontSz" refFor="ch" refForName="firstNode" op="equ"/>
      <dgm:constr type="primFontSz" for="des" forName="shape" val="65"/>
      <dgm:constr type="primFontSz" for="des" forName="shape" refType="primFontSz" refFor="ch" refForName="firstNode" op="lte"/>
      <dgm:constr type="primFontSz" for="des" forName="shape" refType="primFontSz" refFor="ch" refForName="lastNode" op="lte"/>
    </dgm:constrLst>
    <dgm:ruleLst/>
    <dgm:forEach name="Name3" axis="ch" ptType="node">
      <dgm:choose name="Name4">
        <dgm:if name="Name5" axis="self" ptType="node" func="pos" op="equ" val="1">
          <dgm:layoutNode name="first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if name="Name6" axis="self" ptType="node" func="revPos" op="equ" val="1">
          <dgm:layoutNode name="last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else name="Name7">
          <dgm:layoutNode name="middleNode">
            <dgm:alg type="composite"/>
            <dgm:shape xmlns:r="http://schemas.openxmlformats.org/officeDocument/2006/relationships" r:blip="">
              <dgm:adjLst/>
            </dgm:shape>
            <dgm:presOf/>
            <dgm:constrLst>
              <dgm:constr type="h" refType="w"/>
              <dgm:constr type="w" for="ch" forName="padding" refType="w"/>
              <dgm:constr type="h" for="ch" forName="padding" refType="h"/>
              <dgm:constr type="w" for="ch" forName="shape" refType="w" fact="0.667"/>
              <dgm:constr type="h" for="ch" forName="shape" refType="h" fact="0.667"/>
              <dgm:constr type="ctrX" for="ch" forName="shape" refType="w" fact="0.5"/>
              <dgm:constr type="ctrY" for="ch" forName="shape" refType="h" fact="0.5"/>
            </dgm:constrLst>
            <dgm:ruleLst/>
            <dgm:layoutNode name="padding">
              <dgm:alg type="sp"/>
              <dgm:shape xmlns:r="http://schemas.openxmlformats.org/officeDocument/2006/relationships" type="ellipse" r:blip="" hideGeom="1">
                <dgm:adjLst/>
              </dgm:shape>
              <dgm:presOf/>
              <dgm:constrLst/>
              <dgm:ruleLst/>
            </dgm:layoutNode>
            <dgm:layoutNode name="shap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else>
      </dgm:choose>
      <dgm:forEach name="Name8" axis="followSib" ptType="sibTrans" cnt="1">
        <dgm:layoutNode name="sibTrans">
          <dgm:choose name="Name9">
            <dgm:if name="Name10" func="var" arg="dir" op="equ" val="norm">
              <dgm:choose name="Name11">
                <dgm:if name="Name12" axis="self" ptType="sibTrans" func="pos" op="equ" val="1">
                  <dgm:alg type="conn">
                    <dgm:param type="begPts" val="auto"/>
                    <dgm:param type="endPts" val="auto"/>
                    <dgm:param type="srcNode" val="firstNode"/>
                    <dgm:param type="dstNode" val="shape"/>
                  </dgm:alg>
                </dgm:if>
                <dgm:if name="Name13" axis="self" ptType="sibTrans" func="revPos" op="equ" val="1">
                  <dgm:alg type="conn">
                    <dgm:param type="begPts" val="auto"/>
                    <dgm:param type="endPts" val="auto"/>
                    <dgm:param type="srcNode" val="shape"/>
                    <dgm:param type="dstNode" val="lastNode"/>
                  </dgm:alg>
                </dgm:if>
                <dgm:else name="Name14">
                  <dgm:alg type="conn">
                    <dgm:param type="begPts" val="auto"/>
                    <dgm:param type="endPts" val="auto"/>
                    <dgm:param type="srcNode" val="shape"/>
                    <dgm:param type="dstNode" val="shape"/>
                  </dgm:alg>
                </dgm:else>
              </dgm:choose>
            </dgm:if>
            <dgm:else name="Name15">
              <dgm:choose name="Name16">
                <dgm:if name="Name17" axis="self" ptType="sibTrans" func="pos" op="equ" val="1">
                  <dgm:alg type="conn">
                    <dgm:param type="begPts" val="auto"/>
                    <dgm:param type="endPts" val="auto"/>
                    <dgm:param type="srcNode" val="firstNode"/>
                    <dgm:param type="dstNode" val="shape"/>
                  </dgm:alg>
                </dgm:if>
                <dgm:if name="Name18" axis="self" ptType="sibTrans" func="revPos" op="equ" val="1">
                  <dgm:alg type="conn">
                    <dgm:param type="begPts" val="auto"/>
                    <dgm:param type="endPts" val="auto"/>
                    <dgm:param type="srcNode" val="shape"/>
                    <dgm:param type="dstNode" val="lastNode"/>
                  </dgm:alg>
                </dgm:if>
                <dgm:else name="Name19">
                  <dgm:alg type="conn">
                    <dgm:param type="begPts" val="auto"/>
                    <dgm:param type="endPts" val="auto"/>
                    <dgm:param type="srcNode" val="shape"/>
                    <dgm:param type="dstNode" val="shape"/>
                  </dgm:alg>
                </dgm:else>
              </dgm:choose>
            </dgm:else>
          </dgm:choose>
          <dgm:shape xmlns:r="http://schemas.openxmlformats.org/officeDocument/2006/relationships" rot="90" type="triangle" r:blip="">
            <dgm:adjLst/>
          </dgm:shape>
          <dgm:presOf axis="self"/>
          <dgm:constrLst>
            <dgm:constr type="w" refType="h"/>
            <dgm:constr type="connDist"/>
            <dgm:constr type="begPad" refType="connDist" fact="0.25"/>
            <dgm:constr type="endPad" refType="connDist" fact="0.22"/>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bProcess2">
  <dgm:title val=""/>
  <dgm:desc val=""/>
  <dgm:catLst>
    <dgm:cat type="process" pri="24000"/>
  </dgm:catLst>
  <dgm:sampData>
    <dgm:dataModel>
      <dgm:ptLst>
        <dgm:pt modelId="0" type="doc"/>
        <dgm:pt modelId="1">
          <dgm:prSet phldr="1"/>
        </dgm:pt>
        <dgm:pt modelId="2">
          <dgm:prSet phldr="1"/>
        </dgm:pt>
        <dgm:pt modelId="3">
          <dgm:prSet phldr="1"/>
        </dgm:pt>
        <dgm:pt modelId="4">
          <dgm:prSet phldr="1"/>
        </dgm:pt>
        <dgm:pt modelId="5">
          <dgm:prSet phldr="1"/>
        </dgm:pt>
        <dgm:pt modelId="6">
          <dgm:prSet phldr="1"/>
        </dgm:pt>
        <dgm:pt modelId="7">
          <dgm:prSet phldr="1"/>
        </dgm:pt>
        <dgm:pt modelId="8">
          <dgm:prSet phldr="1"/>
        </dgm:pt>
        <dgm:pt modelId="9">
          <dgm:prSet phldr="1"/>
        </dgm:pt>
      </dgm:ptLst>
      <dgm:cxnLst>
        <dgm:cxn modelId="10" srcId="0" destId="1" srcOrd="0" destOrd="0"/>
        <dgm:cxn modelId="11" srcId="0" destId="2" srcOrd="1" destOrd="0"/>
        <dgm:cxn modelId="12" srcId="0" destId="3" srcOrd="2" destOrd="0"/>
        <dgm:cxn modelId="13" srcId="0" destId="4" srcOrd="3" destOrd="0"/>
        <dgm:cxn modelId="14" srcId="0" destId="5" srcOrd="4" destOrd="0"/>
        <dgm:cxn modelId="15" srcId="0" destId="6" srcOrd="5" destOrd="0"/>
        <dgm:cxn modelId="16" srcId="0" destId="7" srcOrd="6" destOrd="0"/>
        <dgm:cxn modelId="17" srcId="0" destId="8" srcOrd="7" destOrd="0"/>
        <dgm:cxn modelId="18" srcId="0" destId="9" srcOrd="8"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dgm:varLst>
    <dgm:choose name="Name0">
      <dgm:if name="Name1" func="var" arg="dir" op="equ" val="norm">
        <dgm:alg type="snake">
          <dgm:param type="grDir" val="tL"/>
          <dgm:param type="flowDir" val="col"/>
          <dgm:param type="contDir" val="revDir"/>
        </dgm:alg>
      </dgm:if>
      <dgm:else name="Name2">
        <dgm:alg type="snake">
          <dgm:param type="grDir" val="tR"/>
          <dgm:param type="flowDir" val="col"/>
          <dgm:param type="contDir" val="revDir"/>
        </dgm:alg>
      </dgm:else>
    </dgm:choose>
    <dgm:shape xmlns:r="http://schemas.openxmlformats.org/officeDocument/2006/relationships" r:blip="">
      <dgm:adjLst/>
    </dgm:shape>
    <dgm:presOf/>
    <dgm:constrLst>
      <dgm:constr type="w" for="ch" forName="firstNode" refType="w"/>
      <dgm:constr type="w" for="ch" forName="lastNode" refType="w" refFor="ch" refForName="firstNode" op="equ"/>
      <dgm:constr type="w" for="ch" forName="middleNode" refType="w" refFor="ch" refForName="firstNode" op="equ"/>
      <dgm:constr type="h" for="ch" ptType="sibTrans" refType="w" refFor="ch" refForName="middleNode" op="equ" fact="0.35"/>
      <dgm:constr type="sp" refType="w" refFor="ch" refForName="middleNode" fact="0.5"/>
      <dgm:constr type="connDist" for="des" ptType="sibTrans" op="equ"/>
      <dgm:constr type="primFontSz" for="ch" forName="firstNode" val="65"/>
      <dgm:constr type="primFontSz" for="ch" forName="lastNode" refType="primFontSz" refFor="ch" refForName="firstNode" op="equ"/>
      <dgm:constr type="primFontSz" for="des" forName="shape" val="65"/>
      <dgm:constr type="primFontSz" for="des" forName="shape" refType="primFontSz" refFor="ch" refForName="firstNode" op="lte"/>
      <dgm:constr type="primFontSz" for="des" forName="shape" refType="primFontSz" refFor="ch" refForName="lastNode" op="lte"/>
    </dgm:constrLst>
    <dgm:ruleLst/>
    <dgm:forEach name="Name3" axis="ch" ptType="node">
      <dgm:choose name="Name4">
        <dgm:if name="Name5" axis="self" ptType="node" func="pos" op="equ" val="1">
          <dgm:layoutNode name="first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if name="Name6" axis="self" ptType="node" func="revPos" op="equ" val="1">
          <dgm:layoutNode name="last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else name="Name7">
          <dgm:layoutNode name="middleNode">
            <dgm:alg type="composite"/>
            <dgm:shape xmlns:r="http://schemas.openxmlformats.org/officeDocument/2006/relationships" r:blip="">
              <dgm:adjLst/>
            </dgm:shape>
            <dgm:presOf/>
            <dgm:constrLst>
              <dgm:constr type="h" refType="w"/>
              <dgm:constr type="w" for="ch" forName="padding" refType="w"/>
              <dgm:constr type="h" for="ch" forName="padding" refType="h"/>
              <dgm:constr type="w" for="ch" forName="shape" refType="w" fact="0.667"/>
              <dgm:constr type="h" for="ch" forName="shape" refType="h" fact="0.667"/>
              <dgm:constr type="ctrX" for="ch" forName="shape" refType="w" fact="0.5"/>
              <dgm:constr type="ctrY" for="ch" forName="shape" refType="h" fact="0.5"/>
            </dgm:constrLst>
            <dgm:ruleLst/>
            <dgm:layoutNode name="padding">
              <dgm:alg type="sp"/>
              <dgm:shape xmlns:r="http://schemas.openxmlformats.org/officeDocument/2006/relationships" type="ellipse" r:blip="" hideGeom="1">
                <dgm:adjLst/>
              </dgm:shape>
              <dgm:presOf/>
              <dgm:constrLst/>
              <dgm:ruleLst/>
            </dgm:layoutNode>
            <dgm:layoutNode name="shap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else>
      </dgm:choose>
      <dgm:forEach name="Name8" axis="followSib" ptType="sibTrans" cnt="1">
        <dgm:layoutNode name="sibTrans">
          <dgm:choose name="Name9">
            <dgm:if name="Name10" func="var" arg="dir" op="equ" val="norm">
              <dgm:choose name="Name11">
                <dgm:if name="Name12" axis="self" ptType="sibTrans" func="pos" op="equ" val="1">
                  <dgm:alg type="conn">
                    <dgm:param type="begPts" val="auto"/>
                    <dgm:param type="endPts" val="auto"/>
                    <dgm:param type="srcNode" val="firstNode"/>
                    <dgm:param type="dstNode" val="shape"/>
                  </dgm:alg>
                </dgm:if>
                <dgm:if name="Name13" axis="self" ptType="sibTrans" func="revPos" op="equ" val="1">
                  <dgm:alg type="conn">
                    <dgm:param type="begPts" val="auto"/>
                    <dgm:param type="endPts" val="auto"/>
                    <dgm:param type="srcNode" val="shape"/>
                    <dgm:param type="dstNode" val="lastNode"/>
                  </dgm:alg>
                </dgm:if>
                <dgm:else name="Name14">
                  <dgm:alg type="conn">
                    <dgm:param type="begPts" val="auto"/>
                    <dgm:param type="endPts" val="auto"/>
                    <dgm:param type="srcNode" val="shape"/>
                    <dgm:param type="dstNode" val="shape"/>
                  </dgm:alg>
                </dgm:else>
              </dgm:choose>
            </dgm:if>
            <dgm:else name="Name15">
              <dgm:choose name="Name16">
                <dgm:if name="Name17" axis="self" ptType="sibTrans" func="pos" op="equ" val="1">
                  <dgm:alg type="conn">
                    <dgm:param type="begPts" val="auto"/>
                    <dgm:param type="endPts" val="auto"/>
                    <dgm:param type="srcNode" val="firstNode"/>
                    <dgm:param type="dstNode" val="shape"/>
                  </dgm:alg>
                </dgm:if>
                <dgm:if name="Name18" axis="self" ptType="sibTrans" func="revPos" op="equ" val="1">
                  <dgm:alg type="conn">
                    <dgm:param type="begPts" val="auto"/>
                    <dgm:param type="endPts" val="auto"/>
                    <dgm:param type="srcNode" val="shape"/>
                    <dgm:param type="dstNode" val="lastNode"/>
                  </dgm:alg>
                </dgm:if>
                <dgm:else name="Name19">
                  <dgm:alg type="conn">
                    <dgm:param type="begPts" val="auto"/>
                    <dgm:param type="endPts" val="auto"/>
                    <dgm:param type="srcNode" val="shape"/>
                    <dgm:param type="dstNode" val="shape"/>
                  </dgm:alg>
                </dgm:else>
              </dgm:choose>
            </dgm:else>
          </dgm:choose>
          <dgm:shape xmlns:r="http://schemas.openxmlformats.org/officeDocument/2006/relationships" rot="90" type="triangle" r:blip="">
            <dgm:adjLst/>
          </dgm:shape>
          <dgm:presOf axis="self"/>
          <dgm:constrLst>
            <dgm:constr type="w" refType="h"/>
            <dgm:constr type="connDist"/>
            <dgm:constr type="begPad" refType="connDist" fact="0.25"/>
            <dgm:constr type="endPad" refType="connDist" fact="0.22"/>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7243D74-B9C1-450A-B0F3-6C6DCB0CF20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32C27C33-9BB1-41D5-A236-12767E7E722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7AB3EA8-A58D-4C92-A3AB-D271CCC294C7}" type="datetimeFigureOut">
              <a:rPr lang="en-US" smtClean="0"/>
              <a:t>11/17/19</a:t>
            </a:fld>
            <a:endParaRPr lang="en-US" dirty="0"/>
          </a:p>
        </p:txBody>
      </p:sp>
      <p:sp>
        <p:nvSpPr>
          <p:cNvPr id="4" name="Footer Placeholder 3">
            <a:extLst>
              <a:ext uri="{FF2B5EF4-FFF2-40B4-BE49-F238E27FC236}">
                <a16:creationId xmlns:a16="http://schemas.microsoft.com/office/drawing/2014/main" id="{44A7EADB-04A4-4093-B238-438E2C7317A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EDDD8696-706D-440E-AE04-4C644F0613E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22A5DE8-F2C4-4DB3-88D1-656DCD59E73E}" type="slidenum">
              <a:rPr lang="en-US" smtClean="0"/>
              <a:t>‹#›</a:t>
            </a:fld>
            <a:endParaRPr lang="en-US" dirty="0"/>
          </a:p>
        </p:txBody>
      </p:sp>
    </p:spTree>
    <p:extLst>
      <p:ext uri="{BB962C8B-B14F-4D97-AF65-F5344CB8AC3E}">
        <p14:creationId xmlns:p14="http://schemas.microsoft.com/office/powerpoint/2010/main" val="178982435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AEFB4FA-E877-413E-B608-88789D806C57}" type="datetimeFigureOut">
              <a:rPr lang="en-US" noProof="0" smtClean="0"/>
              <a:t>11/17/19</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336304E-FDE3-4B4F-A3B7-EBE87F3FA5E2}" type="slidenum">
              <a:rPr lang="en-US" noProof="0" smtClean="0"/>
              <a:t>‹#›</a:t>
            </a:fld>
            <a:endParaRPr lang="en-US" noProof="0" dirty="0"/>
          </a:p>
        </p:txBody>
      </p:sp>
    </p:spTree>
    <p:extLst>
      <p:ext uri="{BB962C8B-B14F-4D97-AF65-F5344CB8AC3E}">
        <p14:creationId xmlns:p14="http://schemas.microsoft.com/office/powerpoint/2010/main" val="40851386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my.vertica.com/docs/8.1.x/HTML/index.htm#Authoring/AnalyzingData/MachineLearning/MachineLearning.htm"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1</a:t>
            </a:fld>
            <a:endParaRPr lang="en-US"/>
          </a:p>
        </p:txBody>
      </p:sp>
    </p:spTree>
    <p:extLst>
      <p:ext uri="{BB962C8B-B14F-4D97-AF65-F5344CB8AC3E}">
        <p14:creationId xmlns:p14="http://schemas.microsoft.com/office/powerpoint/2010/main" val="31797957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normAutofit fontScale="70000" lnSpcReduction="20000"/>
          </a:bodyPr>
          <a:lstStyle/>
          <a:p>
            <a:r>
              <a:rPr lang="en-US" sz="1100" b="1" i="0" kern="1200" dirty="0">
                <a:solidFill>
                  <a:schemeClr val="tx1"/>
                </a:solidFill>
                <a:effectLst/>
                <a:latin typeface="+mn-lt"/>
                <a:ea typeface="+mn-ea"/>
                <a:cs typeface="+mn-cs"/>
              </a:rPr>
              <a:t>In-Memory Processing</a:t>
            </a:r>
          </a:p>
          <a:p>
            <a:r>
              <a:rPr lang="en-US" sz="1100" b="0" i="0" kern="1200" dirty="0">
                <a:solidFill>
                  <a:schemeClr val="tx1"/>
                </a:solidFill>
                <a:effectLst/>
                <a:latin typeface="+mn-lt"/>
                <a:ea typeface="+mn-ea"/>
                <a:cs typeface="+mn-cs"/>
              </a:rPr>
              <a:t>Vertica is built with an MPP architecture. Its execution engine is highly scalable for a one-pass algorithms like SQL queries. However, machine learning algorithms tend to be iterative, which means we know a priori that we can take advantage of caching to prevent repeated reads from disk. For that reason, Vertica has introduced memory blobs, which cache training data in the format most appropriate for an algorithm. The memory blobs are also used to store intermediate data that needs to be passed from iteration to iteration. The user can control how much memory is reserved for the memory blobs through the resource manager, and data that can’t fit in memory or that exceeds its resource budget automatically spills to disk. This allows machine learning queries to run even on systems with limited resources.</a:t>
            </a:r>
          </a:p>
          <a:p>
            <a:endParaRPr lang="en-US" sz="1100" b="0" i="0" kern="1200" dirty="0">
              <a:solidFill>
                <a:schemeClr val="tx1"/>
              </a:solidFill>
              <a:effectLst/>
              <a:latin typeface="+mn-lt"/>
              <a:ea typeface="+mn-ea"/>
              <a:cs typeface="+mn-cs"/>
            </a:endParaRPr>
          </a:p>
          <a:p>
            <a:r>
              <a:rPr lang="en-US" sz="1100" b="1" i="0" kern="1200" dirty="0">
                <a:solidFill>
                  <a:schemeClr val="tx1"/>
                </a:solidFill>
                <a:effectLst/>
                <a:latin typeface="+mn-lt"/>
                <a:ea typeface="+mn-ea"/>
                <a:cs typeface="+mn-cs"/>
              </a:rPr>
              <a:t>Optimized Parallelism</a:t>
            </a:r>
          </a:p>
          <a:p>
            <a:r>
              <a:rPr lang="en-US" sz="1100" b="0" i="0" kern="1200" dirty="0">
                <a:solidFill>
                  <a:schemeClr val="tx1"/>
                </a:solidFill>
                <a:effectLst/>
                <a:latin typeface="+mn-lt"/>
                <a:ea typeface="+mn-ea"/>
                <a:cs typeface="+mn-cs"/>
              </a:rPr>
              <a:t>Machine learning algorithms are CPU-bound most of the time. To improve the algorithms’ speed, it’s important to parallelize computation. Machine learning algorithms rely on Vertica’s built-in mechanism for deciding query parallelism to ensure that our queries are efficient without overly encroaching on the resources of other queries in the system. This way, Vertica balances resources intelligently between concurrent queries, including machine learning queries, in a multi-user environment.</a:t>
            </a:r>
          </a:p>
          <a:p>
            <a:endParaRPr lang="en-US" sz="1100" b="0" i="0" kern="1200" dirty="0">
              <a:solidFill>
                <a:schemeClr val="tx1"/>
              </a:solidFill>
              <a:effectLst/>
              <a:latin typeface="+mn-lt"/>
              <a:ea typeface="+mn-ea"/>
              <a:cs typeface="+mn-cs"/>
            </a:endParaRPr>
          </a:p>
          <a:p>
            <a:r>
              <a:rPr lang="en-US" sz="1100" b="1" i="0" kern="1200" dirty="0">
                <a:solidFill>
                  <a:schemeClr val="tx1"/>
                </a:solidFill>
                <a:effectLst/>
                <a:latin typeface="+mn-lt"/>
                <a:ea typeface="+mn-ea"/>
                <a:cs typeface="+mn-cs"/>
              </a:rPr>
              <a:t>Distributed Model Storage</a:t>
            </a:r>
          </a:p>
          <a:p>
            <a:r>
              <a:rPr lang="en-US" sz="1100" b="0" i="0" kern="1200" dirty="0">
                <a:solidFill>
                  <a:schemeClr val="tx1"/>
                </a:solidFill>
                <a:effectLst/>
                <a:latin typeface="+mn-lt"/>
                <a:ea typeface="+mn-ea"/>
                <a:cs typeface="+mn-cs"/>
              </a:rPr>
              <a:t>Machine learning models are stored as files replicated across the cluster in Vertica’s own distributed file system (DFS). The models are expressed in Vertica’s native format for fast access. Over time, a large number of models may be accumulated. To make it easy to manage models, models are created as native Vertica objects that support the same level of access control as tables and a familiar SQL syntax for listing, altering, and dropping them.</a:t>
            </a:r>
          </a:p>
          <a:p>
            <a:endParaRPr lang="en-US" sz="1100" b="0" i="0" kern="1200" dirty="0">
              <a:solidFill>
                <a:schemeClr val="tx1"/>
              </a:solidFill>
              <a:effectLst/>
              <a:latin typeface="+mn-lt"/>
              <a:ea typeface="+mn-ea"/>
              <a:cs typeface="+mn-cs"/>
            </a:endParaRPr>
          </a:p>
          <a:p>
            <a:r>
              <a:rPr lang="en-US" sz="1100" b="1" i="0" kern="1200" dirty="0">
                <a:solidFill>
                  <a:schemeClr val="tx1"/>
                </a:solidFill>
                <a:effectLst/>
                <a:latin typeface="+mn-lt"/>
                <a:ea typeface="+mn-ea"/>
                <a:cs typeface="+mn-cs"/>
              </a:rPr>
              <a:t>State-of-the-art Distributed Machine Learning Algorithms</a:t>
            </a:r>
          </a:p>
          <a:p>
            <a:r>
              <a:rPr lang="en-US" sz="1100" b="0" i="0" kern="1200" dirty="0">
                <a:solidFill>
                  <a:schemeClr val="tx1"/>
                </a:solidFill>
                <a:effectLst/>
                <a:latin typeface="+mn-lt"/>
                <a:ea typeface="+mn-ea"/>
                <a:cs typeface="+mn-cs"/>
              </a:rPr>
              <a:t>Researchers and developers are constantly improving existing distributed machine learning algorithms and developing new ones. For every algorithm that we have introduced, we’ve researched the latest advancements from the industry and tailored the implementation to Vertica’s infrastructure. Thanks to Vertica’s column store, projections, and data compression, analytics functions, such as COUNT, AVG, MIN/MAX, are extremely efficient. They have become the building blocks of many of the data preparation functions, such as normalization and missing value imputation. For some functions, like percentile and count distinct that are computationally expensive by nature, approximate versions were developed to speed them up. </a:t>
            </a:r>
            <a:br>
              <a:rPr lang="en-US" dirty="0"/>
            </a:br>
            <a:br>
              <a:rPr lang="en-US" dirty="0"/>
            </a:br>
            <a:r>
              <a:rPr lang="en-US" sz="1100" b="0" i="0" kern="1200" dirty="0">
                <a:solidFill>
                  <a:schemeClr val="tx1"/>
                </a:solidFill>
                <a:effectLst/>
                <a:latin typeface="+mn-lt"/>
                <a:ea typeface="+mn-ea"/>
                <a:cs typeface="+mn-cs"/>
              </a:rPr>
              <a:t>The design approaches mentioned above have made Vertica machine learning scalable and fast. If you haven’t tried Vertica machine learning yet, it is easy to start. Machine learning is built into Vertica by default. No installation or configuration is required. You can read more about Vertica machine learning in the </a:t>
            </a:r>
            <a:r>
              <a:rPr lang="en-US" sz="1100" b="0" i="0" u="none" strike="noStrike" kern="1200" dirty="0">
                <a:solidFill>
                  <a:schemeClr val="tx1"/>
                </a:solidFill>
                <a:effectLst/>
                <a:latin typeface="+mn-lt"/>
                <a:ea typeface="+mn-ea"/>
                <a:cs typeface="+mn-cs"/>
                <a:hlinkClick r:id="rId3"/>
              </a:rPr>
              <a:t>Vertica documentation</a:t>
            </a:r>
            <a:r>
              <a:rPr lang="en-US" sz="1100" b="0" i="0" kern="1200" dirty="0">
                <a:solidFill>
                  <a:schemeClr val="tx1"/>
                </a:solidFill>
                <a:effectLst/>
                <a:latin typeface="+mn-lt"/>
                <a:ea typeface="+mn-ea"/>
                <a:cs typeface="+mn-cs"/>
              </a:rPr>
              <a:t>. </a:t>
            </a:r>
            <a:endParaRPr lang="en-US" dirty="0"/>
          </a:p>
        </p:txBody>
      </p:sp>
      <p:sp>
        <p:nvSpPr>
          <p:cNvPr id="4" name="Slide Number Placeholder 3"/>
          <p:cNvSpPr>
            <a:spLocks noGrp="1"/>
          </p:cNvSpPr>
          <p:nvPr>
            <p:ph type="sldNum" sz="quarter" idx="10"/>
          </p:nvPr>
        </p:nvSpPr>
        <p:spPr/>
        <p:txBody>
          <a:bodyPr/>
          <a:lstStyle/>
          <a:p>
            <a:fld id="{5BFEAE42-E3FE-4405-B7FC-4425D05B92A0}" type="slidenum">
              <a:rPr lang="uk-UA" smtClean="0"/>
              <a:pPr/>
              <a:t>25</a:t>
            </a:fld>
            <a:endParaRPr lang="uk-UA"/>
          </a:p>
        </p:txBody>
      </p:sp>
    </p:spTree>
    <p:extLst>
      <p:ext uri="{BB962C8B-B14F-4D97-AF65-F5344CB8AC3E}">
        <p14:creationId xmlns:p14="http://schemas.microsoft.com/office/powerpoint/2010/main" val="25841733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F956D5C-5EF9-4233-82C8-1D8C4F6E2EDC}" type="slidenum">
              <a:rPr lang="en-US" smtClean="0">
                <a:solidFill>
                  <a:prstClr val="black"/>
                </a:solidFill>
              </a:rPr>
              <a:pPr/>
              <a:t>47</a:t>
            </a:fld>
            <a:endParaRPr lang="en-US">
              <a:solidFill>
                <a:prstClr val="black"/>
              </a:solidFill>
            </a:endParaRPr>
          </a:p>
        </p:txBody>
      </p:sp>
    </p:spTree>
    <p:extLst>
      <p:ext uri="{BB962C8B-B14F-4D97-AF65-F5344CB8AC3E}">
        <p14:creationId xmlns:p14="http://schemas.microsoft.com/office/powerpoint/2010/main" val="6438034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F956D5C-5EF9-4233-82C8-1D8C4F6E2EDC}" type="slidenum">
              <a:rPr lang="en-US" smtClean="0">
                <a:solidFill>
                  <a:prstClr val="black"/>
                </a:solidFill>
              </a:rPr>
              <a:pPr/>
              <a:t>56</a:t>
            </a:fld>
            <a:endParaRPr lang="en-US">
              <a:solidFill>
                <a:prstClr val="black"/>
              </a:solidFill>
            </a:endParaRPr>
          </a:p>
        </p:txBody>
      </p:sp>
    </p:spTree>
    <p:extLst>
      <p:ext uri="{BB962C8B-B14F-4D97-AF65-F5344CB8AC3E}">
        <p14:creationId xmlns:p14="http://schemas.microsoft.com/office/powerpoint/2010/main" val="18643885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F956D5C-5EF9-4233-82C8-1D8C4F6E2EDC}" type="slidenum">
              <a:rPr lang="en-US" smtClean="0">
                <a:solidFill>
                  <a:prstClr val="black"/>
                </a:solidFill>
              </a:rPr>
              <a:pPr/>
              <a:t>66</a:t>
            </a:fld>
            <a:endParaRPr lang="en-US">
              <a:solidFill>
                <a:prstClr val="black"/>
              </a:solidFill>
            </a:endParaRPr>
          </a:p>
        </p:txBody>
      </p:sp>
    </p:spTree>
    <p:extLst>
      <p:ext uri="{BB962C8B-B14F-4D97-AF65-F5344CB8AC3E}">
        <p14:creationId xmlns:p14="http://schemas.microsoft.com/office/powerpoint/2010/main" val="24553930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70</a:t>
            </a:fld>
            <a:endParaRPr lang="en-US"/>
          </a:p>
        </p:txBody>
      </p:sp>
    </p:spTree>
    <p:extLst>
      <p:ext uri="{BB962C8B-B14F-4D97-AF65-F5344CB8AC3E}">
        <p14:creationId xmlns:p14="http://schemas.microsoft.com/office/powerpoint/2010/main" val="1790594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336304E-FDE3-4B4F-A3B7-EBE87F3FA5E2}" type="slidenum">
              <a:rPr lang="en-US" noProof="0" smtClean="0"/>
              <a:t>71</a:t>
            </a:fld>
            <a:endParaRPr lang="en-US" noProof="0" dirty="0"/>
          </a:p>
        </p:txBody>
      </p:sp>
    </p:spTree>
    <p:extLst>
      <p:ext uri="{BB962C8B-B14F-4D97-AF65-F5344CB8AC3E}">
        <p14:creationId xmlns:p14="http://schemas.microsoft.com/office/powerpoint/2010/main" val="10039034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F956D5C-5EF9-4233-82C8-1D8C4F6E2EDC}" type="slidenum">
              <a:rPr lang="en-US" smtClean="0">
                <a:solidFill>
                  <a:prstClr val="black"/>
                </a:solidFill>
              </a:rPr>
              <a:pPr/>
              <a:t>3</a:t>
            </a:fld>
            <a:endParaRPr lang="en-US">
              <a:solidFill>
                <a:prstClr val="black"/>
              </a:solidFill>
            </a:endParaRPr>
          </a:p>
        </p:txBody>
      </p:sp>
    </p:spTree>
    <p:extLst>
      <p:ext uri="{BB962C8B-B14F-4D97-AF65-F5344CB8AC3E}">
        <p14:creationId xmlns:p14="http://schemas.microsoft.com/office/powerpoint/2010/main" val="20388780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F956D5C-5EF9-4233-82C8-1D8C4F6E2EDC}" type="slidenum">
              <a:rPr lang="en-US" smtClean="0">
                <a:solidFill>
                  <a:prstClr val="black"/>
                </a:solidFill>
              </a:rPr>
              <a:pPr/>
              <a:t>6</a:t>
            </a:fld>
            <a:endParaRPr lang="en-US">
              <a:solidFill>
                <a:prstClr val="black"/>
              </a:solidFill>
            </a:endParaRPr>
          </a:p>
        </p:txBody>
      </p:sp>
    </p:spTree>
    <p:extLst>
      <p:ext uri="{BB962C8B-B14F-4D97-AF65-F5344CB8AC3E}">
        <p14:creationId xmlns:p14="http://schemas.microsoft.com/office/powerpoint/2010/main" val="27319976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7</a:t>
            </a:fld>
            <a:endParaRPr lang="en-US"/>
          </a:p>
        </p:txBody>
      </p:sp>
    </p:spTree>
    <p:extLst>
      <p:ext uri="{BB962C8B-B14F-4D97-AF65-F5344CB8AC3E}">
        <p14:creationId xmlns:p14="http://schemas.microsoft.com/office/powerpoint/2010/main" val="28513988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8</a:t>
            </a:fld>
            <a:endParaRPr lang="en-US"/>
          </a:p>
        </p:txBody>
      </p:sp>
    </p:spTree>
    <p:extLst>
      <p:ext uri="{BB962C8B-B14F-4D97-AF65-F5344CB8AC3E}">
        <p14:creationId xmlns:p14="http://schemas.microsoft.com/office/powerpoint/2010/main" val="38804042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9</a:t>
            </a:fld>
            <a:endParaRPr lang="en-US"/>
          </a:p>
        </p:txBody>
      </p:sp>
    </p:spTree>
    <p:extLst>
      <p:ext uri="{BB962C8B-B14F-4D97-AF65-F5344CB8AC3E}">
        <p14:creationId xmlns:p14="http://schemas.microsoft.com/office/powerpoint/2010/main" val="16311569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BFEAE42-E3FE-4405-B7FC-4425D05B92A0}" type="slidenum">
              <a:rPr lang="en-US" smtClean="0">
                <a:solidFill>
                  <a:prstClr val="black"/>
                </a:solidFill>
              </a:rPr>
              <a:pPr/>
              <a:t>15</a:t>
            </a:fld>
            <a:endParaRPr lang="en-US">
              <a:solidFill>
                <a:prstClr val="black"/>
              </a:solidFill>
            </a:endParaRPr>
          </a:p>
        </p:txBody>
      </p:sp>
    </p:spTree>
    <p:extLst>
      <p:ext uri="{BB962C8B-B14F-4D97-AF65-F5344CB8AC3E}">
        <p14:creationId xmlns:p14="http://schemas.microsoft.com/office/powerpoint/2010/main" val="26719810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F956D5C-5EF9-4233-82C8-1D8C4F6E2EDC}" type="slidenum">
              <a:rPr lang="en-US" smtClean="0">
                <a:solidFill>
                  <a:prstClr val="black"/>
                </a:solidFill>
              </a:rPr>
              <a:pPr/>
              <a:t>16</a:t>
            </a:fld>
            <a:endParaRPr lang="en-US">
              <a:solidFill>
                <a:prstClr val="black"/>
              </a:solidFill>
            </a:endParaRPr>
          </a:p>
        </p:txBody>
      </p:sp>
    </p:spTree>
    <p:extLst>
      <p:ext uri="{BB962C8B-B14F-4D97-AF65-F5344CB8AC3E}">
        <p14:creationId xmlns:p14="http://schemas.microsoft.com/office/powerpoint/2010/main" val="19206376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F956D5C-5EF9-4233-82C8-1D8C4F6E2EDC}" type="slidenum">
              <a:rPr lang="en-US" smtClean="0">
                <a:solidFill>
                  <a:prstClr val="black"/>
                </a:solidFill>
              </a:rPr>
              <a:pPr/>
              <a:t>24</a:t>
            </a:fld>
            <a:endParaRPr lang="en-US">
              <a:solidFill>
                <a:prstClr val="black"/>
              </a:solidFill>
            </a:endParaRPr>
          </a:p>
        </p:txBody>
      </p:sp>
    </p:spTree>
    <p:extLst>
      <p:ext uri="{BB962C8B-B14F-4D97-AF65-F5344CB8AC3E}">
        <p14:creationId xmlns:p14="http://schemas.microsoft.com/office/powerpoint/2010/main" val="106333210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1.png"/><Relationship Id="rId5" Type="http://schemas.openxmlformats.org/officeDocument/2006/relationships/image" Target="../media/image5.svg"/><Relationship Id="rId4"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_0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6FD49-C258-4333-9422-358C976A341C}"/>
              </a:ext>
            </a:extLst>
          </p:cNvPr>
          <p:cNvSpPr>
            <a:spLocks noGrp="1"/>
          </p:cNvSpPr>
          <p:nvPr>
            <p:ph type="ctrTitle" hasCustomPrompt="1"/>
          </p:nvPr>
        </p:nvSpPr>
        <p:spPr>
          <a:xfrm>
            <a:off x="6343650" y="2173288"/>
            <a:ext cx="5143500" cy="2090808"/>
          </a:xfrm>
        </p:spPr>
        <p:txBody>
          <a:bodyPr anchor="b">
            <a:noAutofit/>
          </a:bodyPr>
          <a:lstStyle>
            <a:lvl1pPr algn="l">
              <a:defRPr sz="5400" b="1" cap="all" baseline="0">
                <a:solidFill>
                  <a:schemeClr val="accent1"/>
                </a:solidFill>
                <a:latin typeface="+mj-lt"/>
              </a:defRPr>
            </a:lvl1pPr>
          </a:lstStyle>
          <a:p>
            <a:r>
              <a:rPr lang="en-US" noProof="0" dirty="0"/>
              <a:t>Title comes here</a:t>
            </a:r>
          </a:p>
        </p:txBody>
      </p:sp>
      <p:sp>
        <p:nvSpPr>
          <p:cNvPr id="3" name="Subtitle 2">
            <a:extLst>
              <a:ext uri="{FF2B5EF4-FFF2-40B4-BE49-F238E27FC236}">
                <a16:creationId xmlns:a16="http://schemas.microsoft.com/office/drawing/2014/main" id="{59758E15-A93D-4FB9-843D-1490E27A151B}"/>
              </a:ext>
            </a:extLst>
          </p:cNvPr>
          <p:cNvSpPr>
            <a:spLocks noGrp="1"/>
          </p:cNvSpPr>
          <p:nvPr>
            <p:ph type="subTitle" idx="1"/>
          </p:nvPr>
        </p:nvSpPr>
        <p:spPr>
          <a:xfrm>
            <a:off x="6343650" y="4279971"/>
            <a:ext cx="5143500" cy="503167"/>
          </a:xfrm>
        </p:spPr>
        <p:txBody>
          <a:bodyPr>
            <a:noAutofit/>
          </a:bodyPr>
          <a:lstStyle>
            <a:lvl1pPr marL="0" indent="0" algn="l">
              <a:buNone/>
              <a:defRPr sz="1800" b="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US" noProof="0" dirty="0"/>
          </a:p>
        </p:txBody>
      </p:sp>
      <p:sp>
        <p:nvSpPr>
          <p:cNvPr id="13" name="Picture Placeholder 12">
            <a:extLst>
              <a:ext uri="{FF2B5EF4-FFF2-40B4-BE49-F238E27FC236}">
                <a16:creationId xmlns:a16="http://schemas.microsoft.com/office/drawing/2014/main" id="{BCCC559D-0EC3-432C-B397-6897B366DF36}"/>
              </a:ext>
            </a:extLst>
          </p:cNvPr>
          <p:cNvSpPr>
            <a:spLocks noGrp="1"/>
          </p:cNvSpPr>
          <p:nvPr>
            <p:ph type="pic" sz="quarter" idx="10"/>
          </p:nvPr>
        </p:nvSpPr>
        <p:spPr>
          <a:xfrm>
            <a:off x="710812" y="728545"/>
            <a:ext cx="5305661" cy="5305661"/>
          </a:xfrm>
          <a:prstGeom prst="ellipse">
            <a:avLst/>
          </a:prstGeom>
          <a:solidFill>
            <a:schemeClr val="bg2"/>
          </a:solidFill>
        </p:spPr>
        <p:txBody>
          <a:bodyPr anchor="ctr"/>
          <a:lstStyle>
            <a:lvl1pPr marL="0" indent="0" algn="ctr">
              <a:buNone/>
              <a:defRPr/>
            </a:lvl1pPr>
          </a:lstStyle>
          <a:p>
            <a:r>
              <a:rPr lang="en-US" noProof="0"/>
              <a:t>Click icon to add picture</a:t>
            </a:r>
            <a:endParaRPr lang="en-US" noProof="0" dirty="0"/>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2">
              <a:alpha val="91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cxnSp>
        <p:nvCxnSpPr>
          <p:cNvPr id="5" name="Straight Connector 4">
            <a:extLst>
              <a:ext uri="{FF2B5EF4-FFF2-40B4-BE49-F238E27FC236}">
                <a16:creationId xmlns:a16="http://schemas.microsoft.com/office/drawing/2014/main" id="{819AFA09-F4B1-493D-BCAD-FF30C20CD1AA}"/>
              </a:ext>
            </a:extLst>
          </p:cNvPr>
          <p:cNvCxnSpPr/>
          <p:nvPr userDrawn="1"/>
        </p:nvCxnSpPr>
        <p:spPr>
          <a:xfrm>
            <a:off x="6469778" y="4233582"/>
            <a:ext cx="2532336" cy="0"/>
          </a:xfrm>
          <a:prstGeom prst="line">
            <a:avLst/>
          </a:prstGeom>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EA1A1F69-D6B9-4D1F-8A58-2566CB46A3FD}"/>
              </a:ext>
            </a:extLst>
          </p:cNvPr>
          <p:cNvPicPr>
            <a:picLocks noChangeAspect="1"/>
          </p:cNvPicPr>
          <p:nvPr userDrawn="1"/>
        </p:nvPicPr>
        <p:blipFill>
          <a:blip r:embed="rId2"/>
          <a:stretch>
            <a:fillRect/>
          </a:stretch>
        </p:blipFill>
        <p:spPr>
          <a:xfrm>
            <a:off x="6343650" y="728545"/>
            <a:ext cx="2314714" cy="1137607"/>
          </a:xfrm>
          <a:prstGeom prst="rect">
            <a:avLst/>
          </a:prstGeom>
        </p:spPr>
      </p:pic>
    </p:spTree>
    <p:extLst>
      <p:ext uri="{BB962C8B-B14F-4D97-AF65-F5344CB8AC3E}">
        <p14:creationId xmlns:p14="http://schemas.microsoft.com/office/powerpoint/2010/main" val="33884962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ank You 01">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9758E15-A93D-4FB9-843D-1490E27A151B}"/>
              </a:ext>
            </a:extLst>
          </p:cNvPr>
          <p:cNvSpPr>
            <a:spLocks noGrp="1"/>
          </p:cNvSpPr>
          <p:nvPr>
            <p:ph type="subTitle" idx="1" hasCustomPrompt="1"/>
          </p:nvPr>
        </p:nvSpPr>
        <p:spPr>
          <a:xfrm>
            <a:off x="7002130" y="4484691"/>
            <a:ext cx="4540440" cy="503167"/>
          </a:xfrm>
        </p:spPr>
        <p:txBody>
          <a:bodyPr>
            <a:noAutofit/>
          </a:bodyPr>
          <a:lstStyle>
            <a:lvl1pPr marL="0" indent="0" algn="l">
              <a:buNone/>
              <a:defRPr sz="1600" b="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email</a:t>
            </a:r>
          </a:p>
        </p:txBody>
      </p:sp>
      <p:sp>
        <p:nvSpPr>
          <p:cNvPr id="13" name="Picture Placeholder 12">
            <a:extLst>
              <a:ext uri="{FF2B5EF4-FFF2-40B4-BE49-F238E27FC236}">
                <a16:creationId xmlns:a16="http://schemas.microsoft.com/office/drawing/2014/main" id="{BCCC559D-0EC3-432C-B397-6897B366DF36}"/>
              </a:ext>
            </a:extLst>
          </p:cNvPr>
          <p:cNvSpPr>
            <a:spLocks noGrp="1"/>
          </p:cNvSpPr>
          <p:nvPr>
            <p:ph type="pic" sz="quarter" idx="10"/>
          </p:nvPr>
        </p:nvSpPr>
        <p:spPr>
          <a:xfrm>
            <a:off x="710812" y="728545"/>
            <a:ext cx="5305661" cy="5305661"/>
          </a:xfrm>
          <a:prstGeom prst="ellipse">
            <a:avLst/>
          </a:prstGeom>
          <a:solidFill>
            <a:schemeClr val="bg2"/>
          </a:solidFill>
        </p:spPr>
        <p:txBody>
          <a:bodyPr anchor="ctr"/>
          <a:lstStyle>
            <a:lvl1pPr marL="0" indent="0" algn="ctr">
              <a:buNone/>
              <a:defRPr/>
            </a:lvl1pPr>
          </a:lstStyle>
          <a:p>
            <a:r>
              <a:rPr lang="en-US" noProof="0"/>
              <a:t>Click icon to add picture</a:t>
            </a:r>
            <a:endParaRPr lang="en-US" noProof="0" dirty="0"/>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2">
              <a:alpha val="91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cxnSp>
        <p:nvCxnSpPr>
          <p:cNvPr id="5" name="Straight Connector 4">
            <a:extLst>
              <a:ext uri="{FF2B5EF4-FFF2-40B4-BE49-F238E27FC236}">
                <a16:creationId xmlns:a16="http://schemas.microsoft.com/office/drawing/2014/main" id="{819AFA09-F4B1-493D-BCAD-FF30C20CD1AA}"/>
              </a:ext>
            </a:extLst>
          </p:cNvPr>
          <p:cNvCxnSpPr/>
          <p:nvPr userDrawn="1"/>
        </p:nvCxnSpPr>
        <p:spPr>
          <a:xfrm>
            <a:off x="6469778" y="4233582"/>
            <a:ext cx="2532336"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4E0FBE0E-A6B0-483E-93DD-5C20DA069DBC}"/>
              </a:ext>
            </a:extLst>
          </p:cNvPr>
          <p:cNvSpPr>
            <a:spLocks noGrp="1"/>
          </p:cNvSpPr>
          <p:nvPr>
            <p:ph type="body" sz="quarter" idx="11" hasCustomPrompt="1"/>
          </p:nvPr>
        </p:nvSpPr>
        <p:spPr>
          <a:xfrm>
            <a:off x="7002320" y="5012635"/>
            <a:ext cx="4533900" cy="503238"/>
          </a:xfrm>
        </p:spPr>
        <p:txBody>
          <a:bodyPr vert="horz" lIns="91440" tIns="45720" rIns="91440" bIns="45720" rtlCol="0">
            <a:noAutofit/>
          </a:bodyPr>
          <a:lstStyle>
            <a:lvl1pPr marL="0" indent="0">
              <a:buNone/>
              <a:defRPr lang="en-US" sz="1600" b="0" cap="all" baseline="0" dirty="0" smtClean="0"/>
            </a:lvl1pPr>
          </a:lstStyle>
          <a:p>
            <a:pPr marL="228600" lvl="0" indent="-228600"/>
            <a:r>
              <a:rPr lang="en-US" noProof="0" dirty="0"/>
              <a:t>Website </a:t>
            </a:r>
            <a:r>
              <a:rPr lang="en-US" noProof="0" dirty="0" err="1"/>
              <a:t>url</a:t>
            </a:r>
            <a:r>
              <a:rPr lang="en-US" noProof="0" dirty="0"/>
              <a:t> here</a:t>
            </a:r>
          </a:p>
        </p:txBody>
      </p:sp>
      <p:pic>
        <p:nvPicPr>
          <p:cNvPr id="17" name="Graphic 16" descr="Envelope">
            <a:extLst>
              <a:ext uri="{FF2B5EF4-FFF2-40B4-BE49-F238E27FC236}">
                <a16:creationId xmlns:a16="http://schemas.microsoft.com/office/drawing/2014/main" id="{E5B30B87-6C2E-48F1-9026-E4F6BEA1CFE7}"/>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6541475" y="4452337"/>
            <a:ext cx="387795" cy="387795"/>
          </a:xfrm>
          <a:prstGeom prst="rect">
            <a:avLst/>
          </a:prstGeom>
        </p:spPr>
      </p:pic>
      <p:pic>
        <p:nvPicPr>
          <p:cNvPr id="18" name="Graphic 17" descr="Network">
            <a:extLst>
              <a:ext uri="{FF2B5EF4-FFF2-40B4-BE49-F238E27FC236}">
                <a16:creationId xmlns:a16="http://schemas.microsoft.com/office/drawing/2014/main" id="{2DA3CFE0-4ED8-4345-A158-94E70F463E99}"/>
              </a:ext>
            </a:extLst>
          </p:cNvPr>
          <p:cNvPicPr>
            <a:picLocks noChangeAspect="1"/>
          </p:cNvPicPr>
          <p:nvPr userDrawn="1"/>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6522084" y="4925640"/>
            <a:ext cx="426575" cy="426575"/>
          </a:xfrm>
          <a:prstGeom prst="rect">
            <a:avLst/>
          </a:prstGeom>
        </p:spPr>
      </p:pic>
      <p:sp>
        <p:nvSpPr>
          <p:cNvPr id="2" name="Title 1">
            <a:extLst>
              <a:ext uri="{FF2B5EF4-FFF2-40B4-BE49-F238E27FC236}">
                <a16:creationId xmlns:a16="http://schemas.microsoft.com/office/drawing/2014/main" id="{2CE9908F-CF81-43F9-880A-401D0C0FB2ED}"/>
              </a:ext>
            </a:extLst>
          </p:cNvPr>
          <p:cNvSpPr>
            <a:spLocks noGrp="1"/>
          </p:cNvSpPr>
          <p:nvPr>
            <p:ph type="title"/>
          </p:nvPr>
        </p:nvSpPr>
        <p:spPr>
          <a:xfrm>
            <a:off x="6469778" y="3429000"/>
            <a:ext cx="5011410" cy="651448"/>
          </a:xfrm>
          <a:noFill/>
        </p:spPr>
        <p:txBody>
          <a:bodyPr wrap="square" rtlCol="0">
            <a:noAutofit/>
          </a:bodyPr>
          <a:lstStyle>
            <a:lvl1pPr>
              <a:defRPr lang="en-US" sz="6000" b="1" cap="all" baseline="0">
                <a:solidFill>
                  <a:schemeClr val="accent1"/>
                </a:solidFill>
                <a:ea typeface="+mn-ea"/>
                <a:cs typeface="+mn-cs"/>
              </a:defRPr>
            </a:lvl1pPr>
          </a:lstStyle>
          <a:p>
            <a:pPr marL="0" lvl="0"/>
            <a:r>
              <a:rPr lang="en-US" noProof="0"/>
              <a:t>Click to edit Master title style</a:t>
            </a:r>
            <a:endParaRPr lang="en-US" noProof="0" dirty="0"/>
          </a:p>
        </p:txBody>
      </p:sp>
      <p:pic>
        <p:nvPicPr>
          <p:cNvPr id="19" name="Picture 18">
            <a:extLst>
              <a:ext uri="{FF2B5EF4-FFF2-40B4-BE49-F238E27FC236}">
                <a16:creationId xmlns:a16="http://schemas.microsoft.com/office/drawing/2014/main" id="{7BC1C578-12A6-4829-A229-3E8E0A6CFBEF}"/>
              </a:ext>
            </a:extLst>
          </p:cNvPr>
          <p:cNvPicPr>
            <a:picLocks noChangeAspect="1"/>
          </p:cNvPicPr>
          <p:nvPr userDrawn="1"/>
        </p:nvPicPr>
        <p:blipFill>
          <a:blip r:embed="rId6"/>
          <a:stretch>
            <a:fillRect/>
          </a:stretch>
        </p:blipFill>
        <p:spPr>
          <a:xfrm>
            <a:off x="6469778" y="1185977"/>
            <a:ext cx="2532336" cy="1244560"/>
          </a:xfrm>
          <a:prstGeom prst="rect">
            <a:avLst/>
          </a:prstGeom>
        </p:spPr>
      </p:pic>
    </p:spTree>
    <p:extLst>
      <p:ext uri="{BB962C8B-B14F-4D97-AF65-F5344CB8AC3E}">
        <p14:creationId xmlns:p14="http://schemas.microsoft.com/office/powerpoint/2010/main" val="6371368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itle Slide_0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6299464-ED20-4919-8B3A-2CFAE8DA2347}"/>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Picture Placeholder 12">
            <a:extLst>
              <a:ext uri="{FF2B5EF4-FFF2-40B4-BE49-F238E27FC236}">
                <a16:creationId xmlns:a16="http://schemas.microsoft.com/office/drawing/2014/main" id="{BCCC559D-0EC3-432C-B397-6897B366DF36}"/>
              </a:ext>
            </a:extLst>
          </p:cNvPr>
          <p:cNvSpPr>
            <a:spLocks noGrp="1"/>
          </p:cNvSpPr>
          <p:nvPr>
            <p:ph type="pic" sz="quarter" idx="10"/>
          </p:nvPr>
        </p:nvSpPr>
        <p:spPr>
          <a:xfrm>
            <a:off x="710812" y="728545"/>
            <a:ext cx="5305661" cy="5305661"/>
          </a:xfrm>
          <a:prstGeom prst="ellipse">
            <a:avLst/>
          </a:prstGeom>
          <a:solidFill>
            <a:schemeClr val="bg2"/>
          </a:solidFill>
        </p:spPr>
        <p:txBody>
          <a:bodyPr anchor="ctr"/>
          <a:lstStyle>
            <a:lvl1pPr marL="0" indent="0" algn="ctr">
              <a:buNone/>
              <a:defRPr/>
            </a:lvl1pPr>
          </a:lstStyle>
          <a:p>
            <a:r>
              <a:rPr lang="en-US" noProof="0"/>
              <a:t>Click icon to add picture</a:t>
            </a:r>
            <a:endParaRPr lang="en-US" noProof="0" dirty="0"/>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1">
              <a:alpha val="16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cxnSp>
        <p:nvCxnSpPr>
          <p:cNvPr id="12" name="Straight Connector 11">
            <a:extLst>
              <a:ext uri="{FF2B5EF4-FFF2-40B4-BE49-F238E27FC236}">
                <a16:creationId xmlns:a16="http://schemas.microsoft.com/office/drawing/2014/main" id="{77C312F4-62C2-4903-8C4B-423A8717E481}"/>
              </a:ext>
            </a:extLst>
          </p:cNvPr>
          <p:cNvCxnSpPr/>
          <p:nvPr userDrawn="1"/>
        </p:nvCxnSpPr>
        <p:spPr>
          <a:xfrm>
            <a:off x="6469778" y="4233582"/>
            <a:ext cx="253233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9" name="Graphic 18" descr="Envelope">
            <a:extLst>
              <a:ext uri="{FF2B5EF4-FFF2-40B4-BE49-F238E27FC236}">
                <a16:creationId xmlns:a16="http://schemas.microsoft.com/office/drawing/2014/main" id="{A686352B-226C-4579-B831-0DC14EC3895E}"/>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541475" y="4452337"/>
            <a:ext cx="387795" cy="387795"/>
          </a:xfrm>
          <a:prstGeom prst="rect">
            <a:avLst/>
          </a:prstGeom>
        </p:spPr>
      </p:pic>
      <p:pic>
        <p:nvPicPr>
          <p:cNvPr id="20" name="Graphic 19" descr="Network">
            <a:extLst>
              <a:ext uri="{FF2B5EF4-FFF2-40B4-BE49-F238E27FC236}">
                <a16:creationId xmlns:a16="http://schemas.microsoft.com/office/drawing/2014/main" id="{460C8169-012B-451A-A6C2-6FEC0DC82AF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522084" y="4925640"/>
            <a:ext cx="426575" cy="426575"/>
          </a:xfrm>
          <a:prstGeom prst="rect">
            <a:avLst/>
          </a:prstGeom>
        </p:spPr>
      </p:pic>
      <p:sp>
        <p:nvSpPr>
          <p:cNvPr id="21" name="Subtitle 2">
            <a:extLst>
              <a:ext uri="{FF2B5EF4-FFF2-40B4-BE49-F238E27FC236}">
                <a16:creationId xmlns:a16="http://schemas.microsoft.com/office/drawing/2014/main" id="{ADF17BC1-06CE-42EA-A970-31A7ED871AA4}"/>
              </a:ext>
            </a:extLst>
          </p:cNvPr>
          <p:cNvSpPr>
            <a:spLocks noGrp="1"/>
          </p:cNvSpPr>
          <p:nvPr>
            <p:ph type="subTitle" idx="1" hasCustomPrompt="1"/>
          </p:nvPr>
        </p:nvSpPr>
        <p:spPr>
          <a:xfrm>
            <a:off x="7002130" y="4484691"/>
            <a:ext cx="4540440" cy="503167"/>
          </a:xfrm>
        </p:spPr>
        <p:txBody>
          <a:bodyPr>
            <a:noAutofit/>
          </a:bodyPr>
          <a:lstStyle>
            <a:lvl1pPr marL="0" indent="0" algn="l">
              <a:buNone/>
              <a:defRPr sz="1600" b="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email</a:t>
            </a:r>
          </a:p>
        </p:txBody>
      </p:sp>
      <p:sp>
        <p:nvSpPr>
          <p:cNvPr id="22" name="Text Placeholder 6">
            <a:extLst>
              <a:ext uri="{FF2B5EF4-FFF2-40B4-BE49-F238E27FC236}">
                <a16:creationId xmlns:a16="http://schemas.microsoft.com/office/drawing/2014/main" id="{7035F1B3-4E91-44FF-B4E7-E5D87C7A034C}"/>
              </a:ext>
            </a:extLst>
          </p:cNvPr>
          <p:cNvSpPr>
            <a:spLocks noGrp="1"/>
          </p:cNvSpPr>
          <p:nvPr>
            <p:ph type="body" sz="quarter" idx="11" hasCustomPrompt="1"/>
          </p:nvPr>
        </p:nvSpPr>
        <p:spPr>
          <a:xfrm>
            <a:off x="7002320" y="5012635"/>
            <a:ext cx="4533900" cy="503238"/>
          </a:xfrm>
        </p:spPr>
        <p:txBody>
          <a:bodyPr vert="horz" lIns="91440" tIns="45720" rIns="91440" bIns="45720" rtlCol="0">
            <a:noAutofit/>
          </a:bodyPr>
          <a:lstStyle>
            <a:lvl1pPr marL="0" indent="0">
              <a:buNone/>
              <a:defRPr lang="en-US" sz="1600" b="0" cap="all" baseline="0" dirty="0" smtClean="0">
                <a:solidFill>
                  <a:schemeClr val="bg1"/>
                </a:solidFill>
              </a:defRPr>
            </a:lvl1pPr>
          </a:lstStyle>
          <a:p>
            <a:pPr marL="228600" lvl="0" indent="-228600"/>
            <a:r>
              <a:rPr lang="en-US" noProof="0" dirty="0"/>
              <a:t>Website </a:t>
            </a:r>
            <a:r>
              <a:rPr lang="en-US" noProof="0" dirty="0" err="1"/>
              <a:t>url</a:t>
            </a:r>
            <a:r>
              <a:rPr lang="en-US" noProof="0" dirty="0"/>
              <a:t> here</a:t>
            </a:r>
          </a:p>
        </p:txBody>
      </p:sp>
      <p:sp>
        <p:nvSpPr>
          <p:cNvPr id="18" name="Title 1">
            <a:extLst>
              <a:ext uri="{FF2B5EF4-FFF2-40B4-BE49-F238E27FC236}">
                <a16:creationId xmlns:a16="http://schemas.microsoft.com/office/drawing/2014/main" id="{525B5135-F466-4A63-A42C-3BB2BAA7D24D}"/>
              </a:ext>
            </a:extLst>
          </p:cNvPr>
          <p:cNvSpPr>
            <a:spLocks noGrp="1"/>
          </p:cNvSpPr>
          <p:nvPr>
            <p:ph type="title"/>
          </p:nvPr>
        </p:nvSpPr>
        <p:spPr>
          <a:xfrm>
            <a:off x="6469778" y="3158641"/>
            <a:ext cx="5011410" cy="921807"/>
          </a:xfrm>
          <a:noFill/>
        </p:spPr>
        <p:txBody>
          <a:bodyPr wrap="square" rtlCol="0">
            <a:noAutofit/>
          </a:bodyPr>
          <a:lstStyle>
            <a:lvl1pPr>
              <a:defRPr lang="en-US" sz="6000" b="1" cap="all" baseline="0" dirty="0">
                <a:solidFill>
                  <a:schemeClr val="bg1"/>
                </a:solidFill>
                <a:ea typeface="+mn-ea"/>
                <a:cs typeface="+mn-cs"/>
              </a:defRPr>
            </a:lvl1pPr>
          </a:lstStyle>
          <a:p>
            <a:pPr marL="0" lvl="0"/>
            <a:r>
              <a:rPr lang="en-US" noProof="0" dirty="0"/>
              <a:t>Click to edit Master title style</a:t>
            </a:r>
          </a:p>
        </p:txBody>
      </p:sp>
      <p:pic>
        <p:nvPicPr>
          <p:cNvPr id="17" name="Picture 16">
            <a:extLst>
              <a:ext uri="{FF2B5EF4-FFF2-40B4-BE49-F238E27FC236}">
                <a16:creationId xmlns:a16="http://schemas.microsoft.com/office/drawing/2014/main" id="{2A0E0FCA-4F66-4BBA-823D-F2144D01F31B}"/>
              </a:ext>
            </a:extLst>
          </p:cNvPr>
          <p:cNvPicPr>
            <a:picLocks noChangeAspect="1"/>
          </p:cNvPicPr>
          <p:nvPr userDrawn="1"/>
        </p:nvPicPr>
        <p:blipFill>
          <a:blip r:embed="rId4"/>
          <a:stretch>
            <a:fillRect/>
          </a:stretch>
        </p:blipFill>
        <p:spPr>
          <a:xfrm>
            <a:off x="9802293" y="1273224"/>
            <a:ext cx="1875620" cy="921806"/>
          </a:xfrm>
          <a:prstGeom prst="rect">
            <a:avLst/>
          </a:prstGeom>
        </p:spPr>
      </p:pic>
    </p:spTree>
    <p:extLst>
      <p:ext uri="{BB962C8B-B14F-4D97-AF65-F5344CB8AC3E}">
        <p14:creationId xmlns:p14="http://schemas.microsoft.com/office/powerpoint/2010/main" val="81010702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7333">
          <p15:clr>
            <a:srgbClr val="FBAE40"/>
          </p15:clr>
        </p15:guide>
        <p15:guide id="4" pos="362">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6299464-ED20-4919-8B3A-2CFAE8DA2347}"/>
              </a:ext>
            </a:extLst>
          </p:cNvPr>
          <p:cNvSpPr/>
          <p:nvPr userDrawn="1"/>
        </p:nvSpPr>
        <p:spPr>
          <a:xfrm>
            <a:off x="0" y="0"/>
            <a:ext cx="1219200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Oval 5">
            <a:extLst>
              <a:ext uri="{FF2B5EF4-FFF2-40B4-BE49-F238E27FC236}">
                <a16:creationId xmlns:a16="http://schemas.microsoft.com/office/drawing/2014/main" id="{1F54E98B-AC75-484D-9121-68498EB888AA}"/>
              </a:ext>
            </a:extLst>
          </p:cNvPr>
          <p:cNvSpPr/>
          <p:nvPr userDrawn="1"/>
        </p:nvSpPr>
        <p:spPr>
          <a:xfrm>
            <a:off x="754010" y="708293"/>
            <a:ext cx="5334029" cy="5334029"/>
          </a:xfrm>
          <a:prstGeom prst="ellipse">
            <a:avLst/>
          </a:prstGeom>
          <a:solidFill>
            <a:schemeClr val="bg1">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2456FD49-C258-4333-9422-358C976A341C}"/>
              </a:ext>
            </a:extLst>
          </p:cNvPr>
          <p:cNvSpPr>
            <a:spLocks noGrp="1"/>
          </p:cNvSpPr>
          <p:nvPr>
            <p:ph type="ctrTitle" hasCustomPrompt="1"/>
          </p:nvPr>
        </p:nvSpPr>
        <p:spPr>
          <a:xfrm>
            <a:off x="6343650" y="2173288"/>
            <a:ext cx="5143500" cy="2090808"/>
          </a:xfrm>
        </p:spPr>
        <p:txBody>
          <a:bodyPr anchor="b">
            <a:noAutofit/>
          </a:bodyPr>
          <a:lstStyle>
            <a:lvl1pPr algn="l">
              <a:defRPr sz="5400" b="1" cap="all" baseline="0">
                <a:solidFill>
                  <a:schemeClr val="bg1"/>
                </a:solidFill>
                <a:latin typeface="+mj-lt"/>
              </a:defRPr>
            </a:lvl1pPr>
          </a:lstStyle>
          <a:p>
            <a:r>
              <a:rPr lang="en-US" noProof="0" dirty="0"/>
              <a:t>Title comes here</a:t>
            </a:r>
          </a:p>
        </p:txBody>
      </p:sp>
      <p:sp>
        <p:nvSpPr>
          <p:cNvPr id="3" name="Subtitle 2">
            <a:extLst>
              <a:ext uri="{FF2B5EF4-FFF2-40B4-BE49-F238E27FC236}">
                <a16:creationId xmlns:a16="http://schemas.microsoft.com/office/drawing/2014/main" id="{59758E15-A93D-4FB9-843D-1490E27A151B}"/>
              </a:ext>
            </a:extLst>
          </p:cNvPr>
          <p:cNvSpPr>
            <a:spLocks noGrp="1"/>
          </p:cNvSpPr>
          <p:nvPr>
            <p:ph type="subTitle" idx="1"/>
          </p:nvPr>
        </p:nvSpPr>
        <p:spPr>
          <a:xfrm>
            <a:off x="6343650" y="4279971"/>
            <a:ext cx="5143500" cy="503167"/>
          </a:xfrm>
        </p:spPr>
        <p:txBody>
          <a:bodyPr>
            <a:noAutofit/>
          </a:bodyPr>
          <a:lstStyle>
            <a:lvl1pPr marL="0" indent="0" algn="l">
              <a:buNone/>
              <a:defRPr sz="1800" b="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US" noProof="0" dirty="0"/>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1">
              <a:alpha val="16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cxnSp>
        <p:nvCxnSpPr>
          <p:cNvPr id="5" name="Straight Connector 4">
            <a:extLst>
              <a:ext uri="{FF2B5EF4-FFF2-40B4-BE49-F238E27FC236}">
                <a16:creationId xmlns:a16="http://schemas.microsoft.com/office/drawing/2014/main" id="{819AFA09-F4B1-493D-BCAD-FF30C20CD1AA}"/>
              </a:ext>
            </a:extLst>
          </p:cNvPr>
          <p:cNvCxnSpPr/>
          <p:nvPr userDrawn="1"/>
        </p:nvCxnSpPr>
        <p:spPr>
          <a:xfrm>
            <a:off x="6469778" y="4233582"/>
            <a:ext cx="253233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24AD58B0-8C4D-4C10-879E-8A2794BD7A98}"/>
              </a:ext>
            </a:extLst>
          </p:cNvPr>
          <p:cNvPicPr>
            <a:picLocks noChangeAspect="1"/>
          </p:cNvPicPr>
          <p:nvPr userDrawn="1"/>
        </p:nvPicPr>
        <p:blipFill>
          <a:blip r:embed="rId2"/>
          <a:stretch>
            <a:fillRect/>
          </a:stretch>
        </p:blipFill>
        <p:spPr>
          <a:xfrm>
            <a:off x="10075128" y="1132430"/>
            <a:ext cx="1691956" cy="831541"/>
          </a:xfrm>
          <a:prstGeom prst="rect">
            <a:avLst/>
          </a:prstGeom>
        </p:spPr>
      </p:pic>
    </p:spTree>
    <p:extLst>
      <p:ext uri="{BB962C8B-B14F-4D97-AF65-F5344CB8AC3E}">
        <p14:creationId xmlns:p14="http://schemas.microsoft.com/office/powerpoint/2010/main" val="175905788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7333">
          <p15:clr>
            <a:srgbClr val="FBAE40"/>
          </p15:clr>
        </p15:guide>
        <p15:guide id="4" pos="362">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9087E09-D75F-4E26-B01E-A1A09BA2EA70}"/>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AF7A70B7-7ADE-4E0B-B956-363B0B1AA613}"/>
              </a:ext>
            </a:extLst>
          </p:cNvPr>
          <p:cNvSpPr>
            <a:spLocks noGrp="1"/>
          </p:cNvSpPr>
          <p:nvPr>
            <p:ph type="title"/>
          </p:nvPr>
        </p:nvSpPr>
        <p:spPr>
          <a:xfrm>
            <a:off x="831850" y="182563"/>
            <a:ext cx="10515600" cy="940181"/>
          </a:xfrm>
        </p:spPr>
        <p:txBody>
          <a:bodyPr anchor="b">
            <a:noAutofit/>
          </a:bodyPr>
          <a:lstStyle>
            <a:lvl1pPr algn="ctr">
              <a:defRPr sz="4000" b="1" cap="all" baseline="0">
                <a:solidFill>
                  <a:schemeClr val="bg1"/>
                </a:solidFill>
              </a:defRPr>
            </a:lvl1pPr>
          </a:lstStyle>
          <a:p>
            <a:r>
              <a:rPr lang="en-US" noProof="0"/>
              <a:t>Click to edit Master title style</a:t>
            </a:r>
            <a:endParaRPr lang="en-US" noProof="0" dirty="0"/>
          </a:p>
        </p:txBody>
      </p:sp>
      <p:sp>
        <p:nvSpPr>
          <p:cNvPr id="11" name="Oval 10">
            <a:extLst>
              <a:ext uri="{FF2B5EF4-FFF2-40B4-BE49-F238E27FC236}">
                <a16:creationId xmlns:a16="http://schemas.microsoft.com/office/drawing/2014/main" id="{8931D2A9-0B92-4197-8802-80424C14EA7E}"/>
              </a:ext>
            </a:extLst>
          </p:cNvPr>
          <p:cNvSpPr/>
          <p:nvPr userDrawn="1"/>
        </p:nvSpPr>
        <p:spPr>
          <a:xfrm>
            <a:off x="11371669" y="6409397"/>
            <a:ext cx="280051" cy="28005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Slide Number Placeholder 5">
            <a:extLst>
              <a:ext uri="{FF2B5EF4-FFF2-40B4-BE49-F238E27FC236}">
                <a16:creationId xmlns:a16="http://schemas.microsoft.com/office/drawing/2014/main" id="{533B74B0-30B9-45C2-9AE6-45D1978AAFAE}"/>
              </a:ext>
            </a:extLst>
          </p:cNvPr>
          <p:cNvSpPr>
            <a:spLocks noGrp="1"/>
          </p:cNvSpPr>
          <p:nvPr>
            <p:ph type="sldNum" sz="quarter" idx="12"/>
          </p:nvPr>
        </p:nvSpPr>
        <p:spPr>
          <a:xfrm>
            <a:off x="11363696" y="6455739"/>
            <a:ext cx="294460" cy="187367"/>
          </a:xfrm>
        </p:spPr>
        <p:txBody>
          <a:bodyPr lIns="0" tIns="0" rIns="0" bIns="0"/>
          <a:lstStyle>
            <a:lvl1pPr algn="ctr">
              <a:defRPr sz="900">
                <a:solidFill>
                  <a:srgbClr val="2C567A"/>
                </a:solidFill>
                <a:latin typeface="+mn-lt"/>
              </a:defRPr>
            </a:lvl1pPr>
          </a:lstStyle>
          <a:p>
            <a:fld id="{9EC71654-96A5-4280-94F3-931C61A9F92C}" type="slidenum">
              <a:rPr lang="en-US" noProof="0" smtClean="0"/>
              <a:pPr/>
              <a:t>‹#›</a:t>
            </a:fld>
            <a:endParaRPr lang="en-US" noProof="0" dirty="0"/>
          </a:p>
        </p:txBody>
      </p:sp>
      <p:grpSp>
        <p:nvGrpSpPr>
          <p:cNvPr id="4" name="Group 3">
            <a:extLst>
              <a:ext uri="{FF2B5EF4-FFF2-40B4-BE49-F238E27FC236}">
                <a16:creationId xmlns:a16="http://schemas.microsoft.com/office/drawing/2014/main" id="{AD5251EA-F450-4DD1-995B-DC89513424C8}"/>
              </a:ext>
            </a:extLst>
          </p:cNvPr>
          <p:cNvGrpSpPr/>
          <p:nvPr userDrawn="1"/>
        </p:nvGrpSpPr>
        <p:grpSpPr>
          <a:xfrm rot="16200000">
            <a:off x="1637386" y="1473117"/>
            <a:ext cx="8917229" cy="10769768"/>
            <a:chOff x="-1728305" y="-2049517"/>
            <a:chExt cx="8917229" cy="10769768"/>
          </a:xfrm>
        </p:grpSpPr>
        <p:sp>
          <p:nvSpPr>
            <p:cNvPr id="17" name="Oval 16">
              <a:extLst>
                <a:ext uri="{FF2B5EF4-FFF2-40B4-BE49-F238E27FC236}">
                  <a16:creationId xmlns:a16="http://schemas.microsoft.com/office/drawing/2014/main" id="{44882F4E-E8C8-46FE-A9C8-7B79782767F6}"/>
                </a:ext>
              </a:extLst>
            </p:cNvPr>
            <p:cNvSpPr/>
            <p:nvPr userDrawn="1"/>
          </p:nvSpPr>
          <p:spPr>
            <a:xfrm>
              <a:off x="754010" y="708293"/>
              <a:ext cx="5334029" cy="5334029"/>
            </a:xfrm>
            <a:prstGeom prst="ellipse">
              <a:avLst/>
            </a:prstGeom>
            <a:solidFill>
              <a:schemeClr val="bg1">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18" name="Group 17">
              <a:extLst>
                <a:ext uri="{FF2B5EF4-FFF2-40B4-BE49-F238E27FC236}">
                  <a16:creationId xmlns:a16="http://schemas.microsoft.com/office/drawing/2014/main" id="{965CD13B-04FB-40D5-AF62-2F43CF49BA9B}"/>
                </a:ext>
              </a:extLst>
            </p:cNvPr>
            <p:cNvGrpSpPr/>
            <p:nvPr userDrawn="1"/>
          </p:nvGrpSpPr>
          <p:grpSpPr>
            <a:xfrm>
              <a:off x="-1728305" y="-2049517"/>
              <a:ext cx="8917229" cy="10769768"/>
              <a:chOff x="11114088" y="2241550"/>
              <a:chExt cx="1905000" cy="2354263"/>
            </a:xfrm>
            <a:solidFill>
              <a:schemeClr val="bg1">
                <a:alpha val="16000"/>
              </a:schemeClr>
            </a:solidFill>
          </p:grpSpPr>
          <p:sp>
            <p:nvSpPr>
              <p:cNvPr id="19" name="Freeform 5">
                <a:extLst>
                  <a:ext uri="{FF2B5EF4-FFF2-40B4-BE49-F238E27FC236}">
                    <a16:creationId xmlns:a16="http://schemas.microsoft.com/office/drawing/2014/main" id="{01876F8F-C11E-4FB2-8150-1F0602752F97}"/>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0" name="Freeform 6">
                <a:extLst>
                  <a:ext uri="{FF2B5EF4-FFF2-40B4-BE49-F238E27FC236}">
                    <a16:creationId xmlns:a16="http://schemas.microsoft.com/office/drawing/2014/main" id="{08A1D05F-5F61-4156-8C83-1A002AA1E886}"/>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grpSp>
      <p:sp>
        <p:nvSpPr>
          <p:cNvPr id="21" name="Text Placeholder 2">
            <a:extLst>
              <a:ext uri="{FF2B5EF4-FFF2-40B4-BE49-F238E27FC236}">
                <a16:creationId xmlns:a16="http://schemas.microsoft.com/office/drawing/2014/main" id="{4D77C47B-CC1E-41DA-9146-5DFD63065491}"/>
              </a:ext>
            </a:extLst>
          </p:cNvPr>
          <p:cNvSpPr>
            <a:spLocks noGrp="1"/>
          </p:cNvSpPr>
          <p:nvPr>
            <p:ph type="body" idx="1"/>
          </p:nvPr>
        </p:nvSpPr>
        <p:spPr>
          <a:xfrm>
            <a:off x="831850" y="1153348"/>
            <a:ext cx="10515600" cy="648543"/>
          </a:xfrm>
        </p:spPr>
        <p:txBody>
          <a:bodyPr>
            <a:normAutofit/>
          </a:bodyPr>
          <a:lstStyle>
            <a:lvl1pPr marL="0" indent="0" algn="ctr">
              <a:buNone/>
              <a:defRPr sz="18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Click to edit Master text styles</a:t>
            </a:r>
          </a:p>
        </p:txBody>
      </p:sp>
      <p:pic>
        <p:nvPicPr>
          <p:cNvPr id="13" name="Picture 12">
            <a:extLst>
              <a:ext uri="{FF2B5EF4-FFF2-40B4-BE49-F238E27FC236}">
                <a16:creationId xmlns:a16="http://schemas.microsoft.com/office/drawing/2014/main" id="{F40BEC45-3D12-44B2-A5E4-7A76E634FA4F}"/>
              </a:ext>
            </a:extLst>
          </p:cNvPr>
          <p:cNvPicPr>
            <a:picLocks noChangeAspect="1"/>
          </p:cNvPicPr>
          <p:nvPr userDrawn="1"/>
        </p:nvPicPr>
        <p:blipFill>
          <a:blip r:embed="rId2"/>
          <a:stretch>
            <a:fillRect/>
          </a:stretch>
        </p:blipFill>
        <p:spPr>
          <a:xfrm>
            <a:off x="532524" y="6259648"/>
            <a:ext cx="1105445" cy="543290"/>
          </a:xfrm>
          <a:prstGeom prst="rect">
            <a:avLst/>
          </a:prstGeom>
        </p:spPr>
      </p:pic>
    </p:spTree>
    <p:extLst>
      <p:ext uri="{BB962C8B-B14F-4D97-AF65-F5344CB8AC3E}">
        <p14:creationId xmlns:p14="http://schemas.microsoft.com/office/powerpoint/2010/main" val="422654412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60E0B501-22AA-4685-BE9B-A267F6F675A7}"/>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24" name="Freeform 5">
              <a:extLst>
                <a:ext uri="{FF2B5EF4-FFF2-40B4-BE49-F238E27FC236}">
                  <a16:creationId xmlns:a16="http://schemas.microsoft.com/office/drawing/2014/main" id="{5D0E179E-CA3D-4874-9ACD-F8990F48F4BF}"/>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5" name="Freeform 6">
              <a:extLst>
                <a:ext uri="{FF2B5EF4-FFF2-40B4-BE49-F238E27FC236}">
                  <a16:creationId xmlns:a16="http://schemas.microsoft.com/office/drawing/2014/main" id="{A9C53936-B93A-4CF6-8766-2FA93ACFEBE3}"/>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6" name="Freeform 7">
              <a:extLst>
                <a:ext uri="{FF2B5EF4-FFF2-40B4-BE49-F238E27FC236}">
                  <a16:creationId xmlns:a16="http://schemas.microsoft.com/office/drawing/2014/main" id="{5776DEA2-5422-4F51-B359-652B71274D31}"/>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27" name="Content Placeholder 2">
            <a:extLst>
              <a:ext uri="{FF2B5EF4-FFF2-40B4-BE49-F238E27FC236}">
                <a16:creationId xmlns:a16="http://schemas.microsoft.com/office/drawing/2014/main" id="{1A1F33A2-66F7-4D85-99DD-7B00F265AC6D}"/>
              </a:ext>
            </a:extLst>
          </p:cNvPr>
          <p:cNvSpPr>
            <a:spLocks noGrp="1"/>
          </p:cNvSpPr>
          <p:nvPr>
            <p:ph idx="1"/>
          </p:nvPr>
        </p:nvSpPr>
        <p:spPr>
          <a:xfrm>
            <a:off x="515938" y="1825625"/>
            <a:ext cx="10837862" cy="435133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3" name="Title 1">
            <a:extLst>
              <a:ext uri="{FF2B5EF4-FFF2-40B4-BE49-F238E27FC236}">
                <a16:creationId xmlns:a16="http://schemas.microsoft.com/office/drawing/2014/main" id="{EF788279-D710-447A-9E71-4D1344575691}"/>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endParaRPr lang="en-US" noProof="0" dirty="0"/>
          </a:p>
        </p:txBody>
      </p:sp>
      <p:pic>
        <p:nvPicPr>
          <p:cNvPr id="14" name="Picture 13">
            <a:extLst>
              <a:ext uri="{FF2B5EF4-FFF2-40B4-BE49-F238E27FC236}">
                <a16:creationId xmlns:a16="http://schemas.microsoft.com/office/drawing/2014/main" id="{5804F25A-443D-4DE4-8DE6-C73025D0FEEB}"/>
              </a:ext>
            </a:extLst>
          </p:cNvPr>
          <p:cNvPicPr>
            <a:picLocks noChangeAspect="1"/>
          </p:cNvPicPr>
          <p:nvPr userDrawn="1"/>
        </p:nvPicPr>
        <p:blipFill>
          <a:blip r:embed="rId2"/>
          <a:stretch>
            <a:fillRect/>
          </a:stretch>
        </p:blipFill>
        <p:spPr>
          <a:xfrm>
            <a:off x="532524" y="6259648"/>
            <a:ext cx="1105445" cy="543290"/>
          </a:xfrm>
          <a:prstGeom prst="rect">
            <a:avLst/>
          </a:prstGeom>
        </p:spPr>
      </p:pic>
    </p:spTree>
    <p:extLst>
      <p:ext uri="{BB962C8B-B14F-4D97-AF65-F5344CB8AC3E}">
        <p14:creationId xmlns:p14="http://schemas.microsoft.com/office/powerpoint/2010/main" val="378975897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C2A6B906-ACDA-40FD-8AC8-0B693AB12796}"/>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19" name="Freeform 5">
              <a:extLst>
                <a:ext uri="{FF2B5EF4-FFF2-40B4-BE49-F238E27FC236}">
                  <a16:creationId xmlns:a16="http://schemas.microsoft.com/office/drawing/2014/main" id="{717F7366-5A99-4065-90C2-AE7DF5DD0F44}"/>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0" name="Freeform 6">
              <a:extLst>
                <a:ext uri="{FF2B5EF4-FFF2-40B4-BE49-F238E27FC236}">
                  <a16:creationId xmlns:a16="http://schemas.microsoft.com/office/drawing/2014/main" id="{90A089CA-63B9-4456-B0B1-17C75EBFB982}"/>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2" name="Freeform 7">
              <a:extLst>
                <a:ext uri="{FF2B5EF4-FFF2-40B4-BE49-F238E27FC236}">
                  <a16:creationId xmlns:a16="http://schemas.microsoft.com/office/drawing/2014/main" id="{8D36B2D1-BCFE-43FC-8743-7B7A30E1AD5D}"/>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14" name="Content Placeholder 2">
            <a:extLst>
              <a:ext uri="{FF2B5EF4-FFF2-40B4-BE49-F238E27FC236}">
                <a16:creationId xmlns:a16="http://schemas.microsoft.com/office/drawing/2014/main" id="{079DA8F4-EDD3-4D62-A90B-8C3C1AFB0083}"/>
              </a:ext>
            </a:extLst>
          </p:cNvPr>
          <p:cNvSpPr>
            <a:spLocks noGrp="1"/>
          </p:cNvSpPr>
          <p:nvPr>
            <p:ph sz="half" idx="1"/>
          </p:nvPr>
        </p:nvSpPr>
        <p:spPr>
          <a:xfrm>
            <a:off x="515938" y="1825625"/>
            <a:ext cx="5503862" cy="435133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7" name="Content Placeholder 3">
            <a:extLst>
              <a:ext uri="{FF2B5EF4-FFF2-40B4-BE49-F238E27FC236}">
                <a16:creationId xmlns:a16="http://schemas.microsoft.com/office/drawing/2014/main" id="{DA0DA994-B4A9-447A-BEBF-3EA31D3755A2}"/>
              </a:ext>
            </a:extLst>
          </p:cNvPr>
          <p:cNvSpPr>
            <a:spLocks noGrp="1"/>
          </p:cNvSpPr>
          <p:nvPr>
            <p:ph sz="half" idx="2"/>
          </p:nvPr>
        </p:nvSpPr>
        <p:spPr>
          <a:xfrm>
            <a:off x="6172200" y="1825625"/>
            <a:ext cx="5181600" cy="435133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21" name="Title 1">
            <a:extLst>
              <a:ext uri="{FF2B5EF4-FFF2-40B4-BE49-F238E27FC236}">
                <a16:creationId xmlns:a16="http://schemas.microsoft.com/office/drawing/2014/main" id="{19DEF115-82C2-4E9D-A22C-8DA561FB37B8}"/>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endParaRPr lang="en-US" noProof="0" dirty="0"/>
          </a:p>
        </p:txBody>
      </p:sp>
      <p:pic>
        <p:nvPicPr>
          <p:cNvPr id="23" name="Picture 22">
            <a:extLst>
              <a:ext uri="{FF2B5EF4-FFF2-40B4-BE49-F238E27FC236}">
                <a16:creationId xmlns:a16="http://schemas.microsoft.com/office/drawing/2014/main" id="{90930D7D-FCDE-4D3E-92F1-57346003F6E7}"/>
              </a:ext>
            </a:extLst>
          </p:cNvPr>
          <p:cNvPicPr>
            <a:picLocks noChangeAspect="1"/>
          </p:cNvPicPr>
          <p:nvPr userDrawn="1"/>
        </p:nvPicPr>
        <p:blipFill>
          <a:blip r:embed="rId2"/>
          <a:stretch>
            <a:fillRect/>
          </a:stretch>
        </p:blipFill>
        <p:spPr>
          <a:xfrm>
            <a:off x="532524" y="6259648"/>
            <a:ext cx="1105445" cy="543290"/>
          </a:xfrm>
          <a:prstGeom prst="rect">
            <a:avLst/>
          </a:prstGeom>
        </p:spPr>
      </p:pic>
    </p:spTree>
    <p:extLst>
      <p:ext uri="{BB962C8B-B14F-4D97-AF65-F5344CB8AC3E}">
        <p14:creationId xmlns:p14="http://schemas.microsoft.com/office/powerpoint/2010/main" val="209293422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616F52B4-215E-4237-893C-E22B23804744}"/>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22" name="Freeform 5">
              <a:extLst>
                <a:ext uri="{FF2B5EF4-FFF2-40B4-BE49-F238E27FC236}">
                  <a16:creationId xmlns:a16="http://schemas.microsoft.com/office/drawing/2014/main" id="{B7C40C77-B795-4B07-B92D-2E8A56635773}"/>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3" name="Freeform 6">
              <a:extLst>
                <a:ext uri="{FF2B5EF4-FFF2-40B4-BE49-F238E27FC236}">
                  <a16:creationId xmlns:a16="http://schemas.microsoft.com/office/drawing/2014/main" id="{6E703A1E-5F10-4BB5-9D52-77CB6F5994C0}"/>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4" name="Freeform 7">
              <a:extLst>
                <a:ext uri="{FF2B5EF4-FFF2-40B4-BE49-F238E27FC236}">
                  <a16:creationId xmlns:a16="http://schemas.microsoft.com/office/drawing/2014/main" id="{22CEE04C-09CE-41CF-937D-EC2D3C23ECC6}"/>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14" name="Text Placeholder 2">
            <a:extLst>
              <a:ext uri="{FF2B5EF4-FFF2-40B4-BE49-F238E27FC236}">
                <a16:creationId xmlns:a16="http://schemas.microsoft.com/office/drawing/2014/main" id="{774CF4BA-8DCB-42CF-A2C4-D6AF95EE3F54}"/>
              </a:ext>
            </a:extLst>
          </p:cNvPr>
          <p:cNvSpPr>
            <a:spLocks noGrp="1"/>
          </p:cNvSpPr>
          <p:nvPr>
            <p:ph type="body" idx="1"/>
          </p:nvPr>
        </p:nvSpPr>
        <p:spPr>
          <a:xfrm>
            <a:off x="515938" y="1681163"/>
            <a:ext cx="5157787" cy="823912"/>
          </a:xfrm>
        </p:spPr>
        <p:txBody>
          <a:bodyPr anchor="b"/>
          <a:lstStyle>
            <a:lvl1pPr marL="0" indent="0">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7" name="Content Placeholder 3">
            <a:extLst>
              <a:ext uri="{FF2B5EF4-FFF2-40B4-BE49-F238E27FC236}">
                <a16:creationId xmlns:a16="http://schemas.microsoft.com/office/drawing/2014/main" id="{67BA8B6E-A28D-4658-8C91-6CA7BD539B85}"/>
              </a:ext>
            </a:extLst>
          </p:cNvPr>
          <p:cNvSpPr>
            <a:spLocks noGrp="1"/>
          </p:cNvSpPr>
          <p:nvPr>
            <p:ph sz="half" idx="2"/>
          </p:nvPr>
        </p:nvSpPr>
        <p:spPr>
          <a:xfrm>
            <a:off x="515938" y="2505075"/>
            <a:ext cx="5157787" cy="368458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8" name="Text Placeholder 4">
            <a:extLst>
              <a:ext uri="{FF2B5EF4-FFF2-40B4-BE49-F238E27FC236}">
                <a16:creationId xmlns:a16="http://schemas.microsoft.com/office/drawing/2014/main" id="{F73B3215-82DB-4DBF-9E77-3AE2308C6920}"/>
              </a:ext>
            </a:extLst>
          </p:cNvPr>
          <p:cNvSpPr>
            <a:spLocks noGrp="1"/>
          </p:cNvSpPr>
          <p:nvPr>
            <p:ph type="body" sz="quarter" idx="3"/>
          </p:nvPr>
        </p:nvSpPr>
        <p:spPr>
          <a:xfrm>
            <a:off x="6172200" y="1681163"/>
            <a:ext cx="5183188" cy="823912"/>
          </a:xfrm>
        </p:spPr>
        <p:txBody>
          <a:bodyPr anchor="b"/>
          <a:lstStyle>
            <a:lvl1pPr marL="0" indent="0">
              <a:buNone/>
              <a:defRPr sz="2400" b="1">
                <a:solidFill>
                  <a:schemeClr val="accent5"/>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9" name="Content Placeholder 5">
            <a:extLst>
              <a:ext uri="{FF2B5EF4-FFF2-40B4-BE49-F238E27FC236}">
                <a16:creationId xmlns:a16="http://schemas.microsoft.com/office/drawing/2014/main" id="{8DFD34E8-36CC-4FFE-926B-C170208FEDB8}"/>
              </a:ext>
            </a:extLst>
          </p:cNvPr>
          <p:cNvSpPr>
            <a:spLocks noGrp="1"/>
          </p:cNvSpPr>
          <p:nvPr>
            <p:ph sz="quarter" idx="4"/>
          </p:nvPr>
        </p:nvSpPr>
        <p:spPr>
          <a:xfrm>
            <a:off x="6172200" y="2505075"/>
            <a:ext cx="5183188" cy="368458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25" name="Title 1">
            <a:extLst>
              <a:ext uri="{FF2B5EF4-FFF2-40B4-BE49-F238E27FC236}">
                <a16:creationId xmlns:a16="http://schemas.microsoft.com/office/drawing/2014/main" id="{AE3770E9-CB74-47B0-8229-91F6F756015E}"/>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endParaRPr lang="en-US" noProof="0" dirty="0"/>
          </a:p>
        </p:txBody>
      </p:sp>
      <p:pic>
        <p:nvPicPr>
          <p:cNvPr id="26" name="Picture 25">
            <a:extLst>
              <a:ext uri="{FF2B5EF4-FFF2-40B4-BE49-F238E27FC236}">
                <a16:creationId xmlns:a16="http://schemas.microsoft.com/office/drawing/2014/main" id="{425CBCEF-8C7C-4757-97E8-8DDDE5E8EF61}"/>
              </a:ext>
            </a:extLst>
          </p:cNvPr>
          <p:cNvPicPr>
            <a:picLocks noChangeAspect="1"/>
          </p:cNvPicPr>
          <p:nvPr userDrawn="1"/>
        </p:nvPicPr>
        <p:blipFill>
          <a:blip r:embed="rId2"/>
          <a:stretch>
            <a:fillRect/>
          </a:stretch>
        </p:blipFill>
        <p:spPr>
          <a:xfrm>
            <a:off x="532524" y="6259648"/>
            <a:ext cx="1105445" cy="543290"/>
          </a:xfrm>
          <a:prstGeom prst="rect">
            <a:avLst/>
          </a:prstGeom>
        </p:spPr>
      </p:pic>
    </p:spTree>
    <p:extLst>
      <p:ext uri="{BB962C8B-B14F-4D97-AF65-F5344CB8AC3E}">
        <p14:creationId xmlns:p14="http://schemas.microsoft.com/office/powerpoint/2010/main" val="246179461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C57825D7-DD33-4B70-BBBE-D46E7A5352EC}"/>
              </a:ext>
            </a:extLst>
          </p:cNvPr>
          <p:cNvSpPr>
            <a:spLocks noGrp="1"/>
          </p:cNvSpPr>
          <p:nvPr>
            <p:ph type="pic" idx="1"/>
          </p:nvPr>
        </p:nvSpPr>
        <p:spPr>
          <a:xfrm>
            <a:off x="6096000" y="768485"/>
            <a:ext cx="5305662" cy="5305662"/>
          </a:xfrm>
          <a:custGeom>
            <a:avLst/>
            <a:gdLst>
              <a:gd name="connsiteX0" fmla="*/ 2652831 w 5305662"/>
              <a:gd name="connsiteY0" fmla="*/ 0 h 5305662"/>
              <a:gd name="connsiteX1" fmla="*/ 5305662 w 5305662"/>
              <a:gd name="connsiteY1" fmla="*/ 2652831 h 5305662"/>
              <a:gd name="connsiteX2" fmla="*/ 2652831 w 5305662"/>
              <a:gd name="connsiteY2" fmla="*/ 5305662 h 5305662"/>
              <a:gd name="connsiteX3" fmla="*/ 0 w 5305662"/>
              <a:gd name="connsiteY3" fmla="*/ 2652831 h 5305662"/>
              <a:gd name="connsiteX4" fmla="*/ 2652831 w 5305662"/>
              <a:gd name="connsiteY4" fmla="*/ 0 h 53056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5662" h="5305662">
                <a:moveTo>
                  <a:pt x="2652831" y="0"/>
                </a:moveTo>
                <a:cubicBezTo>
                  <a:pt x="4117949" y="0"/>
                  <a:pt x="5305662" y="1187713"/>
                  <a:pt x="5305662" y="2652831"/>
                </a:cubicBezTo>
                <a:cubicBezTo>
                  <a:pt x="5305662" y="4117949"/>
                  <a:pt x="4117949" y="5305662"/>
                  <a:pt x="2652831" y="5305662"/>
                </a:cubicBezTo>
                <a:cubicBezTo>
                  <a:pt x="1187713" y="5305662"/>
                  <a:pt x="0" y="4117949"/>
                  <a:pt x="0" y="2652831"/>
                </a:cubicBezTo>
                <a:cubicBezTo>
                  <a:pt x="0" y="1187713"/>
                  <a:pt x="1187713" y="0"/>
                  <a:pt x="2652831" y="0"/>
                </a:cubicBezTo>
                <a:close/>
              </a:path>
            </a:pathLst>
          </a:custGeom>
          <a:solidFill>
            <a:schemeClr val="bg2"/>
          </a:solidFill>
        </p:spPr>
        <p:txBody>
          <a:bodyPr wrap="square" anchor="ctr">
            <a:noAutofit/>
          </a:bodyPr>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US" noProof="0" dirty="0"/>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flipH="1">
            <a:off x="5400786" y="-2003509"/>
            <a:ext cx="8917229" cy="10769768"/>
            <a:chOff x="11114088" y="2241550"/>
            <a:chExt cx="1905000" cy="2354263"/>
          </a:xfrm>
          <a:solidFill>
            <a:schemeClr val="bg2">
              <a:alpha val="91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19" name="Title 1">
            <a:extLst>
              <a:ext uri="{FF2B5EF4-FFF2-40B4-BE49-F238E27FC236}">
                <a16:creationId xmlns:a16="http://schemas.microsoft.com/office/drawing/2014/main" id="{19A1397F-1946-4CBE-9EC5-159C3CBC78B6}"/>
              </a:ext>
            </a:extLst>
          </p:cNvPr>
          <p:cNvSpPr>
            <a:spLocks noGrp="1"/>
          </p:cNvSpPr>
          <p:nvPr>
            <p:ph type="title"/>
          </p:nvPr>
        </p:nvSpPr>
        <p:spPr>
          <a:xfrm>
            <a:off x="839788" y="457200"/>
            <a:ext cx="3932237" cy="1600200"/>
          </a:xfrm>
        </p:spPr>
        <p:txBody>
          <a:bodyPr anchor="b"/>
          <a:lstStyle>
            <a:lvl1pPr>
              <a:defRPr sz="3200"/>
            </a:lvl1pPr>
          </a:lstStyle>
          <a:p>
            <a:r>
              <a:rPr lang="en-US" noProof="0"/>
              <a:t>Click to edit Master title style</a:t>
            </a:r>
            <a:endParaRPr lang="en-US" noProof="0" dirty="0"/>
          </a:p>
        </p:txBody>
      </p:sp>
      <p:sp>
        <p:nvSpPr>
          <p:cNvPr id="20" name="Text Placeholder 3">
            <a:extLst>
              <a:ext uri="{FF2B5EF4-FFF2-40B4-BE49-F238E27FC236}">
                <a16:creationId xmlns:a16="http://schemas.microsoft.com/office/drawing/2014/main" id="{C535F2AB-153E-44A9-97BE-00553BEC1770}"/>
              </a:ext>
            </a:extLst>
          </p:cNvPr>
          <p:cNvSpPr>
            <a:spLocks noGrp="1"/>
          </p:cNvSpPr>
          <p:nvPr>
            <p:ph type="body" sz="half" idx="2"/>
          </p:nvPr>
        </p:nvSpPr>
        <p:spPr>
          <a:xfrm>
            <a:off x="839788" y="2057400"/>
            <a:ext cx="3932237" cy="3811588"/>
          </a:xfrm>
        </p:spPr>
        <p:txBody>
          <a:bodyPr/>
          <a:lstStyle>
            <a:lvl1pPr marL="0" indent="0">
              <a:buFont typeface="Arial" panose="020B0604020202020204" pitchFamily="34" charse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pic>
        <p:nvPicPr>
          <p:cNvPr id="9" name="Picture 8">
            <a:extLst>
              <a:ext uri="{FF2B5EF4-FFF2-40B4-BE49-F238E27FC236}">
                <a16:creationId xmlns:a16="http://schemas.microsoft.com/office/drawing/2014/main" id="{9F961591-B004-4811-8F39-0F32B94968B9}"/>
              </a:ext>
            </a:extLst>
          </p:cNvPr>
          <p:cNvPicPr>
            <a:picLocks noChangeAspect="1"/>
          </p:cNvPicPr>
          <p:nvPr userDrawn="1"/>
        </p:nvPicPr>
        <p:blipFill>
          <a:blip r:embed="rId2"/>
          <a:stretch>
            <a:fillRect/>
          </a:stretch>
        </p:blipFill>
        <p:spPr>
          <a:xfrm>
            <a:off x="532524" y="6259648"/>
            <a:ext cx="1105445" cy="543290"/>
          </a:xfrm>
          <a:prstGeom prst="rect">
            <a:avLst/>
          </a:prstGeom>
        </p:spPr>
      </p:pic>
    </p:spTree>
    <p:extLst>
      <p:ext uri="{BB962C8B-B14F-4D97-AF65-F5344CB8AC3E}">
        <p14:creationId xmlns:p14="http://schemas.microsoft.com/office/powerpoint/2010/main" val="210718574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9F866E5C-B8AA-4805-B232-831BA01AAF16}"/>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20" name="Freeform 5">
              <a:extLst>
                <a:ext uri="{FF2B5EF4-FFF2-40B4-BE49-F238E27FC236}">
                  <a16:creationId xmlns:a16="http://schemas.microsoft.com/office/drawing/2014/main" id="{F98614F0-2DA3-4F29-8CB3-D61424AC8506}"/>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2" name="Freeform 6">
              <a:extLst>
                <a:ext uri="{FF2B5EF4-FFF2-40B4-BE49-F238E27FC236}">
                  <a16:creationId xmlns:a16="http://schemas.microsoft.com/office/drawing/2014/main" id="{66D52F08-13EC-4AB4-BB79-89A5395A03BF}"/>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3" name="Freeform 7">
              <a:extLst>
                <a:ext uri="{FF2B5EF4-FFF2-40B4-BE49-F238E27FC236}">
                  <a16:creationId xmlns:a16="http://schemas.microsoft.com/office/drawing/2014/main" id="{2544236D-8C3A-41EF-9A68-C84A8A7D0F5A}"/>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14" name="Title 1">
            <a:extLst>
              <a:ext uri="{FF2B5EF4-FFF2-40B4-BE49-F238E27FC236}">
                <a16:creationId xmlns:a16="http://schemas.microsoft.com/office/drawing/2014/main" id="{9009D5C6-6206-4291-8037-67DC025F0B4C}"/>
              </a:ext>
            </a:extLst>
          </p:cNvPr>
          <p:cNvSpPr>
            <a:spLocks noGrp="1"/>
          </p:cNvSpPr>
          <p:nvPr>
            <p:ph type="title"/>
          </p:nvPr>
        </p:nvSpPr>
        <p:spPr>
          <a:xfrm>
            <a:off x="839788" y="457200"/>
            <a:ext cx="3932237" cy="1600200"/>
          </a:xfrm>
        </p:spPr>
        <p:txBody>
          <a:bodyPr anchor="b"/>
          <a:lstStyle>
            <a:lvl1pPr>
              <a:defRPr sz="3200"/>
            </a:lvl1pPr>
          </a:lstStyle>
          <a:p>
            <a:r>
              <a:rPr lang="en-US" noProof="0"/>
              <a:t>Click to edit Master title style</a:t>
            </a:r>
            <a:endParaRPr lang="en-US" noProof="0" dirty="0"/>
          </a:p>
        </p:txBody>
      </p:sp>
      <p:sp>
        <p:nvSpPr>
          <p:cNvPr id="17" name="Text Placeholder 3">
            <a:extLst>
              <a:ext uri="{FF2B5EF4-FFF2-40B4-BE49-F238E27FC236}">
                <a16:creationId xmlns:a16="http://schemas.microsoft.com/office/drawing/2014/main" id="{BEB643FD-AA85-4A43-8EBD-AFD10DD987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18" name="Content Placeholder 2">
            <a:extLst>
              <a:ext uri="{FF2B5EF4-FFF2-40B4-BE49-F238E27FC236}">
                <a16:creationId xmlns:a16="http://schemas.microsoft.com/office/drawing/2014/main" id="{9001F313-F798-43BE-AFF0-A68C84C3640D}"/>
              </a:ext>
            </a:extLst>
          </p:cNvPr>
          <p:cNvSpPr>
            <a:spLocks noGrp="1"/>
          </p:cNvSpPr>
          <p:nvPr>
            <p:ph idx="1"/>
          </p:nvPr>
        </p:nvSpPr>
        <p:spPr>
          <a:xfrm>
            <a:off x="5183188" y="457201"/>
            <a:ext cx="6172200" cy="54038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pic>
        <p:nvPicPr>
          <p:cNvPr id="21" name="Picture 20">
            <a:extLst>
              <a:ext uri="{FF2B5EF4-FFF2-40B4-BE49-F238E27FC236}">
                <a16:creationId xmlns:a16="http://schemas.microsoft.com/office/drawing/2014/main" id="{3BA9FD66-9EE3-4FF6-ADC3-A5ED5B8740B5}"/>
              </a:ext>
            </a:extLst>
          </p:cNvPr>
          <p:cNvPicPr>
            <a:picLocks noChangeAspect="1"/>
          </p:cNvPicPr>
          <p:nvPr userDrawn="1"/>
        </p:nvPicPr>
        <p:blipFill>
          <a:blip r:embed="rId2"/>
          <a:stretch>
            <a:fillRect/>
          </a:stretch>
        </p:blipFill>
        <p:spPr>
          <a:xfrm>
            <a:off x="532524" y="6259648"/>
            <a:ext cx="1105445" cy="543290"/>
          </a:xfrm>
          <a:prstGeom prst="rect">
            <a:avLst/>
          </a:prstGeom>
        </p:spPr>
      </p:pic>
    </p:spTree>
    <p:extLst>
      <p:ext uri="{BB962C8B-B14F-4D97-AF65-F5344CB8AC3E}">
        <p14:creationId xmlns:p14="http://schemas.microsoft.com/office/powerpoint/2010/main" val="302531020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21_Blue Title Slide">
    <p:bg>
      <p:bgPr>
        <a:gradFill>
          <a:gsLst>
            <a:gs pos="35000">
              <a:srgbClr val="29ADFE"/>
            </a:gs>
            <a:gs pos="74000">
              <a:schemeClr val="accent4">
                <a:lumMod val="75000"/>
              </a:schemeClr>
            </a:gs>
          </a:gsLst>
          <a:lin ang="2640000" scaled="0"/>
        </a:gradFill>
        <a:effectLst/>
      </p:bgPr>
    </p:bg>
    <p:spTree>
      <p:nvGrpSpPr>
        <p:cNvPr id="1" name=""/>
        <p:cNvGrpSpPr/>
        <p:nvPr/>
      </p:nvGrpSpPr>
      <p:grpSpPr>
        <a:xfrm>
          <a:off x="0" y="0"/>
          <a:ext cx="0" cy="0"/>
          <a:chOff x="0" y="0"/>
          <a:chExt cx="0" cy="0"/>
        </a:xfrm>
      </p:grpSpPr>
      <p:sp>
        <p:nvSpPr>
          <p:cNvPr id="4" name="Rectangle 3"/>
          <p:cNvSpPr/>
          <p:nvPr userDrawn="1"/>
        </p:nvSpPr>
        <p:spPr>
          <a:xfrm>
            <a:off x="12700" y="0"/>
            <a:ext cx="12192000" cy="6858000"/>
          </a:xfrm>
          <a:prstGeom prst="rect">
            <a:avLst/>
          </a:prstGeom>
          <a:gradFill flip="none" rotWithShape="1">
            <a:gsLst>
              <a:gs pos="0">
                <a:srgbClr val="1FA1E0"/>
              </a:gs>
              <a:gs pos="100000">
                <a:srgbClr val="5629D7"/>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userDrawn="1"/>
        </p:nvSpPr>
        <p:spPr>
          <a:xfrm>
            <a:off x="12700" y="0"/>
            <a:ext cx="12192000" cy="6858000"/>
          </a:xfrm>
          <a:prstGeom prst="rect">
            <a:avLst/>
          </a:prstGeom>
          <a:gradFill flip="none" rotWithShape="1">
            <a:gsLst>
              <a:gs pos="0">
                <a:srgbClr val="1FA1E0">
                  <a:alpha val="59000"/>
                </a:srgbClr>
              </a:gs>
              <a:gs pos="100000">
                <a:srgbClr val="5629D7"/>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p:cNvPicPr>
            <a:picLocks noChangeAspect="1"/>
          </p:cNvPicPr>
          <p:nvPr userDrawn="1"/>
        </p:nvPicPr>
        <p:blipFill rotWithShape="1">
          <a:blip r:embed="rId2" cstate="print">
            <a:alphaModFix amt="24000"/>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6" name="Title 1">
            <a:extLst>
              <a:ext uri="{FF2B5EF4-FFF2-40B4-BE49-F238E27FC236}">
                <a16:creationId xmlns:a16="http://schemas.microsoft.com/office/drawing/2014/main" id="{E25FAF8C-172C-44DF-9359-C1BE001C874F}"/>
              </a:ext>
            </a:extLst>
          </p:cNvPr>
          <p:cNvSpPr>
            <a:spLocks noGrp="1"/>
          </p:cNvSpPr>
          <p:nvPr>
            <p:ph type="title"/>
          </p:nvPr>
        </p:nvSpPr>
        <p:spPr>
          <a:xfrm>
            <a:off x="515938" y="499595"/>
            <a:ext cx="4937211" cy="1325563"/>
          </a:xfrm>
        </p:spPr>
        <p:txBody>
          <a:bodyPr lIns="0" tIns="0" rIns="0" bIns="0">
            <a:noAutofit/>
          </a:bodyPr>
          <a:lstStyle>
            <a:lvl1pPr>
              <a:defRPr sz="3200" b="1" cap="all" baseline="0"/>
            </a:lvl1pPr>
          </a:lstStyle>
          <a:p>
            <a:r>
              <a:rPr lang="en-US" noProof="0"/>
              <a:t>Click to edit Master title style</a:t>
            </a:r>
          </a:p>
        </p:txBody>
      </p:sp>
      <p:sp>
        <p:nvSpPr>
          <p:cNvPr id="7" name="Content Placeholder 2">
            <a:extLst>
              <a:ext uri="{FF2B5EF4-FFF2-40B4-BE49-F238E27FC236}">
                <a16:creationId xmlns:a16="http://schemas.microsoft.com/office/drawing/2014/main" id="{3362D4CA-F0D8-4844-92E5-606453707A5C}"/>
              </a:ext>
            </a:extLst>
          </p:cNvPr>
          <p:cNvSpPr>
            <a:spLocks noGrp="1"/>
          </p:cNvSpPr>
          <p:nvPr>
            <p:ph idx="1" hasCustomPrompt="1"/>
          </p:nvPr>
        </p:nvSpPr>
        <p:spPr>
          <a:xfrm>
            <a:off x="538960" y="1825625"/>
            <a:ext cx="4914189" cy="4351338"/>
          </a:xfrm>
        </p:spPr>
        <p:txBody>
          <a:bodyPr lIns="0" tIns="0" rIns="0" bIns="0">
            <a:noAutofit/>
          </a:bodyPr>
          <a:lstStyle>
            <a:lvl1pPr>
              <a:defRPr sz="2400"/>
            </a:lvl1pPr>
            <a:lvl2pPr>
              <a:defRPr sz="2000"/>
            </a:lvl2pPr>
            <a:lvl3pPr>
              <a:defRPr sz="1800"/>
            </a:lvl3pPr>
            <a:lvl4pPr>
              <a:defRPr sz="1600"/>
            </a:lvl4pPr>
            <a:lvl5pPr>
              <a:defRPr sz="1600"/>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Rectangle 7">
            <a:extLst>
              <a:ext uri="{FF2B5EF4-FFF2-40B4-BE49-F238E27FC236}">
                <a16:creationId xmlns:a16="http://schemas.microsoft.com/office/drawing/2014/main" id="{6FE0BC4D-1576-464E-8229-0056C5D86175}"/>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9" name="Oval 8">
            <a:extLst>
              <a:ext uri="{FF2B5EF4-FFF2-40B4-BE49-F238E27FC236}">
                <a16:creationId xmlns:a16="http://schemas.microsoft.com/office/drawing/2014/main" id="{4623FA76-8FCC-42C7-8074-F2A7A98E2FF7}"/>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Slide Number Placeholder 5">
            <a:extLst>
              <a:ext uri="{FF2B5EF4-FFF2-40B4-BE49-F238E27FC236}">
                <a16:creationId xmlns:a16="http://schemas.microsoft.com/office/drawing/2014/main" id="{F3BAF313-D048-4984-9EC3-70BF086EE76F}"/>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12" name="Rectangle 11">
            <a:extLst>
              <a:ext uri="{FF2B5EF4-FFF2-40B4-BE49-F238E27FC236}">
                <a16:creationId xmlns:a16="http://schemas.microsoft.com/office/drawing/2014/main" id="{F6CE6CF9-BD0B-4C89-B5DF-02C1DF936FBC}"/>
              </a:ext>
            </a:extLst>
          </p:cNvPr>
          <p:cNvSpPr/>
          <p:nvPr userDrawn="1"/>
        </p:nvSpPr>
        <p:spPr>
          <a:xfrm>
            <a:off x="7854462" y="988536"/>
            <a:ext cx="4329129" cy="4880927"/>
          </a:xfrm>
          <a:prstGeom prst="rect">
            <a:avLst/>
          </a:prstGeom>
          <a:solidFill>
            <a:schemeClr val="accent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Oval 12">
            <a:extLst>
              <a:ext uri="{FF2B5EF4-FFF2-40B4-BE49-F238E27FC236}">
                <a16:creationId xmlns:a16="http://schemas.microsoft.com/office/drawing/2014/main" id="{206C3A05-3CAB-4D43-B0FB-36D6EC6D4C79}"/>
              </a:ext>
            </a:extLst>
          </p:cNvPr>
          <p:cNvSpPr/>
          <p:nvPr userDrawn="1"/>
        </p:nvSpPr>
        <p:spPr>
          <a:xfrm>
            <a:off x="5107816" y="633613"/>
            <a:ext cx="5571908" cy="5571906"/>
          </a:xfrm>
          <a:prstGeom prst="ellipse">
            <a:avLst/>
          </a:prstGeom>
          <a:solidFill>
            <a:schemeClr val="bg2">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Picture Placeholder 5">
            <a:extLst>
              <a:ext uri="{FF2B5EF4-FFF2-40B4-BE49-F238E27FC236}">
                <a16:creationId xmlns:a16="http://schemas.microsoft.com/office/drawing/2014/main" id="{A12A21AF-5FB5-4628-B968-6D4A524B6646}"/>
              </a:ext>
            </a:extLst>
          </p:cNvPr>
          <p:cNvSpPr>
            <a:spLocks noGrp="1"/>
          </p:cNvSpPr>
          <p:nvPr>
            <p:ph type="pic" sz="quarter" idx="13"/>
          </p:nvPr>
        </p:nvSpPr>
        <p:spPr>
          <a:xfrm>
            <a:off x="5455212" y="988536"/>
            <a:ext cx="4884848" cy="4884848"/>
          </a:xfrm>
          <a:prstGeom prst="ellipse">
            <a:avLst/>
          </a:prstGeom>
          <a:solidFill>
            <a:schemeClr val="bg1">
              <a:lumMod val="85000"/>
            </a:schemeClr>
          </a:solidFill>
        </p:spPr>
        <p:txBody>
          <a:bodyPr anchor="ctr"/>
          <a:lstStyle>
            <a:lvl1pPr marL="0" indent="0" algn="ctr">
              <a:buNone/>
              <a:defRPr/>
            </a:lvl1pPr>
          </a:lstStyle>
          <a:p>
            <a:r>
              <a:rPr lang="en-US" noProof="0"/>
              <a:t>Click icon to add picture</a:t>
            </a:r>
            <a:endParaRPr lang="en-US" noProof="0" dirty="0"/>
          </a:p>
        </p:txBody>
      </p:sp>
      <p:pic>
        <p:nvPicPr>
          <p:cNvPr id="15" name="Picture 14">
            <a:extLst>
              <a:ext uri="{FF2B5EF4-FFF2-40B4-BE49-F238E27FC236}">
                <a16:creationId xmlns:a16="http://schemas.microsoft.com/office/drawing/2014/main" id="{1918B249-BA67-437C-A7EA-4D45A9F618F7}"/>
              </a:ext>
            </a:extLst>
          </p:cNvPr>
          <p:cNvPicPr>
            <a:picLocks noChangeAspect="1"/>
          </p:cNvPicPr>
          <p:nvPr userDrawn="1"/>
        </p:nvPicPr>
        <p:blipFill>
          <a:blip r:embed="rId3"/>
          <a:stretch>
            <a:fillRect/>
          </a:stretch>
        </p:blipFill>
        <p:spPr>
          <a:xfrm>
            <a:off x="532524" y="6259648"/>
            <a:ext cx="1105445" cy="543290"/>
          </a:xfrm>
          <a:prstGeom prst="rect">
            <a:avLst/>
          </a:prstGeom>
        </p:spPr>
      </p:pic>
    </p:spTree>
    <p:extLst>
      <p:ext uri="{BB962C8B-B14F-4D97-AF65-F5344CB8AC3E}">
        <p14:creationId xmlns:p14="http://schemas.microsoft.com/office/powerpoint/2010/main" val="40742002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_0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6299464-ED20-4919-8B3A-2CFAE8DA2347}"/>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2456FD49-C258-4333-9422-358C976A341C}"/>
              </a:ext>
            </a:extLst>
          </p:cNvPr>
          <p:cNvSpPr>
            <a:spLocks noGrp="1"/>
          </p:cNvSpPr>
          <p:nvPr>
            <p:ph type="ctrTitle" hasCustomPrompt="1"/>
          </p:nvPr>
        </p:nvSpPr>
        <p:spPr>
          <a:xfrm>
            <a:off x="6343650" y="2173288"/>
            <a:ext cx="5143500" cy="2090808"/>
          </a:xfrm>
        </p:spPr>
        <p:txBody>
          <a:bodyPr anchor="b">
            <a:noAutofit/>
          </a:bodyPr>
          <a:lstStyle>
            <a:lvl1pPr algn="l">
              <a:defRPr sz="5400" b="1" cap="all" baseline="0">
                <a:solidFill>
                  <a:schemeClr val="bg1"/>
                </a:solidFill>
                <a:latin typeface="+mj-lt"/>
              </a:defRPr>
            </a:lvl1pPr>
          </a:lstStyle>
          <a:p>
            <a:r>
              <a:rPr lang="en-US" noProof="0" dirty="0"/>
              <a:t>Title comes here</a:t>
            </a:r>
          </a:p>
        </p:txBody>
      </p:sp>
      <p:sp>
        <p:nvSpPr>
          <p:cNvPr id="3" name="Subtitle 2">
            <a:extLst>
              <a:ext uri="{FF2B5EF4-FFF2-40B4-BE49-F238E27FC236}">
                <a16:creationId xmlns:a16="http://schemas.microsoft.com/office/drawing/2014/main" id="{59758E15-A93D-4FB9-843D-1490E27A151B}"/>
              </a:ext>
            </a:extLst>
          </p:cNvPr>
          <p:cNvSpPr>
            <a:spLocks noGrp="1"/>
          </p:cNvSpPr>
          <p:nvPr>
            <p:ph type="subTitle" idx="1"/>
          </p:nvPr>
        </p:nvSpPr>
        <p:spPr>
          <a:xfrm>
            <a:off x="6343650" y="4279971"/>
            <a:ext cx="5143500" cy="503167"/>
          </a:xfrm>
        </p:spPr>
        <p:txBody>
          <a:bodyPr>
            <a:noAutofit/>
          </a:bodyPr>
          <a:lstStyle>
            <a:lvl1pPr marL="0" indent="0" algn="l">
              <a:buNone/>
              <a:defRPr sz="1800" b="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US" noProof="0" dirty="0"/>
          </a:p>
        </p:txBody>
      </p:sp>
      <p:sp>
        <p:nvSpPr>
          <p:cNvPr id="13" name="Picture Placeholder 12">
            <a:extLst>
              <a:ext uri="{FF2B5EF4-FFF2-40B4-BE49-F238E27FC236}">
                <a16:creationId xmlns:a16="http://schemas.microsoft.com/office/drawing/2014/main" id="{BCCC559D-0EC3-432C-B397-6897B366DF36}"/>
              </a:ext>
            </a:extLst>
          </p:cNvPr>
          <p:cNvSpPr>
            <a:spLocks noGrp="1"/>
          </p:cNvSpPr>
          <p:nvPr>
            <p:ph type="pic" sz="quarter" idx="10"/>
          </p:nvPr>
        </p:nvSpPr>
        <p:spPr>
          <a:xfrm>
            <a:off x="710812" y="728545"/>
            <a:ext cx="5305661" cy="5305661"/>
          </a:xfrm>
          <a:prstGeom prst="ellipse">
            <a:avLst/>
          </a:prstGeom>
          <a:solidFill>
            <a:schemeClr val="bg2"/>
          </a:solidFill>
        </p:spPr>
        <p:txBody>
          <a:bodyPr anchor="ctr"/>
          <a:lstStyle>
            <a:lvl1pPr marL="0" indent="0" algn="ctr">
              <a:buNone/>
              <a:defRPr/>
            </a:lvl1pPr>
          </a:lstStyle>
          <a:p>
            <a:r>
              <a:rPr lang="en-US" noProof="0"/>
              <a:t>Click icon to add picture</a:t>
            </a:r>
            <a:endParaRPr lang="en-US" noProof="0" dirty="0"/>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1">
              <a:alpha val="16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cxnSp>
        <p:nvCxnSpPr>
          <p:cNvPr id="5" name="Straight Connector 4">
            <a:extLst>
              <a:ext uri="{FF2B5EF4-FFF2-40B4-BE49-F238E27FC236}">
                <a16:creationId xmlns:a16="http://schemas.microsoft.com/office/drawing/2014/main" id="{819AFA09-F4B1-493D-BCAD-FF30C20CD1AA}"/>
              </a:ext>
            </a:extLst>
          </p:cNvPr>
          <p:cNvCxnSpPr/>
          <p:nvPr userDrawn="1"/>
        </p:nvCxnSpPr>
        <p:spPr>
          <a:xfrm>
            <a:off x="6469778" y="4233582"/>
            <a:ext cx="253233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EA1A1F69-D6B9-4D1F-8A58-2566CB46A3FD}"/>
              </a:ext>
            </a:extLst>
          </p:cNvPr>
          <p:cNvPicPr>
            <a:picLocks noChangeAspect="1"/>
          </p:cNvPicPr>
          <p:nvPr userDrawn="1"/>
        </p:nvPicPr>
        <p:blipFill>
          <a:blip r:embed="rId2"/>
          <a:stretch>
            <a:fillRect/>
          </a:stretch>
        </p:blipFill>
        <p:spPr>
          <a:xfrm>
            <a:off x="9033376" y="456900"/>
            <a:ext cx="2330275" cy="1145254"/>
          </a:xfrm>
          <a:prstGeom prst="rect">
            <a:avLst/>
          </a:prstGeom>
        </p:spPr>
      </p:pic>
    </p:spTree>
    <p:extLst>
      <p:ext uri="{BB962C8B-B14F-4D97-AF65-F5344CB8AC3E}">
        <p14:creationId xmlns:p14="http://schemas.microsoft.com/office/powerpoint/2010/main" val="131214083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7333">
          <p15:clr>
            <a:srgbClr val="FBAE40"/>
          </p15:clr>
        </p15:guide>
        <p15:guide id="4" pos="362">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cSld name="Blue Title Slide">
    <p:spTree>
      <p:nvGrpSpPr>
        <p:cNvPr id="1" name=""/>
        <p:cNvGrpSpPr/>
        <p:nvPr/>
      </p:nvGrpSpPr>
      <p:grpSpPr>
        <a:xfrm>
          <a:off x="0" y="0"/>
          <a:ext cx="0" cy="0"/>
          <a:chOff x="0" y="0"/>
          <a:chExt cx="0" cy="0"/>
        </a:xfrm>
      </p:grpSpPr>
      <p:pic>
        <p:nvPicPr>
          <p:cNvPr id="38" name="Picture 37"/>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914400" y="3614237"/>
            <a:ext cx="10579608" cy="1645920"/>
          </a:xfrm>
        </p:spPr>
        <p:txBody>
          <a:bodyPr anchor="t">
            <a:normAutofit/>
          </a:bodyPr>
          <a:lstStyle>
            <a:lvl1pPr algn="l">
              <a:defRPr sz="4800">
                <a:solidFill>
                  <a:schemeClr val="bg1"/>
                </a:solidFill>
              </a:defRPr>
            </a:lvl1pPr>
          </a:lstStyle>
          <a:p>
            <a:r>
              <a:rPr lang="en-US"/>
              <a:t>Click to edit Master title style</a:t>
            </a:r>
          </a:p>
        </p:txBody>
      </p:sp>
      <p:sp>
        <p:nvSpPr>
          <p:cNvPr id="3" name="Subtitle 2"/>
          <p:cNvSpPr>
            <a:spLocks noGrp="1"/>
          </p:cNvSpPr>
          <p:nvPr>
            <p:ph type="subTitle" idx="1"/>
          </p:nvPr>
        </p:nvSpPr>
        <p:spPr>
          <a:xfrm>
            <a:off x="914400" y="5260158"/>
            <a:ext cx="4270248" cy="861862"/>
          </a:xfrm>
        </p:spPr>
        <p:txBody>
          <a:bodyPr>
            <a:normAutofit/>
          </a:bodyPr>
          <a:lstStyle>
            <a:lvl1pPr marL="0" indent="0" algn="l">
              <a:lnSpc>
                <a:spcPct val="100000"/>
              </a:lnSpc>
              <a:spcAft>
                <a:spcPts val="600"/>
              </a:spcAft>
              <a:buNone/>
              <a:defRPr sz="1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28750486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with Imag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9087E09-D75F-4E26-B01E-A1A09BA2EA70}"/>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AF7A70B7-7ADE-4E0B-B956-363B0B1AA613}"/>
              </a:ext>
            </a:extLst>
          </p:cNvPr>
          <p:cNvSpPr>
            <a:spLocks noGrp="1"/>
          </p:cNvSpPr>
          <p:nvPr>
            <p:ph type="title"/>
          </p:nvPr>
        </p:nvSpPr>
        <p:spPr>
          <a:xfrm>
            <a:off x="831850" y="182563"/>
            <a:ext cx="10515600" cy="940181"/>
          </a:xfrm>
        </p:spPr>
        <p:txBody>
          <a:bodyPr anchor="b">
            <a:noAutofit/>
          </a:bodyPr>
          <a:lstStyle>
            <a:lvl1pPr algn="ctr">
              <a:defRPr sz="4000" b="1" cap="all" baseline="0">
                <a:solidFill>
                  <a:schemeClr val="bg1"/>
                </a:solidFill>
              </a:defRPr>
            </a:lvl1pPr>
          </a:lstStyle>
          <a:p>
            <a:r>
              <a:rPr lang="en-US" noProof="0"/>
              <a:t>Click to edit Master title style</a:t>
            </a:r>
          </a:p>
        </p:txBody>
      </p:sp>
      <p:sp>
        <p:nvSpPr>
          <p:cNvPr id="3" name="Text Placeholder 2">
            <a:extLst>
              <a:ext uri="{FF2B5EF4-FFF2-40B4-BE49-F238E27FC236}">
                <a16:creationId xmlns:a16="http://schemas.microsoft.com/office/drawing/2014/main" id="{4ACB5603-8A62-4D45-B6EF-0D7E2D5FC4F7}"/>
              </a:ext>
            </a:extLst>
          </p:cNvPr>
          <p:cNvSpPr>
            <a:spLocks noGrp="1"/>
          </p:cNvSpPr>
          <p:nvPr>
            <p:ph type="body" idx="1" hasCustomPrompt="1"/>
          </p:nvPr>
        </p:nvSpPr>
        <p:spPr>
          <a:xfrm>
            <a:off x="2139388" y="1154832"/>
            <a:ext cx="7900525" cy="764460"/>
          </a:xfrm>
        </p:spPr>
        <p:txBody>
          <a:bodyPr>
            <a:noAutofit/>
          </a:bodyPr>
          <a:lstStyle>
            <a:lvl1pPr marL="0" indent="0" algn="ctr">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Dummy Text Comes Here</a:t>
            </a:r>
          </a:p>
        </p:txBody>
      </p:sp>
      <p:sp>
        <p:nvSpPr>
          <p:cNvPr id="11" name="Oval 10">
            <a:extLst>
              <a:ext uri="{FF2B5EF4-FFF2-40B4-BE49-F238E27FC236}">
                <a16:creationId xmlns:a16="http://schemas.microsoft.com/office/drawing/2014/main" id="{8931D2A9-0B92-4197-8802-80424C14EA7E}"/>
              </a:ext>
            </a:extLst>
          </p:cNvPr>
          <p:cNvSpPr/>
          <p:nvPr userDrawn="1"/>
        </p:nvSpPr>
        <p:spPr>
          <a:xfrm>
            <a:off x="11371669" y="6409397"/>
            <a:ext cx="280051" cy="28005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Slide Number Placeholder 5">
            <a:extLst>
              <a:ext uri="{FF2B5EF4-FFF2-40B4-BE49-F238E27FC236}">
                <a16:creationId xmlns:a16="http://schemas.microsoft.com/office/drawing/2014/main" id="{533B74B0-30B9-45C2-9AE6-45D1978AAFAE}"/>
              </a:ext>
            </a:extLst>
          </p:cNvPr>
          <p:cNvSpPr>
            <a:spLocks noGrp="1"/>
          </p:cNvSpPr>
          <p:nvPr>
            <p:ph type="sldNum" sz="quarter" idx="12"/>
          </p:nvPr>
        </p:nvSpPr>
        <p:spPr>
          <a:xfrm>
            <a:off x="11363696" y="6455739"/>
            <a:ext cx="294460" cy="187367"/>
          </a:xfrm>
        </p:spPr>
        <p:txBody>
          <a:bodyPr lIns="0" tIns="0" rIns="0" bIns="0"/>
          <a:lstStyle>
            <a:lvl1pPr algn="ctr">
              <a:defRPr sz="900">
                <a:solidFill>
                  <a:srgbClr val="2C567A"/>
                </a:solidFill>
                <a:latin typeface="+mn-lt"/>
              </a:defRPr>
            </a:lvl1pPr>
          </a:lstStyle>
          <a:p>
            <a:fld id="{9EC71654-96A5-4280-94F3-931C61A9F92C}" type="slidenum">
              <a:rPr lang="en-US" noProof="0" smtClean="0"/>
              <a:pPr/>
              <a:t>‹#›</a:t>
            </a:fld>
            <a:endParaRPr lang="en-US" noProof="0" dirty="0"/>
          </a:p>
        </p:txBody>
      </p:sp>
      <p:sp>
        <p:nvSpPr>
          <p:cNvPr id="15" name="Picture Placeholder 14">
            <a:extLst>
              <a:ext uri="{FF2B5EF4-FFF2-40B4-BE49-F238E27FC236}">
                <a16:creationId xmlns:a16="http://schemas.microsoft.com/office/drawing/2014/main" id="{B5A30B6B-EEDB-4142-8138-D50F5A307D76}"/>
              </a:ext>
            </a:extLst>
          </p:cNvPr>
          <p:cNvSpPr>
            <a:spLocks noGrp="1"/>
          </p:cNvSpPr>
          <p:nvPr>
            <p:ph type="pic" sz="quarter" idx="13"/>
          </p:nvPr>
        </p:nvSpPr>
        <p:spPr>
          <a:xfrm>
            <a:off x="2993041" y="2270376"/>
            <a:ext cx="6206400" cy="4587625"/>
          </a:xfrm>
          <a:custGeom>
            <a:avLst/>
            <a:gdLst>
              <a:gd name="connsiteX0" fmla="*/ 3103200 w 6206400"/>
              <a:gd name="connsiteY0" fmla="*/ 0 h 4587625"/>
              <a:gd name="connsiteX1" fmla="*/ 6206400 w 6206400"/>
              <a:gd name="connsiteY1" fmla="*/ 3103200 h 4587625"/>
              <a:gd name="connsiteX2" fmla="*/ 5831861 w 6206400"/>
              <a:gd name="connsiteY2" fmla="*/ 4582370 h 4587625"/>
              <a:gd name="connsiteX3" fmla="*/ 5828668 w 6206400"/>
              <a:gd name="connsiteY3" fmla="*/ 4587625 h 4587625"/>
              <a:gd name="connsiteX4" fmla="*/ 377733 w 6206400"/>
              <a:gd name="connsiteY4" fmla="*/ 4587625 h 4587625"/>
              <a:gd name="connsiteX5" fmla="*/ 374540 w 6206400"/>
              <a:gd name="connsiteY5" fmla="*/ 4582370 h 4587625"/>
              <a:gd name="connsiteX6" fmla="*/ 0 w 6206400"/>
              <a:gd name="connsiteY6" fmla="*/ 3103200 h 4587625"/>
              <a:gd name="connsiteX7" fmla="*/ 3103200 w 6206400"/>
              <a:gd name="connsiteY7" fmla="*/ 0 h 458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06400" h="4587625">
                <a:moveTo>
                  <a:pt x="3103200" y="0"/>
                </a:moveTo>
                <a:cubicBezTo>
                  <a:pt x="4817050" y="0"/>
                  <a:pt x="6206400" y="1389350"/>
                  <a:pt x="6206400" y="3103200"/>
                </a:cubicBezTo>
                <a:cubicBezTo>
                  <a:pt x="6206400" y="3638778"/>
                  <a:pt x="6070721" y="4142667"/>
                  <a:pt x="5831861" y="4582370"/>
                </a:cubicBezTo>
                <a:lnTo>
                  <a:pt x="5828668" y="4587625"/>
                </a:lnTo>
                <a:lnTo>
                  <a:pt x="377733" y="4587625"/>
                </a:lnTo>
                <a:lnTo>
                  <a:pt x="374540" y="4582370"/>
                </a:lnTo>
                <a:cubicBezTo>
                  <a:pt x="135679" y="4142667"/>
                  <a:pt x="0" y="3638778"/>
                  <a:pt x="0" y="3103200"/>
                </a:cubicBezTo>
                <a:cubicBezTo>
                  <a:pt x="0" y="1389350"/>
                  <a:pt x="1389350" y="0"/>
                  <a:pt x="3103200" y="0"/>
                </a:cubicBezTo>
                <a:close/>
              </a:path>
            </a:pathLst>
          </a:custGeom>
          <a:solidFill>
            <a:schemeClr val="bg2"/>
          </a:solidFill>
        </p:spPr>
        <p:txBody>
          <a:bodyPr wrap="square" anchor="ctr">
            <a:noAutofit/>
          </a:bodyPr>
          <a:lstStyle>
            <a:lvl1pPr marL="0" indent="0" algn="ctr">
              <a:buNone/>
              <a:defRPr sz="2400"/>
            </a:lvl1pPr>
          </a:lstStyle>
          <a:p>
            <a:r>
              <a:rPr lang="en-US" noProof="0"/>
              <a:t>Click icon to add picture</a:t>
            </a:r>
            <a:endParaRPr lang="en-US" noProof="0" dirty="0"/>
          </a:p>
        </p:txBody>
      </p:sp>
      <p:pic>
        <p:nvPicPr>
          <p:cNvPr id="9" name="Picture 8">
            <a:extLst>
              <a:ext uri="{FF2B5EF4-FFF2-40B4-BE49-F238E27FC236}">
                <a16:creationId xmlns:a16="http://schemas.microsoft.com/office/drawing/2014/main" id="{EA1A1F69-D6B9-4D1F-8A58-2566CB46A3FD}"/>
              </a:ext>
            </a:extLst>
          </p:cNvPr>
          <p:cNvPicPr>
            <a:picLocks noChangeAspect="1"/>
          </p:cNvPicPr>
          <p:nvPr userDrawn="1"/>
        </p:nvPicPr>
        <p:blipFill>
          <a:blip r:embed="rId2"/>
          <a:stretch>
            <a:fillRect/>
          </a:stretch>
        </p:blipFill>
        <p:spPr>
          <a:xfrm>
            <a:off x="533844" y="6010263"/>
            <a:ext cx="1105445" cy="543290"/>
          </a:xfrm>
          <a:prstGeom prst="rect">
            <a:avLst/>
          </a:prstGeom>
        </p:spPr>
      </p:pic>
    </p:spTree>
    <p:extLst>
      <p:ext uri="{BB962C8B-B14F-4D97-AF65-F5344CB8AC3E}">
        <p14:creationId xmlns:p14="http://schemas.microsoft.com/office/powerpoint/2010/main" val="275049557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with Image">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FEE9886-36F0-4E06-A3A6-D8F00B0665A1}"/>
              </a:ext>
            </a:extLst>
          </p:cNvPr>
          <p:cNvSpPr>
            <a:spLocks noGrp="1"/>
          </p:cNvSpPr>
          <p:nvPr>
            <p:ph idx="1"/>
          </p:nvPr>
        </p:nvSpPr>
        <p:spPr>
          <a:xfrm>
            <a:off x="538960" y="1825625"/>
            <a:ext cx="4914189" cy="4351338"/>
          </a:xfrm>
        </p:spPr>
        <p:txBody>
          <a:bodyPr lIns="0" tIns="0" rIns="0" bIns="0">
            <a:noAutofit/>
          </a:bodyPr>
          <a:lstStyle>
            <a:lvl1pPr>
              <a:defRPr sz="2400"/>
            </a:lvl1pPr>
            <a:lvl2pPr>
              <a:defRPr sz="2000"/>
            </a:lvl2pPr>
            <a:lvl3pPr>
              <a:defRPr sz="1800"/>
            </a:lvl3pPr>
            <a:lvl4pPr>
              <a:defRPr sz="1600"/>
            </a:lvl4pPr>
            <a:lvl5pPr>
              <a:defRPr sz="16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23" name="Picture Placeholder 22">
            <a:extLst>
              <a:ext uri="{FF2B5EF4-FFF2-40B4-BE49-F238E27FC236}">
                <a16:creationId xmlns:a16="http://schemas.microsoft.com/office/drawing/2014/main" id="{26619E66-5354-4D60-8529-27917AC037C0}"/>
              </a:ext>
            </a:extLst>
          </p:cNvPr>
          <p:cNvSpPr>
            <a:spLocks noGrp="1"/>
          </p:cNvSpPr>
          <p:nvPr>
            <p:ph type="pic" sz="quarter" idx="13"/>
          </p:nvPr>
        </p:nvSpPr>
        <p:spPr>
          <a:xfrm>
            <a:off x="5884648" y="0"/>
            <a:ext cx="6307353" cy="5780372"/>
          </a:xfrm>
          <a:custGeom>
            <a:avLst/>
            <a:gdLst>
              <a:gd name="connsiteX0" fmla="*/ 760444 w 6307353"/>
              <a:gd name="connsiteY0" fmla="*/ 0 h 5780372"/>
              <a:gd name="connsiteX1" fmla="*/ 6307353 w 6307353"/>
              <a:gd name="connsiteY1" fmla="*/ 0 h 5780372"/>
              <a:gd name="connsiteX2" fmla="*/ 6307353 w 6307353"/>
              <a:gd name="connsiteY2" fmla="*/ 4515612 h 5780372"/>
              <a:gd name="connsiteX3" fmla="*/ 6110746 w 6307353"/>
              <a:gd name="connsiteY3" fmla="*/ 4731934 h 5780372"/>
              <a:gd name="connsiteX4" fmla="*/ 3579592 w 6307353"/>
              <a:gd name="connsiteY4" fmla="*/ 5780372 h 5780372"/>
              <a:gd name="connsiteX5" fmla="*/ 0 w 6307353"/>
              <a:gd name="connsiteY5" fmla="*/ 2200780 h 5780372"/>
              <a:gd name="connsiteX6" fmla="*/ 611338 w 6307353"/>
              <a:gd name="connsiteY6" fmla="*/ 199396 h 5780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07353" h="5780372">
                <a:moveTo>
                  <a:pt x="760444" y="0"/>
                </a:moveTo>
                <a:lnTo>
                  <a:pt x="6307353" y="0"/>
                </a:lnTo>
                <a:lnTo>
                  <a:pt x="6307353" y="4515612"/>
                </a:lnTo>
                <a:lnTo>
                  <a:pt x="6110746" y="4731934"/>
                </a:lnTo>
                <a:cubicBezTo>
                  <a:pt x="5462967" y="5379713"/>
                  <a:pt x="4568069" y="5780372"/>
                  <a:pt x="3579592" y="5780372"/>
                </a:cubicBezTo>
                <a:cubicBezTo>
                  <a:pt x="1602638" y="5780372"/>
                  <a:pt x="0" y="4177734"/>
                  <a:pt x="0" y="2200780"/>
                </a:cubicBezTo>
                <a:cubicBezTo>
                  <a:pt x="0" y="1459422"/>
                  <a:pt x="225371" y="770703"/>
                  <a:pt x="611338" y="199396"/>
                </a:cubicBezTo>
                <a:close/>
              </a:path>
            </a:pathLst>
          </a:custGeom>
          <a:solidFill>
            <a:schemeClr val="bg2"/>
          </a:solidFill>
        </p:spPr>
        <p:txBody>
          <a:bodyPr wrap="square" anchor="ctr">
            <a:noAutofit/>
          </a:bodyPr>
          <a:lstStyle>
            <a:lvl1pPr marL="0" indent="0" algn="ctr">
              <a:buNone/>
              <a:defRPr/>
            </a:lvl1pPr>
          </a:lstStyle>
          <a:p>
            <a:r>
              <a:rPr lang="en-US" noProof="0"/>
              <a:t>Click icon to add picture</a:t>
            </a:r>
            <a:endParaRPr lang="en-US" noProof="0" dirty="0"/>
          </a:p>
        </p:txBody>
      </p:sp>
      <p:sp>
        <p:nvSpPr>
          <p:cNvPr id="14" name="Title 1">
            <a:extLst>
              <a:ext uri="{FF2B5EF4-FFF2-40B4-BE49-F238E27FC236}">
                <a16:creationId xmlns:a16="http://schemas.microsoft.com/office/drawing/2014/main" id="{2E646B4F-6CCB-724C-9D5E-6D5770023939}"/>
              </a:ext>
            </a:extLst>
          </p:cNvPr>
          <p:cNvSpPr>
            <a:spLocks noGrp="1"/>
          </p:cNvSpPr>
          <p:nvPr>
            <p:ph type="title"/>
          </p:nvPr>
        </p:nvSpPr>
        <p:spPr>
          <a:xfrm>
            <a:off x="515938" y="499595"/>
            <a:ext cx="4937211" cy="1325563"/>
          </a:xfrm>
        </p:spPr>
        <p:txBody>
          <a:bodyPr lIns="0" tIns="0" rIns="0" bIns="0">
            <a:noAutofit/>
          </a:bodyPr>
          <a:lstStyle>
            <a:lvl1pPr>
              <a:defRPr sz="3200" b="1" cap="all" baseline="0"/>
            </a:lvl1pPr>
          </a:lstStyle>
          <a:p>
            <a:r>
              <a:rPr lang="en-US" noProof="0"/>
              <a:t>Click to edit Master title style</a:t>
            </a:r>
            <a:endParaRPr lang="en-US" noProof="0" dirty="0"/>
          </a:p>
        </p:txBody>
      </p:sp>
      <p:pic>
        <p:nvPicPr>
          <p:cNvPr id="18" name="Picture 17">
            <a:extLst>
              <a:ext uri="{FF2B5EF4-FFF2-40B4-BE49-F238E27FC236}">
                <a16:creationId xmlns:a16="http://schemas.microsoft.com/office/drawing/2014/main" id="{AAE16E9E-0108-4752-843D-6F627964A9C4}"/>
              </a:ext>
            </a:extLst>
          </p:cNvPr>
          <p:cNvPicPr>
            <a:picLocks noChangeAspect="1"/>
          </p:cNvPicPr>
          <p:nvPr userDrawn="1"/>
        </p:nvPicPr>
        <p:blipFill>
          <a:blip r:embed="rId2"/>
          <a:stretch>
            <a:fillRect/>
          </a:stretch>
        </p:blipFill>
        <p:spPr>
          <a:xfrm rot="2874174">
            <a:off x="4533656" y="4074646"/>
            <a:ext cx="2701983" cy="1327936"/>
          </a:xfrm>
          <a:prstGeom prst="rect">
            <a:avLst/>
          </a:prstGeom>
        </p:spPr>
      </p:pic>
    </p:spTree>
    <p:extLst>
      <p:ext uri="{BB962C8B-B14F-4D97-AF65-F5344CB8AC3E}">
        <p14:creationId xmlns:p14="http://schemas.microsoft.com/office/powerpoint/2010/main" val="16962084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0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970CD0-696D-4313-96BA-4AA72C813BD0}"/>
              </a:ext>
            </a:extLst>
          </p:cNvPr>
          <p:cNvSpPr>
            <a:spLocks noGrp="1"/>
          </p:cNvSpPr>
          <p:nvPr>
            <p:ph type="title"/>
          </p:nvPr>
        </p:nvSpPr>
        <p:spPr>
          <a:xfrm>
            <a:off x="515938" y="499595"/>
            <a:ext cx="4937211" cy="1325563"/>
          </a:xfrm>
        </p:spPr>
        <p:txBody>
          <a:bodyPr lIns="0" tIns="0" rIns="0" bIns="0">
            <a:noAutofit/>
          </a:bodyPr>
          <a:lstStyle>
            <a:lvl1pPr>
              <a:defRPr sz="3200" b="1" cap="all" baseline="0"/>
            </a:lvl1pPr>
          </a:lstStyle>
          <a:p>
            <a:r>
              <a:rPr lang="en-US" noProof="0"/>
              <a:t>Click to edit Master title style</a:t>
            </a:r>
          </a:p>
        </p:txBody>
      </p:sp>
      <p:sp>
        <p:nvSpPr>
          <p:cNvPr id="3" name="Content Placeholder 2">
            <a:extLst>
              <a:ext uri="{FF2B5EF4-FFF2-40B4-BE49-F238E27FC236}">
                <a16:creationId xmlns:a16="http://schemas.microsoft.com/office/drawing/2014/main" id="{0FEE9886-36F0-4E06-A3A6-D8F00B0665A1}"/>
              </a:ext>
            </a:extLst>
          </p:cNvPr>
          <p:cNvSpPr>
            <a:spLocks noGrp="1"/>
          </p:cNvSpPr>
          <p:nvPr>
            <p:ph idx="1" hasCustomPrompt="1"/>
          </p:nvPr>
        </p:nvSpPr>
        <p:spPr>
          <a:xfrm>
            <a:off x="538960" y="1825625"/>
            <a:ext cx="4914189" cy="4351338"/>
          </a:xfrm>
        </p:spPr>
        <p:txBody>
          <a:bodyPr lIns="0" tIns="0" rIns="0" bIns="0">
            <a:noAutofit/>
          </a:bodyPr>
          <a:lstStyle>
            <a:lvl1pPr>
              <a:defRPr sz="2400"/>
            </a:lvl1pPr>
            <a:lvl2pPr>
              <a:defRPr sz="2000"/>
            </a:lvl2pPr>
            <a:lvl3pPr>
              <a:defRPr sz="1800"/>
            </a:lvl3pPr>
            <a:lvl4pPr>
              <a:defRPr sz="1600"/>
            </a:lvl4pPr>
            <a:lvl5pPr>
              <a:defRPr sz="1600"/>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14" name="Rectangle 13">
            <a:extLst>
              <a:ext uri="{FF2B5EF4-FFF2-40B4-BE49-F238E27FC236}">
                <a16:creationId xmlns:a16="http://schemas.microsoft.com/office/drawing/2014/main" id="{9D415693-E2CB-4DB4-B07C-2F96B0CAB302}"/>
              </a:ext>
            </a:extLst>
          </p:cNvPr>
          <p:cNvSpPr/>
          <p:nvPr userDrawn="1"/>
        </p:nvSpPr>
        <p:spPr>
          <a:xfrm>
            <a:off x="7854462" y="988536"/>
            <a:ext cx="4329129" cy="4880927"/>
          </a:xfrm>
          <a:prstGeom prst="rect">
            <a:avLst/>
          </a:prstGeom>
          <a:solidFill>
            <a:schemeClr val="accent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Oval 3">
            <a:extLst>
              <a:ext uri="{FF2B5EF4-FFF2-40B4-BE49-F238E27FC236}">
                <a16:creationId xmlns:a16="http://schemas.microsoft.com/office/drawing/2014/main" id="{14C1BF67-E354-4E04-8F94-BABF2B7D1AFB}"/>
              </a:ext>
            </a:extLst>
          </p:cNvPr>
          <p:cNvSpPr/>
          <p:nvPr userDrawn="1"/>
        </p:nvSpPr>
        <p:spPr>
          <a:xfrm>
            <a:off x="5107816" y="633613"/>
            <a:ext cx="5571908" cy="5571906"/>
          </a:xfrm>
          <a:prstGeom prst="ellipse">
            <a:avLst/>
          </a:prstGeom>
          <a:solidFill>
            <a:schemeClr val="bg2">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Picture Placeholder 5">
            <a:extLst>
              <a:ext uri="{FF2B5EF4-FFF2-40B4-BE49-F238E27FC236}">
                <a16:creationId xmlns:a16="http://schemas.microsoft.com/office/drawing/2014/main" id="{FF6AC390-6F85-4B64-AE7A-E8E0D8FC89CF}"/>
              </a:ext>
            </a:extLst>
          </p:cNvPr>
          <p:cNvSpPr>
            <a:spLocks noGrp="1"/>
          </p:cNvSpPr>
          <p:nvPr>
            <p:ph type="pic" sz="quarter" idx="13"/>
          </p:nvPr>
        </p:nvSpPr>
        <p:spPr>
          <a:xfrm>
            <a:off x="5455212" y="988536"/>
            <a:ext cx="4884848" cy="4884848"/>
          </a:xfrm>
          <a:prstGeom prst="ellipse">
            <a:avLst/>
          </a:prstGeom>
          <a:solidFill>
            <a:schemeClr val="bg1">
              <a:lumMod val="85000"/>
            </a:schemeClr>
          </a:solidFill>
        </p:spPr>
        <p:txBody>
          <a:bodyPr anchor="ctr"/>
          <a:lstStyle>
            <a:lvl1pPr marL="0" indent="0" algn="ctr">
              <a:buNone/>
              <a:defRPr/>
            </a:lvl1pPr>
          </a:lstStyle>
          <a:p>
            <a:r>
              <a:rPr lang="en-US" noProof="0"/>
              <a:t>Click icon to add picture</a:t>
            </a:r>
            <a:endParaRPr lang="en-US" noProof="0" dirty="0"/>
          </a:p>
        </p:txBody>
      </p:sp>
      <p:pic>
        <p:nvPicPr>
          <p:cNvPr id="6" name="Picture 5">
            <a:extLst>
              <a:ext uri="{FF2B5EF4-FFF2-40B4-BE49-F238E27FC236}">
                <a16:creationId xmlns:a16="http://schemas.microsoft.com/office/drawing/2014/main" id="{EA1A1F69-D6B9-4D1F-8A58-2566CB46A3FD}"/>
              </a:ext>
            </a:extLst>
          </p:cNvPr>
          <p:cNvPicPr>
            <a:picLocks noChangeAspect="1"/>
          </p:cNvPicPr>
          <p:nvPr userDrawn="1"/>
        </p:nvPicPr>
        <p:blipFill>
          <a:blip r:embed="rId2"/>
          <a:stretch>
            <a:fillRect/>
          </a:stretch>
        </p:blipFill>
        <p:spPr>
          <a:xfrm>
            <a:off x="532524" y="6259648"/>
            <a:ext cx="1105445" cy="543290"/>
          </a:xfrm>
          <a:prstGeom prst="rect">
            <a:avLst/>
          </a:prstGeom>
        </p:spPr>
      </p:pic>
    </p:spTree>
    <p:extLst>
      <p:ext uri="{BB962C8B-B14F-4D97-AF65-F5344CB8AC3E}">
        <p14:creationId xmlns:p14="http://schemas.microsoft.com/office/powerpoint/2010/main" val="19699861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03">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12E4E194-63F1-4D43-AC02-75733DF045E9}"/>
              </a:ext>
            </a:extLst>
          </p:cNvPr>
          <p:cNvSpPr/>
          <p:nvPr userDrawn="1"/>
        </p:nvSpPr>
        <p:spPr>
          <a:xfrm>
            <a:off x="8308181" y="1630018"/>
            <a:ext cx="3883819" cy="437321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Oval 21">
            <a:extLst>
              <a:ext uri="{FF2B5EF4-FFF2-40B4-BE49-F238E27FC236}">
                <a16:creationId xmlns:a16="http://schemas.microsoft.com/office/drawing/2014/main" id="{E799E3E2-888B-2343-9A63-F84C03265CB5}"/>
              </a:ext>
            </a:extLst>
          </p:cNvPr>
          <p:cNvSpPr>
            <a:spLocks noChangeAspect="1"/>
          </p:cNvSpPr>
          <p:nvPr userDrawn="1"/>
        </p:nvSpPr>
        <p:spPr>
          <a:xfrm>
            <a:off x="9833702" y="1823757"/>
            <a:ext cx="832104" cy="832104"/>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3" name="Picture Placeholder 11">
            <a:extLst>
              <a:ext uri="{FF2B5EF4-FFF2-40B4-BE49-F238E27FC236}">
                <a16:creationId xmlns:a16="http://schemas.microsoft.com/office/drawing/2014/main" id="{8FEDE8EF-5B7A-A741-9A56-D365CAE01B62}"/>
              </a:ext>
            </a:extLst>
          </p:cNvPr>
          <p:cNvSpPr>
            <a:spLocks noGrp="1"/>
          </p:cNvSpPr>
          <p:nvPr>
            <p:ph type="pic" sz="quarter" idx="19" hasCustomPrompt="1"/>
          </p:nvPr>
        </p:nvSpPr>
        <p:spPr>
          <a:xfrm>
            <a:off x="9998318" y="1988373"/>
            <a:ext cx="502873" cy="502873"/>
          </a:xfrm>
          <a:prstGeom prst="rect">
            <a:avLst/>
          </a:prstGeom>
          <a:noFill/>
        </p:spPr>
        <p:txBody>
          <a:bodyPr lIns="0" rIns="0" anchor="ctr">
            <a:noAutofit/>
          </a:bodyPr>
          <a:lstStyle>
            <a:lvl1pPr marL="0" indent="0" algn="ctr">
              <a:buNone/>
              <a:defRPr sz="1100">
                <a:solidFill>
                  <a:schemeClr val="bg1"/>
                </a:solidFill>
              </a:defRPr>
            </a:lvl1pPr>
          </a:lstStyle>
          <a:p>
            <a:r>
              <a:rPr lang="en-US" noProof="0" dirty="0"/>
              <a:t>icon</a:t>
            </a:r>
          </a:p>
        </p:txBody>
      </p:sp>
      <p:sp>
        <p:nvSpPr>
          <p:cNvPr id="9" name="Rectangle 8">
            <a:extLst>
              <a:ext uri="{FF2B5EF4-FFF2-40B4-BE49-F238E27FC236}">
                <a16:creationId xmlns:a16="http://schemas.microsoft.com/office/drawing/2014/main" id="{3755C1FB-E61C-4BBC-8179-D34908DEA1B6}"/>
              </a:ext>
            </a:extLst>
          </p:cNvPr>
          <p:cNvSpPr/>
          <p:nvPr userDrawn="1"/>
        </p:nvSpPr>
        <p:spPr>
          <a:xfrm>
            <a:off x="0" y="1630018"/>
            <a:ext cx="3883819" cy="437321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Oval 3">
            <a:extLst>
              <a:ext uri="{FF2B5EF4-FFF2-40B4-BE49-F238E27FC236}">
                <a16:creationId xmlns:a16="http://schemas.microsoft.com/office/drawing/2014/main" id="{8C1E0992-271E-4948-9461-C7AA54AF8FEA}"/>
              </a:ext>
            </a:extLst>
          </p:cNvPr>
          <p:cNvSpPr>
            <a:spLocks noChangeAspect="1"/>
          </p:cNvSpPr>
          <p:nvPr userDrawn="1"/>
        </p:nvSpPr>
        <p:spPr>
          <a:xfrm>
            <a:off x="1526011" y="1823757"/>
            <a:ext cx="832104" cy="832104"/>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32970CD0-696D-4313-96BA-4AA72C813BD0}"/>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p>
        </p:txBody>
      </p:sp>
      <p:sp>
        <p:nvSpPr>
          <p:cNvPr id="3" name="Content Placeholder 2">
            <a:extLst>
              <a:ext uri="{FF2B5EF4-FFF2-40B4-BE49-F238E27FC236}">
                <a16:creationId xmlns:a16="http://schemas.microsoft.com/office/drawing/2014/main" id="{0FEE9886-36F0-4E06-A3A6-D8F00B0665A1}"/>
              </a:ext>
            </a:extLst>
          </p:cNvPr>
          <p:cNvSpPr>
            <a:spLocks noGrp="1"/>
          </p:cNvSpPr>
          <p:nvPr>
            <p:ph idx="1" hasCustomPrompt="1"/>
          </p:nvPr>
        </p:nvSpPr>
        <p:spPr>
          <a:xfrm>
            <a:off x="219126" y="3207024"/>
            <a:ext cx="3445566" cy="2504663"/>
          </a:xfrm>
        </p:spPr>
        <p:txBody>
          <a:bodyPr lIns="0" tIns="0" rIns="0" bIns="0">
            <a:norm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6" name="Picture Placeholder 5">
            <a:extLst>
              <a:ext uri="{FF2B5EF4-FFF2-40B4-BE49-F238E27FC236}">
                <a16:creationId xmlns:a16="http://schemas.microsoft.com/office/drawing/2014/main" id="{35B71D50-AA4B-4E0C-8F6A-0F64F2C8A8C7}"/>
              </a:ext>
            </a:extLst>
          </p:cNvPr>
          <p:cNvSpPr>
            <a:spLocks noGrp="1"/>
          </p:cNvSpPr>
          <p:nvPr>
            <p:ph type="pic" sz="quarter" idx="13"/>
          </p:nvPr>
        </p:nvSpPr>
        <p:spPr>
          <a:xfrm>
            <a:off x="3883819" y="1630018"/>
            <a:ext cx="4424362" cy="4373217"/>
          </a:xfrm>
          <a:solidFill>
            <a:schemeClr val="bg2">
              <a:lumMod val="90000"/>
            </a:schemeClr>
          </a:solidFill>
        </p:spPr>
        <p:txBody>
          <a:bodyPr anchor="ctr"/>
          <a:lstStyle>
            <a:lvl1pPr marL="0" indent="0" algn="ctr">
              <a:buNone/>
              <a:defRPr/>
            </a:lvl1pPr>
          </a:lstStyle>
          <a:p>
            <a:r>
              <a:rPr lang="en-US" noProof="0"/>
              <a:t>Click icon to add picture</a:t>
            </a:r>
            <a:endParaRPr lang="en-US" noProof="0" dirty="0"/>
          </a:p>
        </p:txBody>
      </p:sp>
      <p:sp>
        <p:nvSpPr>
          <p:cNvPr id="17" name="Content Placeholder 2">
            <a:extLst>
              <a:ext uri="{FF2B5EF4-FFF2-40B4-BE49-F238E27FC236}">
                <a16:creationId xmlns:a16="http://schemas.microsoft.com/office/drawing/2014/main" id="{147C9C38-5B17-467D-B581-EF28ECB11E80}"/>
              </a:ext>
            </a:extLst>
          </p:cNvPr>
          <p:cNvSpPr>
            <a:spLocks noGrp="1"/>
          </p:cNvSpPr>
          <p:nvPr>
            <p:ph idx="14" hasCustomPrompt="1"/>
          </p:nvPr>
        </p:nvSpPr>
        <p:spPr>
          <a:xfrm>
            <a:off x="8527490" y="3207024"/>
            <a:ext cx="3445200" cy="2504663"/>
          </a:xfrm>
        </p:spPr>
        <p:txBody>
          <a:bodyPr lIns="0" tIns="0" rIns="0" bIns="0">
            <a:norm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20" name="Content Placeholder 2">
            <a:extLst>
              <a:ext uri="{FF2B5EF4-FFF2-40B4-BE49-F238E27FC236}">
                <a16:creationId xmlns:a16="http://schemas.microsoft.com/office/drawing/2014/main" id="{FEB88DD7-AEB5-4718-AF2D-28B5B91ED715}"/>
              </a:ext>
            </a:extLst>
          </p:cNvPr>
          <p:cNvSpPr>
            <a:spLocks noGrp="1"/>
          </p:cNvSpPr>
          <p:nvPr>
            <p:ph idx="15" hasCustomPrompt="1"/>
          </p:nvPr>
        </p:nvSpPr>
        <p:spPr>
          <a:xfrm>
            <a:off x="219126" y="2711636"/>
            <a:ext cx="3445566" cy="495389"/>
          </a:xfrm>
        </p:spPr>
        <p:txBody>
          <a:bodyPr lIns="0" tIns="0" rIns="0" bIns="0" anchor="ctr">
            <a:noAutofit/>
          </a:bodyPr>
          <a:lstStyle>
            <a:lvl1pPr marL="0" indent="0" algn="ctr">
              <a:buNone/>
              <a:defRPr sz="1800" b="1" cap="all" baseline="0">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21" name="Content Placeholder 2">
            <a:extLst>
              <a:ext uri="{FF2B5EF4-FFF2-40B4-BE49-F238E27FC236}">
                <a16:creationId xmlns:a16="http://schemas.microsoft.com/office/drawing/2014/main" id="{F694448B-800C-40EF-8F61-18C018E8374C}"/>
              </a:ext>
            </a:extLst>
          </p:cNvPr>
          <p:cNvSpPr>
            <a:spLocks noGrp="1"/>
          </p:cNvSpPr>
          <p:nvPr>
            <p:ph idx="16" hasCustomPrompt="1"/>
          </p:nvPr>
        </p:nvSpPr>
        <p:spPr>
          <a:xfrm>
            <a:off x="8527124" y="2711636"/>
            <a:ext cx="3445566" cy="495389"/>
          </a:xfrm>
        </p:spPr>
        <p:txBody>
          <a:bodyPr lIns="0" tIns="0" rIns="0" bIns="0" anchor="ctr">
            <a:noAutofit/>
          </a:bodyPr>
          <a:lstStyle>
            <a:lvl1pPr marL="0" indent="0" algn="ctr">
              <a:buNone/>
              <a:defRPr sz="1800" b="1" cap="all" baseline="0">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12" name="Picture Placeholder 11">
            <a:extLst>
              <a:ext uri="{FF2B5EF4-FFF2-40B4-BE49-F238E27FC236}">
                <a16:creationId xmlns:a16="http://schemas.microsoft.com/office/drawing/2014/main" id="{483B974E-5202-4EAD-9D55-4129C84BAE87}"/>
              </a:ext>
            </a:extLst>
          </p:cNvPr>
          <p:cNvSpPr>
            <a:spLocks noGrp="1"/>
          </p:cNvSpPr>
          <p:nvPr>
            <p:ph type="pic" sz="quarter" idx="17" hasCustomPrompt="1"/>
          </p:nvPr>
        </p:nvSpPr>
        <p:spPr>
          <a:xfrm>
            <a:off x="1690627" y="1988373"/>
            <a:ext cx="502873" cy="502873"/>
          </a:xfrm>
          <a:prstGeom prst="rect">
            <a:avLst/>
          </a:prstGeom>
          <a:noFill/>
        </p:spPr>
        <p:txBody>
          <a:bodyPr lIns="0" rIns="0" anchor="ctr">
            <a:noAutofit/>
          </a:bodyPr>
          <a:lstStyle>
            <a:lvl1pPr marL="0" indent="0" algn="ctr">
              <a:buNone/>
              <a:defRPr sz="1100">
                <a:solidFill>
                  <a:schemeClr val="bg1"/>
                </a:solidFill>
              </a:defRPr>
            </a:lvl1pPr>
          </a:lstStyle>
          <a:p>
            <a:r>
              <a:rPr lang="en-US" noProof="0" dirty="0"/>
              <a:t>icon</a:t>
            </a:r>
          </a:p>
        </p:txBody>
      </p:sp>
      <p:pic>
        <p:nvPicPr>
          <p:cNvPr id="18" name="Picture 17">
            <a:extLst>
              <a:ext uri="{FF2B5EF4-FFF2-40B4-BE49-F238E27FC236}">
                <a16:creationId xmlns:a16="http://schemas.microsoft.com/office/drawing/2014/main" id="{88867E85-80F0-47F2-B8A1-18F45CF41728}"/>
              </a:ext>
            </a:extLst>
          </p:cNvPr>
          <p:cNvPicPr>
            <a:picLocks noChangeAspect="1"/>
          </p:cNvPicPr>
          <p:nvPr userDrawn="1"/>
        </p:nvPicPr>
        <p:blipFill>
          <a:blip r:embed="rId2"/>
          <a:stretch>
            <a:fillRect/>
          </a:stretch>
        </p:blipFill>
        <p:spPr>
          <a:xfrm>
            <a:off x="532524" y="6259648"/>
            <a:ext cx="1105445" cy="543290"/>
          </a:xfrm>
          <a:prstGeom prst="rect">
            <a:avLst/>
          </a:prstGeom>
        </p:spPr>
      </p:pic>
    </p:spTree>
    <p:extLst>
      <p:ext uri="{BB962C8B-B14F-4D97-AF65-F5344CB8AC3E}">
        <p14:creationId xmlns:p14="http://schemas.microsoft.com/office/powerpoint/2010/main" val="17410332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rison Layout">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1B6EB0C6-606C-4AFB-8FF8-AB43606B95BD}"/>
              </a:ext>
            </a:extLst>
          </p:cNvPr>
          <p:cNvSpPr/>
          <p:nvPr userDrawn="1"/>
        </p:nvSpPr>
        <p:spPr>
          <a:xfrm>
            <a:off x="6599237" y="3647220"/>
            <a:ext cx="5592763" cy="100647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Rectangle 3">
            <a:extLst>
              <a:ext uri="{FF2B5EF4-FFF2-40B4-BE49-F238E27FC236}">
                <a16:creationId xmlns:a16="http://schemas.microsoft.com/office/drawing/2014/main" id="{25CE6D5A-A5C0-4B12-A26A-691D5743FA5C}"/>
              </a:ext>
            </a:extLst>
          </p:cNvPr>
          <p:cNvSpPr/>
          <p:nvPr userDrawn="1"/>
        </p:nvSpPr>
        <p:spPr>
          <a:xfrm>
            <a:off x="-82063" y="1648186"/>
            <a:ext cx="5709139" cy="100647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32970CD0-696D-4313-96BA-4AA72C813BD0}"/>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p>
        </p:txBody>
      </p:sp>
      <p:sp>
        <p:nvSpPr>
          <p:cNvPr id="3" name="Content Placeholder 2">
            <a:extLst>
              <a:ext uri="{FF2B5EF4-FFF2-40B4-BE49-F238E27FC236}">
                <a16:creationId xmlns:a16="http://schemas.microsoft.com/office/drawing/2014/main" id="{0FEE9886-36F0-4E06-A3A6-D8F00B0665A1}"/>
              </a:ext>
            </a:extLst>
          </p:cNvPr>
          <p:cNvSpPr>
            <a:spLocks noGrp="1"/>
          </p:cNvSpPr>
          <p:nvPr>
            <p:ph idx="1" hasCustomPrompt="1"/>
          </p:nvPr>
        </p:nvSpPr>
        <p:spPr>
          <a:xfrm>
            <a:off x="680934" y="2863158"/>
            <a:ext cx="4074002" cy="2846648"/>
          </a:xfrm>
        </p:spPr>
        <p:txBody>
          <a:bodyPr lIns="0" tIns="0" rIns="0" bIns="0">
            <a:noAutofit/>
          </a:bodyPr>
          <a:lstStyle>
            <a:lvl1pPr marL="0" indent="0" algn="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accent2"/>
              </a:solidFill>
            </a:endParaRPr>
          </a:p>
        </p:txBody>
      </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20" name="Content Placeholder 2">
            <a:extLst>
              <a:ext uri="{FF2B5EF4-FFF2-40B4-BE49-F238E27FC236}">
                <a16:creationId xmlns:a16="http://schemas.microsoft.com/office/drawing/2014/main" id="{FEB88DD7-AEB5-4718-AF2D-28B5B91ED715}"/>
              </a:ext>
            </a:extLst>
          </p:cNvPr>
          <p:cNvSpPr>
            <a:spLocks noGrp="1"/>
          </p:cNvSpPr>
          <p:nvPr>
            <p:ph idx="15" hasCustomPrompt="1"/>
          </p:nvPr>
        </p:nvSpPr>
        <p:spPr>
          <a:xfrm>
            <a:off x="1309370" y="1903728"/>
            <a:ext cx="3445566" cy="495389"/>
          </a:xfrm>
        </p:spPr>
        <p:txBody>
          <a:bodyPr lIns="0" tIns="0" rIns="0" bIns="0" anchor="ctr">
            <a:noAutofit/>
          </a:bodyPr>
          <a:lstStyle>
            <a:lvl1pPr marL="0" indent="0" algn="r">
              <a:buNone/>
              <a:defRPr sz="1800" b="1" cap="all" baseline="0">
                <a:solidFill>
                  <a:schemeClr val="accent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Topic 01 comes here</a:t>
            </a:r>
          </a:p>
        </p:txBody>
      </p:sp>
      <p:sp>
        <p:nvSpPr>
          <p:cNvPr id="23" name="Content Placeholder 2">
            <a:extLst>
              <a:ext uri="{FF2B5EF4-FFF2-40B4-BE49-F238E27FC236}">
                <a16:creationId xmlns:a16="http://schemas.microsoft.com/office/drawing/2014/main" id="{E5123CE7-2F8A-489B-BD99-0C2A33ADF49A}"/>
              </a:ext>
            </a:extLst>
          </p:cNvPr>
          <p:cNvSpPr>
            <a:spLocks noGrp="1"/>
          </p:cNvSpPr>
          <p:nvPr>
            <p:ph idx="19" hasCustomPrompt="1"/>
          </p:nvPr>
        </p:nvSpPr>
        <p:spPr>
          <a:xfrm>
            <a:off x="7282926" y="1408291"/>
            <a:ext cx="3371653" cy="2043848"/>
          </a:xfrm>
        </p:spPr>
        <p:txBody>
          <a:bodyPr lIns="0" tIns="0" rIns="0" bIns="0" anchor="b">
            <a:noAutofit/>
          </a:bodyPr>
          <a:lstStyle>
            <a:lvl1pPr marL="0" indent="0" algn="l">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25" name="Content Placeholder 2">
            <a:extLst>
              <a:ext uri="{FF2B5EF4-FFF2-40B4-BE49-F238E27FC236}">
                <a16:creationId xmlns:a16="http://schemas.microsoft.com/office/drawing/2014/main" id="{07730BCF-AC2A-4FEC-8F01-63964DB444CF}"/>
              </a:ext>
            </a:extLst>
          </p:cNvPr>
          <p:cNvSpPr>
            <a:spLocks noGrp="1"/>
          </p:cNvSpPr>
          <p:nvPr>
            <p:ph idx="20" hasCustomPrompt="1"/>
          </p:nvPr>
        </p:nvSpPr>
        <p:spPr>
          <a:xfrm>
            <a:off x="8206154" y="3891378"/>
            <a:ext cx="3445566" cy="495389"/>
          </a:xfrm>
        </p:spPr>
        <p:txBody>
          <a:bodyPr lIns="0" tIns="0" rIns="0" bIns="0" anchor="ctr">
            <a:noAutofit/>
          </a:bodyPr>
          <a:lstStyle>
            <a:lvl1pPr marL="0" indent="0" algn="l">
              <a:buNone/>
              <a:defRPr sz="1800" b="1" cap="all" baseline="0">
                <a:solidFill>
                  <a:schemeClr val="accent3"/>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Topic 02 comes here</a:t>
            </a:r>
          </a:p>
        </p:txBody>
      </p:sp>
      <p:sp>
        <p:nvSpPr>
          <p:cNvPr id="21" name="Oval 20">
            <a:extLst>
              <a:ext uri="{FF2B5EF4-FFF2-40B4-BE49-F238E27FC236}">
                <a16:creationId xmlns:a16="http://schemas.microsoft.com/office/drawing/2014/main" id="{919C8692-230B-D543-A7F7-4FD61B04D1C6}"/>
              </a:ext>
            </a:extLst>
          </p:cNvPr>
          <p:cNvSpPr>
            <a:spLocks noChangeAspect="1"/>
          </p:cNvSpPr>
          <p:nvPr userDrawn="1"/>
        </p:nvSpPr>
        <p:spPr>
          <a:xfrm>
            <a:off x="5084763" y="1652762"/>
            <a:ext cx="1001899" cy="1001899"/>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4" name="Picture Placeholder 11">
            <a:extLst>
              <a:ext uri="{FF2B5EF4-FFF2-40B4-BE49-F238E27FC236}">
                <a16:creationId xmlns:a16="http://schemas.microsoft.com/office/drawing/2014/main" id="{E150BFC7-A11D-CC46-B5A2-8BD93C269506}"/>
              </a:ext>
            </a:extLst>
          </p:cNvPr>
          <p:cNvSpPr>
            <a:spLocks noGrp="1"/>
          </p:cNvSpPr>
          <p:nvPr>
            <p:ph type="pic" sz="quarter" idx="21" hasCustomPrompt="1"/>
          </p:nvPr>
        </p:nvSpPr>
        <p:spPr>
          <a:xfrm>
            <a:off x="5282969" y="1850968"/>
            <a:ext cx="605487" cy="605487"/>
          </a:xfrm>
          <a:prstGeom prst="rect">
            <a:avLst/>
          </a:prstGeom>
          <a:noFill/>
        </p:spPr>
        <p:txBody>
          <a:bodyPr lIns="0" rIns="0" anchor="ctr">
            <a:normAutofit/>
          </a:bodyPr>
          <a:lstStyle>
            <a:lvl1pPr marL="0" indent="0" algn="ctr">
              <a:buNone/>
              <a:defRPr sz="1100">
                <a:solidFill>
                  <a:schemeClr val="bg1"/>
                </a:solidFill>
              </a:defRPr>
            </a:lvl1pPr>
          </a:lstStyle>
          <a:p>
            <a:r>
              <a:rPr lang="en-US" noProof="0" dirty="0"/>
              <a:t>icon</a:t>
            </a:r>
          </a:p>
        </p:txBody>
      </p:sp>
      <p:sp>
        <p:nvSpPr>
          <p:cNvPr id="28" name="Oval 27">
            <a:extLst>
              <a:ext uri="{FF2B5EF4-FFF2-40B4-BE49-F238E27FC236}">
                <a16:creationId xmlns:a16="http://schemas.microsoft.com/office/drawing/2014/main" id="{F95B55F4-B501-3440-8904-A1C7F049CBE8}"/>
              </a:ext>
            </a:extLst>
          </p:cNvPr>
          <p:cNvSpPr>
            <a:spLocks noChangeAspect="1"/>
          </p:cNvSpPr>
          <p:nvPr userDrawn="1"/>
        </p:nvSpPr>
        <p:spPr>
          <a:xfrm>
            <a:off x="6783054" y="3667592"/>
            <a:ext cx="1001899" cy="1001899"/>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9" name="Picture Placeholder 11">
            <a:extLst>
              <a:ext uri="{FF2B5EF4-FFF2-40B4-BE49-F238E27FC236}">
                <a16:creationId xmlns:a16="http://schemas.microsoft.com/office/drawing/2014/main" id="{F2116994-BE3E-6A43-9C15-E71BA8EC821F}"/>
              </a:ext>
            </a:extLst>
          </p:cNvPr>
          <p:cNvSpPr>
            <a:spLocks noGrp="1"/>
          </p:cNvSpPr>
          <p:nvPr>
            <p:ph type="pic" sz="quarter" idx="22" hasCustomPrompt="1"/>
          </p:nvPr>
        </p:nvSpPr>
        <p:spPr>
          <a:xfrm>
            <a:off x="6981260" y="3865798"/>
            <a:ext cx="605487" cy="605487"/>
          </a:xfrm>
          <a:prstGeom prst="rect">
            <a:avLst/>
          </a:prstGeom>
          <a:noFill/>
        </p:spPr>
        <p:txBody>
          <a:bodyPr lIns="0" rIns="0" anchor="ctr">
            <a:normAutofit/>
          </a:bodyPr>
          <a:lstStyle>
            <a:lvl1pPr marL="0" indent="0" algn="ctr">
              <a:buNone/>
              <a:defRPr sz="1100">
                <a:solidFill>
                  <a:schemeClr val="bg1"/>
                </a:solidFill>
              </a:defRPr>
            </a:lvl1pPr>
          </a:lstStyle>
          <a:p>
            <a:r>
              <a:rPr lang="en-US" noProof="0" dirty="0"/>
              <a:t>icon</a:t>
            </a:r>
          </a:p>
        </p:txBody>
      </p:sp>
      <p:pic>
        <p:nvPicPr>
          <p:cNvPr id="17" name="Picture 16">
            <a:extLst>
              <a:ext uri="{FF2B5EF4-FFF2-40B4-BE49-F238E27FC236}">
                <a16:creationId xmlns:a16="http://schemas.microsoft.com/office/drawing/2014/main" id="{C79F508D-CE19-44A9-992C-B7CA290BFA32}"/>
              </a:ext>
            </a:extLst>
          </p:cNvPr>
          <p:cNvPicPr>
            <a:picLocks noChangeAspect="1"/>
          </p:cNvPicPr>
          <p:nvPr userDrawn="1"/>
        </p:nvPicPr>
        <p:blipFill>
          <a:blip r:embed="rId2"/>
          <a:stretch>
            <a:fillRect/>
          </a:stretch>
        </p:blipFill>
        <p:spPr>
          <a:xfrm>
            <a:off x="532524" y="6259648"/>
            <a:ext cx="1105445" cy="543290"/>
          </a:xfrm>
          <a:prstGeom prst="rect">
            <a:avLst/>
          </a:prstGeom>
        </p:spPr>
      </p:pic>
      <p:sp>
        <p:nvSpPr>
          <p:cNvPr id="18" name="Content Placeholder 2">
            <a:extLst>
              <a:ext uri="{FF2B5EF4-FFF2-40B4-BE49-F238E27FC236}">
                <a16:creationId xmlns:a16="http://schemas.microsoft.com/office/drawing/2014/main" id="{12FDABC3-8449-4A7E-BBEA-6375BA65E292}"/>
              </a:ext>
            </a:extLst>
          </p:cNvPr>
          <p:cNvSpPr>
            <a:spLocks noGrp="1"/>
          </p:cNvSpPr>
          <p:nvPr>
            <p:ph idx="23" hasCustomPrompt="1"/>
          </p:nvPr>
        </p:nvSpPr>
        <p:spPr>
          <a:xfrm>
            <a:off x="7784953" y="4759090"/>
            <a:ext cx="3371653" cy="2043848"/>
          </a:xfrm>
        </p:spPr>
        <p:txBody>
          <a:bodyPr lIns="0" tIns="0" rIns="0" bIns="0" anchor="b">
            <a:noAutofit/>
          </a:bodyPr>
          <a:lstStyle>
            <a:lvl1pPr marL="0" indent="0" algn="l">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Tree>
    <p:extLst>
      <p:ext uri="{BB962C8B-B14F-4D97-AF65-F5344CB8AC3E}">
        <p14:creationId xmlns:p14="http://schemas.microsoft.com/office/powerpoint/2010/main" val="891400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04B31150-A166-4DB3-A898-2154C9665891}"/>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12" name="Freeform 5">
              <a:extLst>
                <a:ext uri="{FF2B5EF4-FFF2-40B4-BE49-F238E27FC236}">
                  <a16:creationId xmlns:a16="http://schemas.microsoft.com/office/drawing/2014/main" id="{1C1A95BC-42CA-4166-918D-DF4306881408}"/>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3" name="Freeform 6">
              <a:extLst>
                <a:ext uri="{FF2B5EF4-FFF2-40B4-BE49-F238E27FC236}">
                  <a16:creationId xmlns:a16="http://schemas.microsoft.com/office/drawing/2014/main" id="{4B4D5F91-2158-4A30-B83C-5CC9CC6E5D4F}"/>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4" name="Freeform 7">
              <a:extLst>
                <a:ext uri="{FF2B5EF4-FFF2-40B4-BE49-F238E27FC236}">
                  <a16:creationId xmlns:a16="http://schemas.microsoft.com/office/drawing/2014/main" id="{C509E5D6-79CC-4E1D-AAF4-C6F28F3C1777}"/>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6" name="Title 1">
            <a:extLst>
              <a:ext uri="{FF2B5EF4-FFF2-40B4-BE49-F238E27FC236}">
                <a16:creationId xmlns:a16="http://schemas.microsoft.com/office/drawing/2014/main" id="{B70E2287-0F7B-4DD3-A805-DB19BBF3C716}"/>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endParaRPr lang="en-US" noProof="0" dirty="0"/>
          </a:p>
        </p:txBody>
      </p:sp>
      <p:sp>
        <p:nvSpPr>
          <p:cNvPr id="7" name="Rectangle 6">
            <a:extLst>
              <a:ext uri="{FF2B5EF4-FFF2-40B4-BE49-F238E27FC236}">
                <a16:creationId xmlns:a16="http://schemas.microsoft.com/office/drawing/2014/main" id="{8DCE74CE-BEFF-42B3-BF3E-C41B1B1F1EE4}"/>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9" name="Oval 8">
            <a:extLst>
              <a:ext uri="{FF2B5EF4-FFF2-40B4-BE49-F238E27FC236}">
                <a16:creationId xmlns:a16="http://schemas.microsoft.com/office/drawing/2014/main" id="{1B26B4BC-3D52-4C1C-85FB-226F0B5201F1}"/>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Slide Number Placeholder 5">
            <a:extLst>
              <a:ext uri="{FF2B5EF4-FFF2-40B4-BE49-F238E27FC236}">
                <a16:creationId xmlns:a16="http://schemas.microsoft.com/office/drawing/2014/main" id="{CEC6B25A-6AA2-46A7-84BE-5C907CA51B02}"/>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pic>
        <p:nvPicPr>
          <p:cNvPr id="15" name="Picture 14">
            <a:extLst>
              <a:ext uri="{FF2B5EF4-FFF2-40B4-BE49-F238E27FC236}">
                <a16:creationId xmlns:a16="http://schemas.microsoft.com/office/drawing/2014/main" id="{235196F3-74D3-4BA0-A660-EFD80DFCBFD4}"/>
              </a:ext>
            </a:extLst>
          </p:cNvPr>
          <p:cNvPicPr>
            <a:picLocks noChangeAspect="1"/>
          </p:cNvPicPr>
          <p:nvPr userDrawn="1"/>
        </p:nvPicPr>
        <p:blipFill>
          <a:blip r:embed="rId2"/>
          <a:stretch>
            <a:fillRect/>
          </a:stretch>
        </p:blipFill>
        <p:spPr>
          <a:xfrm>
            <a:off x="532524" y="6259648"/>
            <a:ext cx="1105445" cy="543290"/>
          </a:xfrm>
          <a:prstGeom prst="rect">
            <a:avLst/>
          </a:prstGeom>
        </p:spPr>
      </p:pic>
    </p:spTree>
    <p:extLst>
      <p:ext uri="{BB962C8B-B14F-4D97-AF65-F5344CB8AC3E}">
        <p14:creationId xmlns:p14="http://schemas.microsoft.com/office/powerpoint/2010/main" val="15647606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Slide">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431CD316-21C7-4FA9-A45A-374D6AE71ED5}"/>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36" name="Freeform 5">
              <a:extLst>
                <a:ext uri="{FF2B5EF4-FFF2-40B4-BE49-F238E27FC236}">
                  <a16:creationId xmlns:a16="http://schemas.microsoft.com/office/drawing/2014/main" id="{E107D9FB-3967-4583-A9DA-6787AF71202C}"/>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37" name="Freeform 6">
              <a:extLst>
                <a:ext uri="{FF2B5EF4-FFF2-40B4-BE49-F238E27FC236}">
                  <a16:creationId xmlns:a16="http://schemas.microsoft.com/office/drawing/2014/main" id="{138D5FEB-37FF-4F26-B625-CE2BE91FF21B}"/>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38" name="Freeform 7">
              <a:extLst>
                <a:ext uri="{FF2B5EF4-FFF2-40B4-BE49-F238E27FC236}">
                  <a16:creationId xmlns:a16="http://schemas.microsoft.com/office/drawing/2014/main" id="{6C2B67E8-673C-422C-B021-296E2E2B952D}"/>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23" name="Oval 22">
            <a:extLst>
              <a:ext uri="{FF2B5EF4-FFF2-40B4-BE49-F238E27FC236}">
                <a16:creationId xmlns:a16="http://schemas.microsoft.com/office/drawing/2014/main" id="{687010E4-ADF2-486D-8DF7-B0FF38C6DADF}"/>
              </a:ext>
            </a:extLst>
          </p:cNvPr>
          <p:cNvSpPr/>
          <p:nvPr userDrawn="1"/>
        </p:nvSpPr>
        <p:spPr>
          <a:xfrm>
            <a:off x="954140" y="1698469"/>
            <a:ext cx="1729332" cy="1729332"/>
          </a:xfrm>
          <a:prstGeom prst="ellipse">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4" name="Oval 23">
            <a:extLst>
              <a:ext uri="{FF2B5EF4-FFF2-40B4-BE49-F238E27FC236}">
                <a16:creationId xmlns:a16="http://schemas.microsoft.com/office/drawing/2014/main" id="{9159AA79-2237-4A27-BBC2-D44032158D19}"/>
              </a:ext>
            </a:extLst>
          </p:cNvPr>
          <p:cNvSpPr/>
          <p:nvPr userDrawn="1"/>
        </p:nvSpPr>
        <p:spPr>
          <a:xfrm>
            <a:off x="3807539" y="1698469"/>
            <a:ext cx="1729332" cy="1729332"/>
          </a:xfrm>
          <a:prstGeom prst="ellipse">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5" name="Oval 24">
            <a:extLst>
              <a:ext uri="{FF2B5EF4-FFF2-40B4-BE49-F238E27FC236}">
                <a16:creationId xmlns:a16="http://schemas.microsoft.com/office/drawing/2014/main" id="{0272B962-9566-42D2-B4C3-E7AA81884A83}"/>
              </a:ext>
            </a:extLst>
          </p:cNvPr>
          <p:cNvSpPr/>
          <p:nvPr userDrawn="1"/>
        </p:nvSpPr>
        <p:spPr>
          <a:xfrm>
            <a:off x="6646275" y="1698469"/>
            <a:ext cx="1729332" cy="1729332"/>
          </a:xfrm>
          <a:prstGeom prst="ellipse">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6" name="Oval 25">
            <a:extLst>
              <a:ext uri="{FF2B5EF4-FFF2-40B4-BE49-F238E27FC236}">
                <a16:creationId xmlns:a16="http://schemas.microsoft.com/office/drawing/2014/main" id="{19733285-016C-4C38-816C-83D30C075C70}"/>
              </a:ext>
            </a:extLst>
          </p:cNvPr>
          <p:cNvSpPr/>
          <p:nvPr userDrawn="1"/>
        </p:nvSpPr>
        <p:spPr>
          <a:xfrm>
            <a:off x="9498658" y="1698469"/>
            <a:ext cx="1729332" cy="1729332"/>
          </a:xfrm>
          <a:prstGeom prst="ellipse">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Freeform: Shape 19">
            <a:extLst>
              <a:ext uri="{FF2B5EF4-FFF2-40B4-BE49-F238E27FC236}">
                <a16:creationId xmlns:a16="http://schemas.microsoft.com/office/drawing/2014/main" id="{EF40DBA4-AB63-4B47-B37F-BCC3D59B5392}"/>
              </a:ext>
            </a:extLst>
          </p:cNvPr>
          <p:cNvSpPr/>
          <p:nvPr userDrawn="1"/>
        </p:nvSpPr>
        <p:spPr>
          <a:xfrm>
            <a:off x="4011967" y="1778212"/>
            <a:ext cx="1320476" cy="362088"/>
          </a:xfrm>
          <a:custGeom>
            <a:avLst/>
            <a:gdLst>
              <a:gd name="connsiteX0" fmla="*/ 660238 w 1320476"/>
              <a:gd name="connsiteY0" fmla="*/ 0 h 362088"/>
              <a:gd name="connsiteX1" fmla="*/ 1312051 w 1320476"/>
              <a:gd name="connsiteY1" fmla="*/ 346566 h 362088"/>
              <a:gd name="connsiteX2" fmla="*/ 1320476 w 1320476"/>
              <a:gd name="connsiteY2" fmla="*/ 362088 h 362088"/>
              <a:gd name="connsiteX3" fmla="*/ 0 w 1320476"/>
              <a:gd name="connsiteY3" fmla="*/ 362088 h 362088"/>
              <a:gd name="connsiteX4" fmla="*/ 8425 w 1320476"/>
              <a:gd name="connsiteY4" fmla="*/ 346566 h 362088"/>
              <a:gd name="connsiteX5" fmla="*/ 660238 w 1320476"/>
              <a:gd name="connsiteY5" fmla="*/ 0 h 36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0476" h="362088">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1" name="Freeform: Shape 20">
            <a:extLst>
              <a:ext uri="{FF2B5EF4-FFF2-40B4-BE49-F238E27FC236}">
                <a16:creationId xmlns:a16="http://schemas.microsoft.com/office/drawing/2014/main" id="{33EF0AFB-D099-4FF1-8963-7DA87268867F}"/>
              </a:ext>
            </a:extLst>
          </p:cNvPr>
          <p:cNvSpPr/>
          <p:nvPr userDrawn="1"/>
        </p:nvSpPr>
        <p:spPr>
          <a:xfrm>
            <a:off x="6850703" y="1778212"/>
            <a:ext cx="1320476" cy="362088"/>
          </a:xfrm>
          <a:custGeom>
            <a:avLst/>
            <a:gdLst>
              <a:gd name="connsiteX0" fmla="*/ 660238 w 1320476"/>
              <a:gd name="connsiteY0" fmla="*/ 0 h 362088"/>
              <a:gd name="connsiteX1" fmla="*/ 1312051 w 1320476"/>
              <a:gd name="connsiteY1" fmla="*/ 346566 h 362088"/>
              <a:gd name="connsiteX2" fmla="*/ 1320476 w 1320476"/>
              <a:gd name="connsiteY2" fmla="*/ 362088 h 362088"/>
              <a:gd name="connsiteX3" fmla="*/ 0 w 1320476"/>
              <a:gd name="connsiteY3" fmla="*/ 362088 h 362088"/>
              <a:gd name="connsiteX4" fmla="*/ 8425 w 1320476"/>
              <a:gd name="connsiteY4" fmla="*/ 346566 h 362088"/>
              <a:gd name="connsiteX5" fmla="*/ 660238 w 1320476"/>
              <a:gd name="connsiteY5" fmla="*/ 0 h 36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0476" h="362088">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Freeform: Shape 21">
            <a:extLst>
              <a:ext uri="{FF2B5EF4-FFF2-40B4-BE49-F238E27FC236}">
                <a16:creationId xmlns:a16="http://schemas.microsoft.com/office/drawing/2014/main" id="{6872C96E-9AF3-4FA0-8180-C213C7F2209E}"/>
              </a:ext>
            </a:extLst>
          </p:cNvPr>
          <p:cNvSpPr/>
          <p:nvPr userDrawn="1"/>
        </p:nvSpPr>
        <p:spPr>
          <a:xfrm>
            <a:off x="9703086" y="1778212"/>
            <a:ext cx="1320476" cy="362088"/>
          </a:xfrm>
          <a:custGeom>
            <a:avLst/>
            <a:gdLst>
              <a:gd name="connsiteX0" fmla="*/ 660238 w 1320476"/>
              <a:gd name="connsiteY0" fmla="*/ 0 h 362088"/>
              <a:gd name="connsiteX1" fmla="*/ 1312051 w 1320476"/>
              <a:gd name="connsiteY1" fmla="*/ 346566 h 362088"/>
              <a:gd name="connsiteX2" fmla="*/ 1320476 w 1320476"/>
              <a:gd name="connsiteY2" fmla="*/ 362088 h 362088"/>
              <a:gd name="connsiteX3" fmla="*/ 0 w 1320476"/>
              <a:gd name="connsiteY3" fmla="*/ 362088 h 362088"/>
              <a:gd name="connsiteX4" fmla="*/ 8425 w 1320476"/>
              <a:gd name="connsiteY4" fmla="*/ 346566 h 362088"/>
              <a:gd name="connsiteX5" fmla="*/ 660238 w 1320476"/>
              <a:gd name="connsiteY5" fmla="*/ 0 h 36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0476" h="362088">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3A08BE29-CFA5-4E0D-9DBE-A430AE1B8072}"/>
              </a:ext>
            </a:extLst>
          </p:cNvPr>
          <p:cNvSpPr/>
          <p:nvPr userDrawn="1"/>
        </p:nvSpPr>
        <p:spPr>
          <a:xfrm>
            <a:off x="1158568" y="1778212"/>
            <a:ext cx="1320476" cy="362088"/>
          </a:xfrm>
          <a:custGeom>
            <a:avLst/>
            <a:gdLst>
              <a:gd name="connsiteX0" fmla="*/ 660238 w 1320476"/>
              <a:gd name="connsiteY0" fmla="*/ 0 h 362088"/>
              <a:gd name="connsiteX1" fmla="*/ 1312051 w 1320476"/>
              <a:gd name="connsiteY1" fmla="*/ 346566 h 362088"/>
              <a:gd name="connsiteX2" fmla="*/ 1320476 w 1320476"/>
              <a:gd name="connsiteY2" fmla="*/ 362088 h 362088"/>
              <a:gd name="connsiteX3" fmla="*/ 0 w 1320476"/>
              <a:gd name="connsiteY3" fmla="*/ 362088 h 362088"/>
              <a:gd name="connsiteX4" fmla="*/ 8425 w 1320476"/>
              <a:gd name="connsiteY4" fmla="*/ 346566 h 362088"/>
              <a:gd name="connsiteX5" fmla="*/ 660238 w 1320476"/>
              <a:gd name="connsiteY5" fmla="*/ 0 h 36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0476" h="362088">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Title 1">
            <a:extLst>
              <a:ext uri="{FF2B5EF4-FFF2-40B4-BE49-F238E27FC236}">
                <a16:creationId xmlns:a16="http://schemas.microsoft.com/office/drawing/2014/main" id="{B70E2287-0F7B-4DD3-A805-DB19BBF3C716}"/>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endParaRPr lang="en-US" noProof="0" dirty="0"/>
          </a:p>
        </p:txBody>
      </p:sp>
      <p:sp>
        <p:nvSpPr>
          <p:cNvPr id="7" name="Rectangle 6">
            <a:extLst>
              <a:ext uri="{FF2B5EF4-FFF2-40B4-BE49-F238E27FC236}">
                <a16:creationId xmlns:a16="http://schemas.microsoft.com/office/drawing/2014/main" id="{8DCE74CE-BEFF-42B3-BF3E-C41B1B1F1EE4}"/>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9" name="Oval 8">
            <a:extLst>
              <a:ext uri="{FF2B5EF4-FFF2-40B4-BE49-F238E27FC236}">
                <a16:creationId xmlns:a16="http://schemas.microsoft.com/office/drawing/2014/main" id="{1B26B4BC-3D52-4C1C-85FB-226F0B5201F1}"/>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Slide Number Placeholder 5">
            <a:extLst>
              <a:ext uri="{FF2B5EF4-FFF2-40B4-BE49-F238E27FC236}">
                <a16:creationId xmlns:a16="http://schemas.microsoft.com/office/drawing/2014/main" id="{CEC6B25A-6AA2-46A7-84BE-5C907CA51B02}"/>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3" name="Picture Placeholder 2">
            <a:extLst>
              <a:ext uri="{FF2B5EF4-FFF2-40B4-BE49-F238E27FC236}">
                <a16:creationId xmlns:a16="http://schemas.microsoft.com/office/drawing/2014/main" id="{B1B995BE-66C2-4379-885F-4BE069DA39E4}"/>
              </a:ext>
            </a:extLst>
          </p:cNvPr>
          <p:cNvSpPr>
            <a:spLocks noGrp="1"/>
          </p:cNvSpPr>
          <p:nvPr>
            <p:ph type="pic" sz="quarter" idx="13"/>
          </p:nvPr>
        </p:nvSpPr>
        <p:spPr>
          <a:xfrm>
            <a:off x="1103638" y="1848535"/>
            <a:ext cx="1430337" cy="1430337"/>
          </a:xfrm>
          <a:prstGeom prst="ellipse">
            <a:avLst/>
          </a:prstGeom>
          <a:solidFill>
            <a:schemeClr val="bg2"/>
          </a:solidFill>
        </p:spPr>
        <p:txBody>
          <a:bodyPr anchor="ctr">
            <a:normAutofit/>
          </a:bodyPr>
          <a:lstStyle>
            <a:lvl1pPr marL="0" indent="0" algn="ctr">
              <a:buNone/>
              <a:defRPr sz="2000"/>
            </a:lvl1pPr>
          </a:lstStyle>
          <a:p>
            <a:r>
              <a:rPr lang="en-US" noProof="0"/>
              <a:t>Click icon to add picture</a:t>
            </a:r>
            <a:endParaRPr lang="en-US" noProof="0" dirty="0"/>
          </a:p>
        </p:txBody>
      </p:sp>
      <p:sp>
        <p:nvSpPr>
          <p:cNvPr id="11" name="Picture Placeholder 2">
            <a:extLst>
              <a:ext uri="{FF2B5EF4-FFF2-40B4-BE49-F238E27FC236}">
                <a16:creationId xmlns:a16="http://schemas.microsoft.com/office/drawing/2014/main" id="{9B56B6C6-9F3C-4E80-BBAD-280E697B895C}"/>
              </a:ext>
            </a:extLst>
          </p:cNvPr>
          <p:cNvSpPr>
            <a:spLocks noGrp="1"/>
          </p:cNvSpPr>
          <p:nvPr>
            <p:ph type="pic" sz="quarter" idx="14"/>
          </p:nvPr>
        </p:nvSpPr>
        <p:spPr>
          <a:xfrm>
            <a:off x="3957037" y="1848535"/>
            <a:ext cx="1430337" cy="1430337"/>
          </a:xfrm>
          <a:prstGeom prst="ellipse">
            <a:avLst/>
          </a:prstGeom>
          <a:solidFill>
            <a:schemeClr val="bg2"/>
          </a:solidFill>
        </p:spPr>
        <p:txBody>
          <a:bodyPr anchor="ctr">
            <a:normAutofit/>
          </a:bodyPr>
          <a:lstStyle>
            <a:lvl1pPr marL="0" indent="0" algn="ctr">
              <a:buNone/>
              <a:defRPr sz="2000"/>
            </a:lvl1pPr>
          </a:lstStyle>
          <a:p>
            <a:r>
              <a:rPr lang="en-US" noProof="0"/>
              <a:t>Click icon to add picture</a:t>
            </a:r>
            <a:endParaRPr lang="en-US" noProof="0" dirty="0"/>
          </a:p>
        </p:txBody>
      </p:sp>
      <p:sp>
        <p:nvSpPr>
          <p:cNvPr id="12" name="Picture Placeholder 2">
            <a:extLst>
              <a:ext uri="{FF2B5EF4-FFF2-40B4-BE49-F238E27FC236}">
                <a16:creationId xmlns:a16="http://schemas.microsoft.com/office/drawing/2014/main" id="{54704160-1ED7-4B90-8963-0F887C73E94D}"/>
              </a:ext>
            </a:extLst>
          </p:cNvPr>
          <p:cNvSpPr>
            <a:spLocks noGrp="1"/>
          </p:cNvSpPr>
          <p:nvPr>
            <p:ph type="pic" sz="quarter" idx="15"/>
          </p:nvPr>
        </p:nvSpPr>
        <p:spPr>
          <a:xfrm>
            <a:off x="6795773" y="1848535"/>
            <a:ext cx="1430337" cy="1430337"/>
          </a:xfrm>
          <a:prstGeom prst="ellipse">
            <a:avLst/>
          </a:prstGeom>
          <a:solidFill>
            <a:schemeClr val="bg2"/>
          </a:solidFill>
        </p:spPr>
        <p:txBody>
          <a:bodyPr anchor="ctr">
            <a:normAutofit/>
          </a:bodyPr>
          <a:lstStyle>
            <a:lvl1pPr marL="0" indent="0" algn="ctr">
              <a:buNone/>
              <a:defRPr sz="2000"/>
            </a:lvl1pPr>
          </a:lstStyle>
          <a:p>
            <a:r>
              <a:rPr lang="en-US" noProof="0"/>
              <a:t>Click icon to add picture</a:t>
            </a:r>
            <a:endParaRPr lang="en-US" noProof="0" dirty="0"/>
          </a:p>
        </p:txBody>
      </p:sp>
      <p:sp>
        <p:nvSpPr>
          <p:cNvPr id="13" name="Picture Placeholder 2">
            <a:extLst>
              <a:ext uri="{FF2B5EF4-FFF2-40B4-BE49-F238E27FC236}">
                <a16:creationId xmlns:a16="http://schemas.microsoft.com/office/drawing/2014/main" id="{36610597-6A76-4A06-82A5-A8FFC5BAEA0F}"/>
              </a:ext>
            </a:extLst>
          </p:cNvPr>
          <p:cNvSpPr>
            <a:spLocks noGrp="1"/>
          </p:cNvSpPr>
          <p:nvPr>
            <p:ph type="pic" sz="quarter" idx="16"/>
          </p:nvPr>
        </p:nvSpPr>
        <p:spPr>
          <a:xfrm>
            <a:off x="9648156" y="1848535"/>
            <a:ext cx="1430337" cy="1430337"/>
          </a:xfrm>
          <a:prstGeom prst="ellipse">
            <a:avLst/>
          </a:prstGeom>
          <a:solidFill>
            <a:schemeClr val="bg2"/>
          </a:solidFill>
        </p:spPr>
        <p:txBody>
          <a:bodyPr anchor="ctr">
            <a:normAutofit/>
          </a:bodyPr>
          <a:lstStyle>
            <a:lvl1pPr marL="0" indent="0" algn="ctr">
              <a:buNone/>
              <a:defRPr sz="2000"/>
            </a:lvl1pPr>
          </a:lstStyle>
          <a:p>
            <a:r>
              <a:rPr lang="en-US" noProof="0"/>
              <a:t>Click icon to add picture</a:t>
            </a:r>
            <a:endParaRPr lang="en-US" noProof="0" dirty="0"/>
          </a:p>
        </p:txBody>
      </p:sp>
      <p:sp>
        <p:nvSpPr>
          <p:cNvPr id="27" name="Content Placeholder 2">
            <a:extLst>
              <a:ext uri="{FF2B5EF4-FFF2-40B4-BE49-F238E27FC236}">
                <a16:creationId xmlns:a16="http://schemas.microsoft.com/office/drawing/2014/main" id="{FF56D2E5-86E4-473A-A62F-B7029E5B2558}"/>
              </a:ext>
            </a:extLst>
          </p:cNvPr>
          <p:cNvSpPr>
            <a:spLocks noGrp="1"/>
          </p:cNvSpPr>
          <p:nvPr>
            <p:ph idx="1"/>
          </p:nvPr>
        </p:nvSpPr>
        <p:spPr>
          <a:xfrm>
            <a:off x="524454" y="4052306"/>
            <a:ext cx="2588705" cy="1749005"/>
          </a:xfrm>
        </p:spPr>
        <p:txBody>
          <a:bodyPr lIns="0" tIns="0" rIns="0" bIns="0">
            <a:no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Click to edit Master text styles</a:t>
            </a:r>
          </a:p>
        </p:txBody>
      </p:sp>
      <p:sp>
        <p:nvSpPr>
          <p:cNvPr id="28" name="Content Placeholder 2">
            <a:extLst>
              <a:ext uri="{FF2B5EF4-FFF2-40B4-BE49-F238E27FC236}">
                <a16:creationId xmlns:a16="http://schemas.microsoft.com/office/drawing/2014/main" id="{93934E34-6CC7-492D-9515-EBEC72EFF4CB}"/>
              </a:ext>
            </a:extLst>
          </p:cNvPr>
          <p:cNvSpPr>
            <a:spLocks noGrp="1"/>
          </p:cNvSpPr>
          <p:nvPr>
            <p:ph idx="17" hasCustomPrompt="1"/>
          </p:nvPr>
        </p:nvSpPr>
        <p:spPr>
          <a:xfrm>
            <a:off x="524454" y="3539268"/>
            <a:ext cx="2588705" cy="495389"/>
          </a:xfrm>
        </p:spPr>
        <p:txBody>
          <a:bodyPr lIns="0" tIns="0" rIns="0" bIns="0" anchor="ctr">
            <a:noAutofit/>
          </a:bodyPr>
          <a:lstStyle>
            <a:lvl1pPr marL="0" indent="0" algn="ctr">
              <a:buNone/>
              <a:defRPr sz="1600" b="1" cap="all" baseline="0">
                <a:solidFill>
                  <a:srgbClr val="0D1D5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Executive 01</a:t>
            </a:r>
          </a:p>
        </p:txBody>
      </p:sp>
      <p:sp>
        <p:nvSpPr>
          <p:cNvPr id="29" name="Content Placeholder 2">
            <a:extLst>
              <a:ext uri="{FF2B5EF4-FFF2-40B4-BE49-F238E27FC236}">
                <a16:creationId xmlns:a16="http://schemas.microsoft.com/office/drawing/2014/main" id="{E4E27467-A1AA-4773-AAB5-A96267FBD712}"/>
              </a:ext>
            </a:extLst>
          </p:cNvPr>
          <p:cNvSpPr>
            <a:spLocks noGrp="1"/>
          </p:cNvSpPr>
          <p:nvPr>
            <p:ph idx="18"/>
          </p:nvPr>
        </p:nvSpPr>
        <p:spPr>
          <a:xfrm>
            <a:off x="3377853" y="4052306"/>
            <a:ext cx="2588705" cy="1749005"/>
          </a:xfrm>
        </p:spPr>
        <p:txBody>
          <a:bodyPr lIns="0" tIns="0" rIns="0" bIns="0">
            <a:no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Click to edit Master text styles</a:t>
            </a:r>
          </a:p>
        </p:txBody>
      </p:sp>
      <p:sp>
        <p:nvSpPr>
          <p:cNvPr id="30" name="Content Placeholder 2">
            <a:extLst>
              <a:ext uri="{FF2B5EF4-FFF2-40B4-BE49-F238E27FC236}">
                <a16:creationId xmlns:a16="http://schemas.microsoft.com/office/drawing/2014/main" id="{6CABD5EB-4A8B-448B-8ED1-B8B420815B2D}"/>
              </a:ext>
            </a:extLst>
          </p:cNvPr>
          <p:cNvSpPr>
            <a:spLocks noGrp="1"/>
          </p:cNvSpPr>
          <p:nvPr>
            <p:ph idx="19" hasCustomPrompt="1"/>
          </p:nvPr>
        </p:nvSpPr>
        <p:spPr>
          <a:xfrm>
            <a:off x="3377853" y="3539268"/>
            <a:ext cx="2588705" cy="495389"/>
          </a:xfrm>
        </p:spPr>
        <p:txBody>
          <a:bodyPr lIns="0" tIns="0" rIns="0" bIns="0" anchor="ctr">
            <a:noAutofit/>
          </a:bodyPr>
          <a:lstStyle>
            <a:lvl1pPr marL="0" indent="0" algn="ctr">
              <a:buNone/>
              <a:defRPr sz="1600" b="1" cap="all" baseline="0">
                <a:solidFill>
                  <a:srgbClr val="0D1D5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Executive 01</a:t>
            </a:r>
          </a:p>
        </p:txBody>
      </p:sp>
      <p:sp>
        <p:nvSpPr>
          <p:cNvPr id="31" name="Content Placeholder 2">
            <a:extLst>
              <a:ext uri="{FF2B5EF4-FFF2-40B4-BE49-F238E27FC236}">
                <a16:creationId xmlns:a16="http://schemas.microsoft.com/office/drawing/2014/main" id="{0D86883C-E501-47FF-AE1A-E9CE8B71B421}"/>
              </a:ext>
            </a:extLst>
          </p:cNvPr>
          <p:cNvSpPr>
            <a:spLocks noGrp="1"/>
          </p:cNvSpPr>
          <p:nvPr>
            <p:ph idx="20"/>
          </p:nvPr>
        </p:nvSpPr>
        <p:spPr>
          <a:xfrm>
            <a:off x="6216589" y="4052306"/>
            <a:ext cx="2588705" cy="1749005"/>
          </a:xfrm>
        </p:spPr>
        <p:txBody>
          <a:bodyPr lIns="0" tIns="0" rIns="0" bIns="0">
            <a:no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Click to edit Master text styles</a:t>
            </a:r>
          </a:p>
        </p:txBody>
      </p:sp>
      <p:sp>
        <p:nvSpPr>
          <p:cNvPr id="32" name="Content Placeholder 2">
            <a:extLst>
              <a:ext uri="{FF2B5EF4-FFF2-40B4-BE49-F238E27FC236}">
                <a16:creationId xmlns:a16="http://schemas.microsoft.com/office/drawing/2014/main" id="{3683A037-F698-4CC9-904D-F377D71F690F}"/>
              </a:ext>
            </a:extLst>
          </p:cNvPr>
          <p:cNvSpPr>
            <a:spLocks noGrp="1"/>
          </p:cNvSpPr>
          <p:nvPr>
            <p:ph idx="21" hasCustomPrompt="1"/>
          </p:nvPr>
        </p:nvSpPr>
        <p:spPr>
          <a:xfrm>
            <a:off x="6216589" y="3539268"/>
            <a:ext cx="2588705" cy="495389"/>
          </a:xfrm>
        </p:spPr>
        <p:txBody>
          <a:bodyPr lIns="0" tIns="0" rIns="0" bIns="0" anchor="ctr">
            <a:noAutofit/>
          </a:bodyPr>
          <a:lstStyle>
            <a:lvl1pPr marL="0" indent="0" algn="ctr">
              <a:buNone/>
              <a:defRPr sz="1600" b="1" cap="all" baseline="0">
                <a:solidFill>
                  <a:srgbClr val="0D1D5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Executive 01</a:t>
            </a:r>
          </a:p>
        </p:txBody>
      </p:sp>
      <p:sp>
        <p:nvSpPr>
          <p:cNvPr id="33" name="Content Placeholder 2">
            <a:extLst>
              <a:ext uri="{FF2B5EF4-FFF2-40B4-BE49-F238E27FC236}">
                <a16:creationId xmlns:a16="http://schemas.microsoft.com/office/drawing/2014/main" id="{0A095594-2B82-44ED-8C9B-DA7C4D3D2872}"/>
              </a:ext>
            </a:extLst>
          </p:cNvPr>
          <p:cNvSpPr>
            <a:spLocks noGrp="1"/>
          </p:cNvSpPr>
          <p:nvPr>
            <p:ph idx="22"/>
          </p:nvPr>
        </p:nvSpPr>
        <p:spPr>
          <a:xfrm>
            <a:off x="9068972" y="4052306"/>
            <a:ext cx="2588705" cy="1749005"/>
          </a:xfrm>
        </p:spPr>
        <p:txBody>
          <a:bodyPr lIns="0" tIns="0" rIns="0" bIns="0">
            <a:no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Click to edit Master text styles</a:t>
            </a:r>
          </a:p>
        </p:txBody>
      </p:sp>
      <p:sp>
        <p:nvSpPr>
          <p:cNvPr id="34" name="Content Placeholder 2">
            <a:extLst>
              <a:ext uri="{FF2B5EF4-FFF2-40B4-BE49-F238E27FC236}">
                <a16:creationId xmlns:a16="http://schemas.microsoft.com/office/drawing/2014/main" id="{54CDD46A-22ED-48F5-9B5F-13B1B5C4B320}"/>
              </a:ext>
            </a:extLst>
          </p:cNvPr>
          <p:cNvSpPr>
            <a:spLocks noGrp="1"/>
          </p:cNvSpPr>
          <p:nvPr>
            <p:ph idx="23" hasCustomPrompt="1"/>
          </p:nvPr>
        </p:nvSpPr>
        <p:spPr>
          <a:xfrm>
            <a:off x="9068972" y="3539268"/>
            <a:ext cx="2588705" cy="495389"/>
          </a:xfrm>
        </p:spPr>
        <p:txBody>
          <a:bodyPr lIns="0" tIns="0" rIns="0" bIns="0" anchor="ctr">
            <a:noAutofit/>
          </a:bodyPr>
          <a:lstStyle>
            <a:lvl1pPr marL="0" indent="0" algn="ctr">
              <a:buNone/>
              <a:defRPr sz="1600" b="1" cap="all" baseline="0">
                <a:solidFill>
                  <a:srgbClr val="0D1D5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Executive 01</a:t>
            </a:r>
          </a:p>
        </p:txBody>
      </p:sp>
      <p:pic>
        <p:nvPicPr>
          <p:cNvPr id="39" name="Picture 38">
            <a:extLst>
              <a:ext uri="{FF2B5EF4-FFF2-40B4-BE49-F238E27FC236}">
                <a16:creationId xmlns:a16="http://schemas.microsoft.com/office/drawing/2014/main" id="{DB701BBF-3839-427E-8654-4184542BEE3D}"/>
              </a:ext>
            </a:extLst>
          </p:cNvPr>
          <p:cNvPicPr>
            <a:picLocks noChangeAspect="1"/>
          </p:cNvPicPr>
          <p:nvPr userDrawn="1"/>
        </p:nvPicPr>
        <p:blipFill>
          <a:blip r:embed="rId2"/>
          <a:stretch>
            <a:fillRect/>
          </a:stretch>
        </p:blipFill>
        <p:spPr>
          <a:xfrm>
            <a:off x="532524" y="6259648"/>
            <a:ext cx="1105445" cy="543290"/>
          </a:xfrm>
          <a:prstGeom prst="rect">
            <a:avLst/>
          </a:prstGeom>
        </p:spPr>
      </p:pic>
    </p:spTree>
    <p:extLst>
      <p:ext uri="{BB962C8B-B14F-4D97-AF65-F5344CB8AC3E}">
        <p14:creationId xmlns:p14="http://schemas.microsoft.com/office/powerpoint/2010/main" val="38765038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CC4D7FA-B85E-4477-8C62-94955B340F1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noProof="0"/>
              <a:t>Click to edit Master title style</a:t>
            </a:r>
          </a:p>
        </p:txBody>
      </p:sp>
      <p:sp>
        <p:nvSpPr>
          <p:cNvPr id="3" name="Text Placeholder 2">
            <a:extLst>
              <a:ext uri="{FF2B5EF4-FFF2-40B4-BE49-F238E27FC236}">
                <a16:creationId xmlns:a16="http://schemas.microsoft.com/office/drawing/2014/main" id="{1F1226BB-3E56-4E7F-8172-7EC03C9F0BC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a:extLst>
              <a:ext uri="{FF2B5EF4-FFF2-40B4-BE49-F238E27FC236}">
                <a16:creationId xmlns:a16="http://schemas.microsoft.com/office/drawing/2014/main" id="{D95D08EF-72FB-4F19-9916-65815A9CA99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51F27F-98F9-A147-8986-34441C7B752D}" type="datetime1">
              <a:rPr lang="en-US" noProof="0" smtClean="0"/>
              <a:t>11/17/19</a:t>
            </a:fld>
            <a:endParaRPr lang="en-US" noProof="0" dirty="0"/>
          </a:p>
        </p:txBody>
      </p:sp>
      <p:sp>
        <p:nvSpPr>
          <p:cNvPr id="5" name="Footer Placeholder 4">
            <a:extLst>
              <a:ext uri="{FF2B5EF4-FFF2-40B4-BE49-F238E27FC236}">
                <a16:creationId xmlns:a16="http://schemas.microsoft.com/office/drawing/2014/main" id="{1365084D-BC85-4A55-BD80-93876AD1010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noProof="0" dirty="0"/>
          </a:p>
        </p:txBody>
      </p:sp>
      <p:sp>
        <p:nvSpPr>
          <p:cNvPr id="6" name="Slide Number Placeholder 5">
            <a:extLst>
              <a:ext uri="{FF2B5EF4-FFF2-40B4-BE49-F238E27FC236}">
                <a16:creationId xmlns:a16="http://schemas.microsoft.com/office/drawing/2014/main" id="{45FDEF23-A140-4DD6-A0D0-A86BD4DF340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EC71654-96A5-4280-94F3-931C61A9F92C}" type="slidenum">
              <a:rPr lang="en-US" noProof="0" smtClean="0"/>
              <a:t>‹#›</a:t>
            </a:fld>
            <a:endParaRPr lang="en-US" noProof="0" dirty="0"/>
          </a:p>
        </p:txBody>
      </p:sp>
    </p:spTree>
    <p:extLst>
      <p:ext uri="{BB962C8B-B14F-4D97-AF65-F5344CB8AC3E}">
        <p14:creationId xmlns:p14="http://schemas.microsoft.com/office/powerpoint/2010/main" val="2347082301"/>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51" r:id="rId3"/>
    <p:sldLayoutId id="2147483650" r:id="rId4"/>
    <p:sldLayoutId id="2147483661" r:id="rId5"/>
    <p:sldLayoutId id="2147483662" r:id="rId6"/>
    <p:sldLayoutId id="2147483663" r:id="rId7"/>
    <p:sldLayoutId id="2147483654" r:id="rId8"/>
    <p:sldLayoutId id="2147483664" r:id="rId9"/>
    <p:sldLayoutId id="2147483665" r:id="rId10"/>
    <p:sldLayoutId id="2147483666" r:id="rId11"/>
    <p:sldLayoutId id="2147483667" r:id="rId12"/>
    <p:sldLayoutId id="2147483668" r:id="rId13"/>
    <p:sldLayoutId id="2147483669" r:id="rId14"/>
    <p:sldLayoutId id="2147483670" r:id="rId15"/>
    <p:sldLayoutId id="2147483671" r:id="rId16"/>
    <p:sldLayoutId id="2147483672" r:id="rId17"/>
    <p:sldLayoutId id="2147483673" r:id="rId18"/>
    <p:sldLayoutId id="2147483674" r:id="rId19"/>
    <p:sldLayoutId id="2147483675" r:id="rId20"/>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pos="325">
          <p15:clr>
            <a:srgbClr val="F26B43"/>
          </p15:clr>
        </p15:guide>
        <p15:guide id="4" pos="7349">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0.jpg"/></Relationships>
</file>

<file path=ppt/slides/_rels/slide10.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8" Type="http://schemas.openxmlformats.org/officeDocument/2006/relationships/diagramLayout" Target="../diagrams/layout4.xml"/><Relationship Id="rId3" Type="http://schemas.openxmlformats.org/officeDocument/2006/relationships/diagramLayout" Target="../diagrams/layout3.xml"/><Relationship Id="rId7" Type="http://schemas.openxmlformats.org/officeDocument/2006/relationships/diagramData" Target="../diagrams/data4.xml"/><Relationship Id="rId2" Type="http://schemas.openxmlformats.org/officeDocument/2006/relationships/diagramData" Target="../diagrams/data3.xml"/><Relationship Id="rId1" Type="http://schemas.openxmlformats.org/officeDocument/2006/relationships/slideLayout" Target="../slideLayouts/slideLayout8.xml"/><Relationship Id="rId6" Type="http://schemas.microsoft.com/office/2007/relationships/diagramDrawing" Target="../diagrams/drawing3.xml"/><Relationship Id="rId11" Type="http://schemas.microsoft.com/office/2007/relationships/diagramDrawing" Target="../diagrams/drawing4.xml"/><Relationship Id="rId5" Type="http://schemas.openxmlformats.org/officeDocument/2006/relationships/diagramColors" Target="../diagrams/colors3.xml"/><Relationship Id="rId10" Type="http://schemas.openxmlformats.org/officeDocument/2006/relationships/diagramColors" Target="../diagrams/colors4.xml"/><Relationship Id="rId4" Type="http://schemas.openxmlformats.org/officeDocument/2006/relationships/diagramQuickStyle" Target="../diagrams/quickStyle3.xml"/><Relationship Id="rId9" Type="http://schemas.openxmlformats.org/officeDocument/2006/relationships/diagramQuickStyle" Target="../diagrams/quickStyle4.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xml"/><Relationship Id="rId1" Type="http://schemas.openxmlformats.org/officeDocument/2006/relationships/slideLayout" Target="../slideLayouts/slideLayout19.xml"/><Relationship Id="rId5" Type="http://schemas.openxmlformats.org/officeDocument/2006/relationships/image" Target="../media/image29.emf"/><Relationship Id="rId4" Type="http://schemas.microsoft.com/office/2007/relationships/hdphoto" Target="../media/hdphoto1.wdp"/></Relationships>
</file>

<file path=ppt/slides/_rels/slide1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8.xml"/><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19.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9.xml"/><Relationship Id="rId1" Type="http://schemas.openxmlformats.org/officeDocument/2006/relationships/slideLayout" Target="../slideLayouts/slideLayout20.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8.xml"/><Relationship Id="rId4" Type="http://schemas.openxmlformats.org/officeDocument/2006/relationships/image" Target="../media/image41.png"/></Relationships>
</file>

<file path=ppt/slides/_rels/slide2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xml"/><Relationship Id="rId1" Type="http://schemas.openxmlformats.org/officeDocument/2006/relationships/slideLayout" Target="../slideLayouts/slideLayout20.xml"/></Relationships>
</file>

<file path=ppt/slides/_rels/slide3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15.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36.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8.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3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8.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8.xml"/><Relationship Id="rId4" Type="http://schemas.openxmlformats.org/officeDocument/2006/relationships/image" Target="../media/image60.png"/></Relationships>
</file>

<file path=ppt/slides/_rels/slide4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1.xml"/><Relationship Id="rId1" Type="http://schemas.openxmlformats.org/officeDocument/2006/relationships/slideLayout" Target="../slideLayouts/slideLayout20.xml"/></Relationships>
</file>

<file path=ppt/slides/_rels/slide4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8" Type="http://schemas.openxmlformats.org/officeDocument/2006/relationships/image" Target="../media/image71.svg"/><Relationship Id="rId3" Type="http://schemas.openxmlformats.org/officeDocument/2006/relationships/image" Target="../media/image66.svg"/><Relationship Id="rId7" Type="http://schemas.openxmlformats.org/officeDocument/2006/relationships/image" Target="../media/image70.png"/><Relationship Id="rId2" Type="http://schemas.openxmlformats.org/officeDocument/2006/relationships/image" Target="../media/image65.png"/><Relationship Id="rId1" Type="http://schemas.openxmlformats.org/officeDocument/2006/relationships/slideLayout" Target="../slideLayouts/slideLayout6.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8.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0.xml.rels><?xml version="1.0" encoding="UTF-8" standalone="yes"?>
<Relationships xmlns="http://schemas.openxmlformats.org/package/2006/relationships"><Relationship Id="rId3" Type="http://schemas.openxmlformats.org/officeDocument/2006/relationships/image" Target="../media/image73.png"/><Relationship Id="rId7" Type="http://schemas.openxmlformats.org/officeDocument/2006/relationships/image" Target="../media/image77.svg"/><Relationship Id="rId2" Type="http://schemas.openxmlformats.org/officeDocument/2006/relationships/image" Target="../media/image72.png"/><Relationship Id="rId1" Type="http://schemas.openxmlformats.org/officeDocument/2006/relationships/slideLayout" Target="../slideLayouts/slideLayout7.xml"/><Relationship Id="rId6" Type="http://schemas.openxmlformats.org/officeDocument/2006/relationships/image" Target="../media/image76.png"/><Relationship Id="rId5" Type="http://schemas.openxmlformats.org/officeDocument/2006/relationships/image" Target="../media/image75.svg"/><Relationship Id="rId4" Type="http://schemas.openxmlformats.org/officeDocument/2006/relationships/image" Target="../media/image74.png"/></Relationships>
</file>

<file path=ppt/slides/_rels/slide5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15.xml"/></Relationships>
</file>

<file path=ppt/slides/_rels/slide52.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16.xml"/></Relationships>
</file>

<file path=ppt/slides/_rels/slide53.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15.xml"/></Relationships>
</file>

<file path=ppt/slides/_rels/slide54.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18.xml"/></Relationships>
</file>

<file path=ppt/slides/_rels/slide5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2.xml"/><Relationship Id="rId1" Type="http://schemas.openxmlformats.org/officeDocument/2006/relationships/slideLayout" Target="../slideLayouts/slideLayout20.xml"/></Relationships>
</file>

<file path=ppt/slides/_rels/slide57.xml.rels><?xml version="1.0" encoding="UTF-8" standalone="yes"?>
<Relationships xmlns="http://schemas.openxmlformats.org/package/2006/relationships"><Relationship Id="rId2" Type="http://schemas.openxmlformats.org/officeDocument/2006/relationships/image" Target="../media/image83.tiff"/><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16.xml"/></Relationships>
</file>

<file path=ppt/slides/_rels/slide59.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3.xml"/><Relationship Id="rId1" Type="http://schemas.openxmlformats.org/officeDocument/2006/relationships/slideLayout" Target="../slideLayouts/slideLayout20.xml"/></Relationships>
</file>

<file path=ppt/slides/_rels/slide60.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image" Target="../media/image86.png"/><Relationship Id="rId1" Type="http://schemas.openxmlformats.org/officeDocument/2006/relationships/slideLayout" Target="../slideLayouts/slideLayout16.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16.xml"/></Relationships>
</file>

<file path=ppt/slides/_rels/slide62.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image" Target="../media/image88.png"/><Relationship Id="rId1" Type="http://schemas.openxmlformats.org/officeDocument/2006/relationships/slideLayout" Target="../slideLayouts/slideLayout16.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63.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18.xml"/></Relationships>
</file>

<file path=ppt/slides/_rels/slide64.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image" Target="../media/image90.png"/><Relationship Id="rId1" Type="http://schemas.openxmlformats.org/officeDocument/2006/relationships/slideLayout" Target="../slideLayouts/slideLayout16.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6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hyperlink" Target="https://bmoretz.shinyapps.io/quantumcapital/" TargetMode="Externa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3.xml"/><Relationship Id="rId1" Type="http://schemas.openxmlformats.org/officeDocument/2006/relationships/slideLayout" Target="../slideLayouts/slideLayout20.xml"/></Relationships>
</file>

<file path=ppt/slides/_rels/slide67.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8.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68.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8.xml"/></Relationships>
</file>

<file path=ppt/slides/_rels/slide69.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8.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7.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3" Type="http://schemas.openxmlformats.org/officeDocument/2006/relationships/image" Target="../media/image93.jpg"/><Relationship Id="rId2" Type="http://schemas.openxmlformats.org/officeDocument/2006/relationships/notesSlide" Target="../notesSlides/notesSlide14.xml"/><Relationship Id="rId1" Type="http://schemas.openxmlformats.org/officeDocument/2006/relationships/slideLayout" Target="../slideLayouts/slideLayout9.xml"/><Relationship Id="rId6" Type="http://schemas.openxmlformats.org/officeDocument/2006/relationships/image" Target="../media/image96.jpg"/><Relationship Id="rId5" Type="http://schemas.openxmlformats.org/officeDocument/2006/relationships/image" Target="../media/image95.jpg"/><Relationship Id="rId4" Type="http://schemas.openxmlformats.org/officeDocument/2006/relationships/image" Target="../media/image94.jpg"/></Relationships>
</file>

<file path=ppt/slides/_rels/slide71.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72.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15.xml"/></Relationships>
</file>

<file path=ppt/slides/_rels/slide73.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16.xml"/><Relationship Id="rId4" Type="http://schemas.openxmlformats.org/officeDocument/2006/relationships/image" Target="../media/image100.png"/></Relationships>
</file>

<file path=ppt/slides/_rels/slide74.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18.xml"/></Relationships>
</file>

<file path=ppt/slides/_rels/slide75.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15.xml"/></Relationships>
</file>

<file path=ppt/slides/_rels/slide76.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15.xml"/></Relationships>
</file>

<file path=ppt/slides/_rels/slide77.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15.xml"/></Relationships>
</file>

<file path=ppt/slides/_rels/slide78.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sv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17.png"/><Relationship Id="rId5" Type="http://schemas.openxmlformats.org/officeDocument/2006/relationships/image" Target="../media/image16.jpg"/><Relationship Id="rId4" Type="http://schemas.openxmlformats.org/officeDocument/2006/relationships/image" Target="../media/image15.sv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sv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AB08B8-3DB3-4637-AE23-B8DB96D9FCEC}"/>
              </a:ext>
            </a:extLst>
          </p:cNvPr>
          <p:cNvSpPr>
            <a:spLocks noGrp="1"/>
          </p:cNvSpPr>
          <p:nvPr>
            <p:ph type="ctrTitle"/>
          </p:nvPr>
        </p:nvSpPr>
        <p:spPr/>
        <p:txBody>
          <a:bodyPr/>
          <a:lstStyle/>
          <a:p>
            <a:r>
              <a:rPr lang="en-US" dirty="0"/>
              <a:t>Quantum 	CAPITAL LLC</a:t>
            </a:r>
          </a:p>
        </p:txBody>
      </p:sp>
      <p:sp>
        <p:nvSpPr>
          <p:cNvPr id="3" name="Subtitle 2">
            <a:extLst>
              <a:ext uri="{FF2B5EF4-FFF2-40B4-BE49-F238E27FC236}">
                <a16:creationId xmlns:a16="http://schemas.microsoft.com/office/drawing/2014/main" id="{2198AA37-E298-4CD8-9F0F-2123ACFD9653}"/>
              </a:ext>
            </a:extLst>
          </p:cNvPr>
          <p:cNvSpPr>
            <a:spLocks noGrp="1"/>
          </p:cNvSpPr>
          <p:nvPr>
            <p:ph type="subTitle" idx="1"/>
          </p:nvPr>
        </p:nvSpPr>
        <p:spPr>
          <a:xfrm>
            <a:off x="6443134" y="4373104"/>
            <a:ext cx="5588000" cy="546029"/>
          </a:xfrm>
        </p:spPr>
        <p:txBody>
          <a:bodyPr/>
          <a:lstStyle/>
          <a:p>
            <a:r>
              <a:rPr lang="en-US" dirty="0"/>
              <a:t>ENERGY Fund Prospectus</a:t>
            </a:r>
          </a:p>
          <a:p>
            <a:r>
              <a:rPr lang="en-US" sz="1200" i="1" dirty="0"/>
              <a:t>	“Driving capital markets through algorithmic design”</a:t>
            </a:r>
          </a:p>
        </p:txBody>
      </p:sp>
      <p:pic>
        <p:nvPicPr>
          <p:cNvPr id="10" name="Picture Placeholder 9">
            <a:extLst>
              <a:ext uri="{FF2B5EF4-FFF2-40B4-BE49-F238E27FC236}">
                <a16:creationId xmlns:a16="http://schemas.microsoft.com/office/drawing/2014/main" id="{ABD7F97D-15E8-4032-B615-0562046B7542}"/>
              </a:ext>
            </a:extLst>
          </p:cNvPr>
          <p:cNvPicPr>
            <a:picLocks noGrp="1" noChangeAspect="1"/>
          </p:cNvPicPr>
          <p:nvPr>
            <p:ph type="pic" sz="quarter" idx="10"/>
          </p:nvPr>
        </p:nvPicPr>
        <p:blipFill>
          <a:blip r:embed="rId4"/>
          <a:srcRect/>
          <a:stretch/>
        </p:blipFill>
        <p:spPr>
          <a:xfrm>
            <a:off x="949351" y="826935"/>
            <a:ext cx="5305661" cy="5017273"/>
          </a:xfrm>
        </p:spPr>
      </p:pic>
    </p:spTree>
    <p:extLst>
      <p:ext uri="{BB962C8B-B14F-4D97-AF65-F5344CB8AC3E}">
        <p14:creationId xmlns:p14="http://schemas.microsoft.com/office/powerpoint/2010/main" val="31671720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68E914D7-D1D5-46A9-BB0C-8861A4198931}"/>
              </a:ext>
            </a:extLst>
          </p:cNvPr>
          <p:cNvSpPr>
            <a:spLocks noGrp="1"/>
          </p:cNvSpPr>
          <p:nvPr>
            <p:ph type="title"/>
          </p:nvPr>
        </p:nvSpPr>
        <p:spPr/>
        <p:txBody>
          <a:bodyPr/>
          <a:lstStyle/>
          <a:p>
            <a:r>
              <a:rPr lang="en-US" sz="2400" dirty="0">
                <a:solidFill>
                  <a:schemeClr val="bg2"/>
                </a:solidFill>
              </a:rPr>
              <a:t>Initial goal: Seed capital</a:t>
            </a:r>
          </a:p>
        </p:txBody>
      </p:sp>
      <p:sp>
        <p:nvSpPr>
          <p:cNvPr id="12" name="Content Placeholder 11">
            <a:extLst>
              <a:ext uri="{FF2B5EF4-FFF2-40B4-BE49-F238E27FC236}">
                <a16:creationId xmlns:a16="http://schemas.microsoft.com/office/drawing/2014/main" id="{BC99F616-1C00-4BD9-99EF-88512EC05482}"/>
              </a:ext>
            </a:extLst>
          </p:cNvPr>
          <p:cNvSpPr>
            <a:spLocks noGrp="1"/>
          </p:cNvSpPr>
          <p:nvPr>
            <p:ph idx="1"/>
          </p:nvPr>
        </p:nvSpPr>
        <p:spPr>
          <a:xfrm>
            <a:off x="329955" y="1522046"/>
            <a:ext cx="4699246" cy="4467274"/>
          </a:xfrm>
        </p:spPr>
        <p:txBody>
          <a:bodyPr/>
          <a:lstStyle/>
          <a:p>
            <a:pPr marL="0" indent="0">
              <a:buNone/>
            </a:pPr>
            <a:r>
              <a:rPr lang="en-US" dirty="0">
                <a:solidFill>
                  <a:schemeClr val="bg1"/>
                </a:solidFill>
              </a:rPr>
              <a:t>In order to establish a solid track record and solicit additional investors via a marketing campaign.</a:t>
            </a:r>
          </a:p>
          <a:p>
            <a:pPr marL="0" indent="0">
              <a:buNone/>
            </a:pPr>
            <a:r>
              <a:rPr lang="en-US" dirty="0">
                <a:solidFill>
                  <a:schemeClr val="bg1"/>
                </a:solidFill>
              </a:rPr>
              <a:t>Potential investors in our new fund, will be funds of funds, endowments, pensions, family offices and high-net-worth individuals.</a:t>
            </a:r>
          </a:p>
          <a:p>
            <a:pPr marL="0" indent="0">
              <a:buNone/>
            </a:pPr>
            <a:r>
              <a:rPr lang="en-US" b="1" i="1" dirty="0">
                <a:solidFill>
                  <a:schemeClr val="bg1"/>
                </a:solidFill>
              </a:rPr>
              <a:t>Our commercial ask of you is to green light the project;  </a:t>
            </a:r>
            <a:r>
              <a:rPr lang="en-US" dirty="0">
                <a:solidFill>
                  <a:schemeClr val="bg1"/>
                </a:solidFill>
              </a:rPr>
              <a:t>we need an initial injection of capital to open the fund and build out an analytic and machine learning infrastructure.</a:t>
            </a:r>
          </a:p>
        </p:txBody>
      </p:sp>
      <p:sp>
        <p:nvSpPr>
          <p:cNvPr id="4" name="Slide Number Placeholder 3">
            <a:extLst>
              <a:ext uri="{FF2B5EF4-FFF2-40B4-BE49-F238E27FC236}">
                <a16:creationId xmlns:a16="http://schemas.microsoft.com/office/drawing/2014/main" id="{C00D8EE0-1401-4B5C-B584-C9CF965D44F7}"/>
              </a:ext>
            </a:extLst>
          </p:cNvPr>
          <p:cNvSpPr>
            <a:spLocks noGrp="1"/>
          </p:cNvSpPr>
          <p:nvPr>
            <p:ph type="sldNum" sz="quarter" idx="12"/>
          </p:nvPr>
        </p:nvSpPr>
        <p:spPr/>
        <p:txBody>
          <a:bodyPr/>
          <a:lstStyle/>
          <a:p>
            <a:fld id="{9EC71654-96A5-4280-94F3-931C61A9F92C}" type="slidenum">
              <a:rPr lang="en-US" noProof="0" smtClean="0"/>
              <a:pPr/>
              <a:t>10</a:t>
            </a:fld>
            <a:endParaRPr lang="en-US" noProof="0" dirty="0"/>
          </a:p>
        </p:txBody>
      </p:sp>
      <p:pic>
        <p:nvPicPr>
          <p:cNvPr id="15" name="Picture Placeholder 14">
            <a:extLst>
              <a:ext uri="{FF2B5EF4-FFF2-40B4-BE49-F238E27FC236}">
                <a16:creationId xmlns:a16="http://schemas.microsoft.com/office/drawing/2014/main" id="{F6623F50-7BB9-4BC4-A75C-58F89F39EBA4}"/>
              </a:ext>
            </a:extLst>
          </p:cNvPr>
          <p:cNvPicPr>
            <a:picLocks noGrp="1" noChangeAspect="1"/>
          </p:cNvPicPr>
          <p:nvPr>
            <p:ph type="pic" sz="quarter" idx="13"/>
          </p:nvPr>
        </p:nvPicPr>
        <p:blipFill>
          <a:blip r:embed="rId2"/>
          <a:srcRect l="31681" r="31681"/>
          <a:stretch>
            <a:fillRect/>
          </a:stretch>
        </p:blipFill>
        <p:spPr/>
      </p:pic>
    </p:spTree>
    <p:extLst>
      <p:ext uri="{BB962C8B-B14F-4D97-AF65-F5344CB8AC3E}">
        <p14:creationId xmlns:p14="http://schemas.microsoft.com/office/powerpoint/2010/main" val="5073201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9EE221-70F8-4479-9504-8664321FA1C4}"/>
              </a:ext>
            </a:extLst>
          </p:cNvPr>
          <p:cNvSpPr>
            <a:spLocks noGrp="1"/>
          </p:cNvSpPr>
          <p:nvPr>
            <p:ph type="title"/>
          </p:nvPr>
        </p:nvSpPr>
        <p:spPr>
          <a:xfrm>
            <a:off x="515938" y="499595"/>
            <a:ext cx="4937211" cy="1260625"/>
          </a:xfrm>
        </p:spPr>
        <p:txBody>
          <a:bodyPr/>
          <a:lstStyle/>
          <a:p>
            <a:r>
              <a:rPr lang="en-US" dirty="0">
                <a:solidFill>
                  <a:schemeClr val="accent1"/>
                </a:solidFill>
              </a:rPr>
              <a:t>Three characteristics of our fund</a:t>
            </a:r>
          </a:p>
        </p:txBody>
      </p:sp>
      <p:sp>
        <p:nvSpPr>
          <p:cNvPr id="3" name="Content Placeholder 2">
            <a:extLst>
              <a:ext uri="{FF2B5EF4-FFF2-40B4-BE49-F238E27FC236}">
                <a16:creationId xmlns:a16="http://schemas.microsoft.com/office/drawing/2014/main" id="{235BA01A-830E-413E-86C0-E8C8B7F13CB0}"/>
              </a:ext>
            </a:extLst>
          </p:cNvPr>
          <p:cNvSpPr>
            <a:spLocks noGrp="1"/>
          </p:cNvSpPr>
          <p:nvPr>
            <p:ph idx="1"/>
          </p:nvPr>
        </p:nvSpPr>
        <p:spPr>
          <a:xfrm>
            <a:off x="513875" y="1673602"/>
            <a:ext cx="4914189" cy="4640112"/>
          </a:xfrm>
        </p:spPr>
        <p:txBody>
          <a:bodyPr/>
          <a:lstStyle/>
          <a:p>
            <a:r>
              <a:rPr lang="en-US" sz="1800" b="1" dirty="0">
                <a:solidFill>
                  <a:schemeClr val="accent1"/>
                </a:solidFill>
                <a:latin typeface="Merriweather"/>
              </a:rPr>
              <a:t>Story</a:t>
            </a:r>
            <a:r>
              <a:rPr lang="en-US" sz="1800" b="1" dirty="0">
                <a:solidFill>
                  <a:srgbClr val="252525"/>
                </a:solidFill>
                <a:latin typeface="Merriweather"/>
              </a:rPr>
              <a:t>:</a:t>
            </a:r>
            <a:r>
              <a:rPr lang="en-US" sz="1800" dirty="0">
                <a:solidFill>
                  <a:srgbClr val="252525"/>
                </a:solidFill>
                <a:latin typeface="Merriweather"/>
              </a:rPr>
              <a:t> Identify key signals in scenarios that correlate strongly with the probability that the market has continuously mispriced futures prices in these situations, creating opportunities to earn market returns but with significantly less risk.</a:t>
            </a:r>
          </a:p>
          <a:p>
            <a:r>
              <a:rPr lang="en-US" sz="1800" b="1" dirty="0">
                <a:solidFill>
                  <a:schemeClr val="accent1"/>
                </a:solidFill>
                <a:latin typeface="Merriweather"/>
              </a:rPr>
              <a:t>Process</a:t>
            </a:r>
            <a:r>
              <a:rPr lang="en-US" sz="1800" b="1" dirty="0">
                <a:solidFill>
                  <a:srgbClr val="252525"/>
                </a:solidFill>
                <a:latin typeface="Merriweather"/>
              </a:rPr>
              <a:t>:</a:t>
            </a:r>
            <a:r>
              <a:rPr lang="en-US" sz="1800" dirty="0">
                <a:solidFill>
                  <a:srgbClr val="252525"/>
                </a:solidFill>
                <a:latin typeface="Merriweather"/>
              </a:rPr>
              <a:t> </a:t>
            </a:r>
          </a:p>
          <a:p>
            <a:pPr lvl="1">
              <a:buFont typeface="Wingdings" panose="05000000000000000000" pitchFamily="2" charset="2"/>
              <a:buChar char="Ø"/>
            </a:pPr>
            <a:r>
              <a:rPr lang="en-US" sz="1400" dirty="0">
                <a:solidFill>
                  <a:srgbClr val="252525"/>
                </a:solidFill>
                <a:latin typeface="Merriweather"/>
              </a:rPr>
              <a:t>Extract, track and archive market activity in the energy sector.</a:t>
            </a:r>
          </a:p>
          <a:p>
            <a:pPr lvl="1">
              <a:buFont typeface="Wingdings" panose="05000000000000000000" pitchFamily="2" charset="2"/>
              <a:buChar char="Ø"/>
            </a:pPr>
            <a:r>
              <a:rPr lang="en-US" sz="1400" dirty="0">
                <a:solidFill>
                  <a:srgbClr val="252525"/>
                </a:solidFill>
                <a:latin typeface="Merriweather"/>
              </a:rPr>
              <a:t>Apply various data transformation and feature extraction techniques.</a:t>
            </a:r>
          </a:p>
          <a:p>
            <a:pPr lvl="1">
              <a:buFont typeface="Wingdings" panose="05000000000000000000" pitchFamily="2" charset="2"/>
              <a:buChar char="Ø"/>
            </a:pPr>
            <a:r>
              <a:rPr lang="en-US" sz="1400" dirty="0">
                <a:solidFill>
                  <a:srgbClr val="252525"/>
                </a:solidFill>
                <a:latin typeface="Merriweather"/>
              </a:rPr>
              <a:t>Fit various models using algorithmic techniques to predict market behavior.</a:t>
            </a:r>
          </a:p>
          <a:p>
            <a:pPr lvl="1">
              <a:buFont typeface="Wingdings" panose="05000000000000000000" pitchFamily="2" charset="2"/>
              <a:buChar char="Ø"/>
            </a:pPr>
            <a:r>
              <a:rPr lang="en-US" sz="1400" dirty="0">
                <a:solidFill>
                  <a:srgbClr val="252525"/>
                </a:solidFill>
                <a:latin typeface="Merriweather"/>
              </a:rPr>
              <a:t>Back-test strategy methodology and forecast results.	</a:t>
            </a:r>
          </a:p>
          <a:p>
            <a:r>
              <a:rPr lang="en-US" sz="1800" b="1" dirty="0">
                <a:solidFill>
                  <a:schemeClr val="accent1"/>
                </a:solidFill>
                <a:latin typeface="Merriweather"/>
              </a:rPr>
              <a:t>Performance</a:t>
            </a:r>
            <a:r>
              <a:rPr lang="en-US" sz="1800" b="1" dirty="0">
                <a:solidFill>
                  <a:srgbClr val="252525"/>
                </a:solidFill>
                <a:latin typeface="Merriweather"/>
              </a:rPr>
              <a:t>:</a:t>
            </a:r>
            <a:r>
              <a:rPr lang="en-US" sz="1800" dirty="0">
                <a:solidFill>
                  <a:srgbClr val="252525"/>
                </a:solidFill>
                <a:latin typeface="Merriweather"/>
              </a:rPr>
              <a:t> Working in a team of four using multiple strategies with $10 million in assets under management, we will meet or exceed an annualized return of 12%.</a:t>
            </a:r>
            <a:endParaRPr lang="en-US" dirty="0"/>
          </a:p>
        </p:txBody>
      </p:sp>
      <p:sp>
        <p:nvSpPr>
          <p:cNvPr id="4" name="Slide Number Placeholder 3">
            <a:extLst>
              <a:ext uri="{FF2B5EF4-FFF2-40B4-BE49-F238E27FC236}">
                <a16:creationId xmlns:a16="http://schemas.microsoft.com/office/drawing/2014/main" id="{669D039C-7B2D-4C10-9410-748D2F77FBA7}"/>
              </a:ext>
            </a:extLst>
          </p:cNvPr>
          <p:cNvSpPr>
            <a:spLocks noGrp="1"/>
          </p:cNvSpPr>
          <p:nvPr>
            <p:ph type="sldNum" sz="quarter" idx="12"/>
          </p:nvPr>
        </p:nvSpPr>
        <p:spPr/>
        <p:txBody>
          <a:bodyPr/>
          <a:lstStyle/>
          <a:p>
            <a:fld id="{9EC71654-96A5-4280-94F3-931C61A9F92C}" type="slidenum">
              <a:rPr lang="en-US" noProof="0" smtClean="0"/>
              <a:pPr/>
              <a:t>11</a:t>
            </a:fld>
            <a:endParaRPr lang="en-US" noProof="0" dirty="0"/>
          </a:p>
        </p:txBody>
      </p:sp>
      <p:pic>
        <p:nvPicPr>
          <p:cNvPr id="7" name="Picture Placeholder 6">
            <a:extLst>
              <a:ext uri="{FF2B5EF4-FFF2-40B4-BE49-F238E27FC236}">
                <a16:creationId xmlns:a16="http://schemas.microsoft.com/office/drawing/2014/main" id="{C2D046C3-4023-483F-9409-3DDF97D3EDDF}"/>
              </a:ext>
            </a:extLst>
          </p:cNvPr>
          <p:cNvPicPr>
            <a:picLocks noGrp="1" noChangeAspect="1"/>
          </p:cNvPicPr>
          <p:nvPr>
            <p:ph type="pic" sz="quarter" idx="13"/>
          </p:nvPr>
        </p:nvPicPr>
        <p:blipFill>
          <a:blip r:embed="rId2"/>
          <a:srcRect l="29109" r="29109"/>
          <a:stretch>
            <a:fillRect/>
          </a:stretch>
        </p:blipFill>
        <p:spPr/>
      </p:pic>
    </p:spTree>
    <p:extLst>
      <p:ext uri="{BB962C8B-B14F-4D97-AF65-F5344CB8AC3E}">
        <p14:creationId xmlns:p14="http://schemas.microsoft.com/office/powerpoint/2010/main" val="23999262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D19A7D-E74C-4841-9B89-5E18420BCC4F}"/>
              </a:ext>
            </a:extLst>
          </p:cNvPr>
          <p:cNvSpPr>
            <a:spLocks noGrp="1"/>
          </p:cNvSpPr>
          <p:nvPr>
            <p:ph type="title"/>
          </p:nvPr>
        </p:nvSpPr>
        <p:spPr/>
        <p:txBody>
          <a:bodyPr/>
          <a:lstStyle/>
          <a:p>
            <a:r>
              <a:rPr lang="en-US" dirty="0">
                <a:solidFill>
                  <a:schemeClr val="bg2"/>
                </a:solidFill>
              </a:rPr>
              <a:t>Investment Strategies</a:t>
            </a:r>
          </a:p>
        </p:txBody>
      </p:sp>
      <p:sp>
        <p:nvSpPr>
          <p:cNvPr id="3" name="Content Placeholder 2">
            <a:extLst>
              <a:ext uri="{FF2B5EF4-FFF2-40B4-BE49-F238E27FC236}">
                <a16:creationId xmlns:a16="http://schemas.microsoft.com/office/drawing/2014/main" id="{7DD86B04-61C0-485C-A5BC-1A76DFF3FD0C}"/>
              </a:ext>
            </a:extLst>
          </p:cNvPr>
          <p:cNvSpPr>
            <a:spLocks noGrp="1"/>
          </p:cNvSpPr>
          <p:nvPr>
            <p:ph idx="1"/>
          </p:nvPr>
        </p:nvSpPr>
        <p:spPr/>
        <p:txBody>
          <a:bodyPr/>
          <a:lstStyle/>
          <a:p>
            <a:r>
              <a:rPr lang="en-US" dirty="0">
                <a:solidFill>
                  <a:schemeClr val="bg1"/>
                </a:solidFill>
              </a:rPr>
              <a:t>Data containing all continuous energy futures contracts, global index data, the open, high, low, and closing prices of select crude oil, natural gas, heating oil, and gasoline suppliers and the United States Energy Information Administration.</a:t>
            </a:r>
          </a:p>
          <a:p>
            <a:r>
              <a:rPr lang="en-US" dirty="0">
                <a:solidFill>
                  <a:schemeClr val="bg1"/>
                </a:solidFill>
              </a:rPr>
              <a:t>All available energy futures contracts will be used to produce a statistical arbitrage strategy.</a:t>
            </a:r>
          </a:p>
        </p:txBody>
      </p:sp>
      <p:sp>
        <p:nvSpPr>
          <p:cNvPr id="4" name="Slide Number Placeholder 3">
            <a:extLst>
              <a:ext uri="{FF2B5EF4-FFF2-40B4-BE49-F238E27FC236}">
                <a16:creationId xmlns:a16="http://schemas.microsoft.com/office/drawing/2014/main" id="{7C4EE129-9752-4DBE-A7C2-7F333555E0FE}"/>
              </a:ext>
            </a:extLst>
          </p:cNvPr>
          <p:cNvSpPr>
            <a:spLocks noGrp="1"/>
          </p:cNvSpPr>
          <p:nvPr>
            <p:ph type="sldNum" sz="quarter" idx="12"/>
          </p:nvPr>
        </p:nvSpPr>
        <p:spPr/>
        <p:txBody>
          <a:bodyPr/>
          <a:lstStyle/>
          <a:p>
            <a:fld id="{9EC71654-96A5-4280-94F3-931C61A9F92C}" type="slidenum">
              <a:rPr lang="en-US" noProof="0" smtClean="0"/>
              <a:pPr/>
              <a:t>12</a:t>
            </a:fld>
            <a:endParaRPr lang="en-US" noProof="0" dirty="0"/>
          </a:p>
        </p:txBody>
      </p:sp>
      <p:pic>
        <p:nvPicPr>
          <p:cNvPr id="10" name="Picture Placeholder 9" descr="A traffic light&#10;&#10;Description automatically generated">
            <a:extLst>
              <a:ext uri="{FF2B5EF4-FFF2-40B4-BE49-F238E27FC236}">
                <a16:creationId xmlns:a16="http://schemas.microsoft.com/office/drawing/2014/main" id="{3D9D040C-00BC-408E-9C59-9250D43CDD07}"/>
              </a:ext>
            </a:extLst>
          </p:cNvPr>
          <p:cNvPicPr>
            <a:picLocks noGrp="1" noChangeAspect="1"/>
          </p:cNvPicPr>
          <p:nvPr>
            <p:ph type="pic" sz="quarter" idx="13"/>
          </p:nvPr>
        </p:nvPicPr>
        <p:blipFill>
          <a:blip r:embed="rId2"/>
          <a:srcRect l="11040" r="11040"/>
          <a:stretch>
            <a:fillRect/>
          </a:stretch>
        </p:blipFill>
        <p:spPr>
          <a:xfrm>
            <a:off x="5453149" y="986576"/>
            <a:ext cx="4884848" cy="4884848"/>
          </a:xfrm>
        </p:spPr>
      </p:pic>
      <p:cxnSp>
        <p:nvCxnSpPr>
          <p:cNvPr id="12" name="Straight Arrow Connector 11">
            <a:extLst>
              <a:ext uri="{FF2B5EF4-FFF2-40B4-BE49-F238E27FC236}">
                <a16:creationId xmlns:a16="http://schemas.microsoft.com/office/drawing/2014/main" id="{1D521295-EA9A-4C11-A1D2-743F655B440E}"/>
              </a:ext>
            </a:extLst>
          </p:cNvPr>
          <p:cNvCxnSpPr>
            <a:cxnSpLocks/>
          </p:cNvCxnSpPr>
          <p:nvPr/>
        </p:nvCxnSpPr>
        <p:spPr>
          <a:xfrm flipV="1">
            <a:off x="8519160" y="4799771"/>
            <a:ext cx="453126" cy="3391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8B52483E-0D39-460A-A2B2-F631FE9C3E06}"/>
              </a:ext>
            </a:extLst>
          </p:cNvPr>
          <p:cNvSpPr txBox="1"/>
          <p:nvPr/>
        </p:nvSpPr>
        <p:spPr>
          <a:xfrm>
            <a:off x="6703891" y="4979584"/>
            <a:ext cx="1883849" cy="646331"/>
          </a:xfrm>
          <a:prstGeom prst="rect">
            <a:avLst/>
          </a:prstGeom>
          <a:noFill/>
        </p:spPr>
        <p:txBody>
          <a:bodyPr wrap="none" rtlCol="0">
            <a:spAutoFit/>
          </a:bodyPr>
          <a:lstStyle/>
          <a:p>
            <a:r>
              <a:rPr lang="en-US" dirty="0">
                <a:solidFill>
                  <a:srgbClr val="006600"/>
                </a:solidFill>
              </a:rPr>
              <a:t>Long (Buy &amp; Hold)</a:t>
            </a:r>
          </a:p>
          <a:p>
            <a:r>
              <a:rPr lang="en-US" dirty="0">
                <a:solidFill>
                  <a:srgbClr val="006600"/>
                </a:solidFill>
              </a:rPr>
              <a:t>Opportunity</a:t>
            </a:r>
          </a:p>
        </p:txBody>
      </p:sp>
      <p:cxnSp>
        <p:nvCxnSpPr>
          <p:cNvPr id="18" name="Straight Arrow Connector 17">
            <a:extLst>
              <a:ext uri="{FF2B5EF4-FFF2-40B4-BE49-F238E27FC236}">
                <a16:creationId xmlns:a16="http://schemas.microsoft.com/office/drawing/2014/main" id="{CB51199B-EB65-4DD9-A073-FC13C3FFAE68}"/>
              </a:ext>
            </a:extLst>
          </p:cNvPr>
          <p:cNvCxnSpPr>
            <a:cxnSpLocks/>
          </p:cNvCxnSpPr>
          <p:nvPr/>
        </p:nvCxnSpPr>
        <p:spPr>
          <a:xfrm flipH="1">
            <a:off x="7239000" y="2339340"/>
            <a:ext cx="556260" cy="3581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74984208-4D35-40B8-BB3D-0945C8C5C2A4}"/>
              </a:ext>
            </a:extLst>
          </p:cNvPr>
          <p:cNvSpPr txBox="1"/>
          <p:nvPr/>
        </p:nvSpPr>
        <p:spPr>
          <a:xfrm>
            <a:off x="7382071" y="1603102"/>
            <a:ext cx="2164567" cy="646331"/>
          </a:xfrm>
          <a:prstGeom prst="rect">
            <a:avLst/>
          </a:prstGeom>
          <a:noFill/>
        </p:spPr>
        <p:txBody>
          <a:bodyPr wrap="none" rtlCol="0">
            <a:spAutoFit/>
          </a:bodyPr>
          <a:lstStyle/>
          <a:p>
            <a:r>
              <a:rPr lang="en-US" dirty="0">
                <a:solidFill>
                  <a:srgbClr val="C00000"/>
                </a:solidFill>
              </a:rPr>
              <a:t>Short (Borrow &amp; Sell)</a:t>
            </a:r>
          </a:p>
          <a:p>
            <a:r>
              <a:rPr lang="en-US" dirty="0">
                <a:solidFill>
                  <a:srgbClr val="C00000"/>
                </a:solidFill>
              </a:rPr>
              <a:t>Opportunity</a:t>
            </a:r>
          </a:p>
        </p:txBody>
      </p:sp>
    </p:spTree>
    <p:extLst>
      <p:ext uri="{BB962C8B-B14F-4D97-AF65-F5344CB8AC3E}">
        <p14:creationId xmlns:p14="http://schemas.microsoft.com/office/powerpoint/2010/main" val="21327539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87EB81-A39B-4B55-A9F4-E4380FB4E00F}"/>
              </a:ext>
            </a:extLst>
          </p:cNvPr>
          <p:cNvSpPr>
            <a:spLocks noGrp="1"/>
          </p:cNvSpPr>
          <p:nvPr>
            <p:ph type="title"/>
          </p:nvPr>
        </p:nvSpPr>
        <p:spPr/>
        <p:txBody>
          <a:bodyPr/>
          <a:lstStyle/>
          <a:p>
            <a:r>
              <a:rPr lang="en-US" dirty="0">
                <a:solidFill>
                  <a:schemeClr val="accent1"/>
                </a:solidFill>
              </a:rPr>
              <a:t>Investment Strategies Continued…</a:t>
            </a:r>
          </a:p>
        </p:txBody>
      </p:sp>
      <p:sp>
        <p:nvSpPr>
          <p:cNvPr id="3" name="Content Placeholder 2">
            <a:extLst>
              <a:ext uri="{FF2B5EF4-FFF2-40B4-BE49-F238E27FC236}">
                <a16:creationId xmlns:a16="http://schemas.microsoft.com/office/drawing/2014/main" id="{6E555116-C949-4898-8A3E-8F01333A30A5}"/>
              </a:ext>
            </a:extLst>
          </p:cNvPr>
          <p:cNvSpPr>
            <a:spLocks noGrp="1"/>
          </p:cNvSpPr>
          <p:nvPr>
            <p:ph idx="1"/>
          </p:nvPr>
        </p:nvSpPr>
        <p:spPr/>
        <p:txBody>
          <a:bodyPr/>
          <a:lstStyle/>
          <a:p>
            <a:pPr marL="0" indent="0">
              <a:buNone/>
            </a:pPr>
            <a:endParaRPr lang="en-US" dirty="0"/>
          </a:p>
          <a:p>
            <a:r>
              <a:rPr lang="en-US" dirty="0"/>
              <a:t>Additional data from global indexes and Department of Energy will be weaved into the data set.</a:t>
            </a:r>
          </a:p>
          <a:p>
            <a:r>
              <a:rPr lang="en-US" dirty="0"/>
              <a:t>Long/Short Trading Strategy will be developed based on price forecast conclusions based on proprietary models.</a:t>
            </a:r>
          </a:p>
          <a:p>
            <a:r>
              <a:rPr lang="en-US" dirty="0"/>
              <a:t>Back testing framework will feature artificial intelligence.</a:t>
            </a:r>
          </a:p>
        </p:txBody>
      </p:sp>
      <p:sp>
        <p:nvSpPr>
          <p:cNvPr id="4" name="Slide Number Placeholder 3">
            <a:extLst>
              <a:ext uri="{FF2B5EF4-FFF2-40B4-BE49-F238E27FC236}">
                <a16:creationId xmlns:a16="http://schemas.microsoft.com/office/drawing/2014/main" id="{F06D1694-0BC4-43D8-B7F0-77A66ADFD831}"/>
              </a:ext>
            </a:extLst>
          </p:cNvPr>
          <p:cNvSpPr>
            <a:spLocks noGrp="1"/>
          </p:cNvSpPr>
          <p:nvPr>
            <p:ph type="sldNum" sz="quarter" idx="12"/>
          </p:nvPr>
        </p:nvSpPr>
        <p:spPr/>
        <p:txBody>
          <a:bodyPr/>
          <a:lstStyle/>
          <a:p>
            <a:fld id="{9EC71654-96A5-4280-94F3-931C61A9F92C}" type="slidenum">
              <a:rPr lang="en-US" noProof="0" smtClean="0"/>
              <a:pPr/>
              <a:t>13</a:t>
            </a:fld>
            <a:endParaRPr lang="en-US" noProof="0" dirty="0"/>
          </a:p>
        </p:txBody>
      </p:sp>
      <p:pic>
        <p:nvPicPr>
          <p:cNvPr id="7" name="Picture Placeholder 6">
            <a:extLst>
              <a:ext uri="{FF2B5EF4-FFF2-40B4-BE49-F238E27FC236}">
                <a16:creationId xmlns:a16="http://schemas.microsoft.com/office/drawing/2014/main" id="{116DD205-CD39-4AC4-9236-6CCCF6777123}"/>
              </a:ext>
            </a:extLst>
          </p:cNvPr>
          <p:cNvPicPr>
            <a:picLocks noGrp="1" noChangeAspect="1"/>
          </p:cNvPicPr>
          <p:nvPr>
            <p:ph type="pic" sz="quarter" idx="13"/>
          </p:nvPr>
        </p:nvPicPr>
        <p:blipFill>
          <a:blip r:embed="rId2"/>
          <a:srcRect l="19636" r="19636"/>
          <a:stretch>
            <a:fillRect/>
          </a:stretch>
        </p:blipFill>
        <p:spPr/>
      </p:pic>
    </p:spTree>
    <p:extLst>
      <p:ext uri="{BB962C8B-B14F-4D97-AF65-F5344CB8AC3E}">
        <p14:creationId xmlns:p14="http://schemas.microsoft.com/office/powerpoint/2010/main" val="29024269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CAE83C-585D-44BA-8851-0F52DC54B0C6}"/>
              </a:ext>
            </a:extLst>
          </p:cNvPr>
          <p:cNvSpPr>
            <a:spLocks noGrp="1"/>
          </p:cNvSpPr>
          <p:nvPr>
            <p:ph type="title"/>
          </p:nvPr>
        </p:nvSpPr>
        <p:spPr>
          <a:xfrm>
            <a:off x="436563" y="466720"/>
            <a:ext cx="11150600" cy="626417"/>
          </a:xfrm>
        </p:spPr>
        <p:txBody>
          <a:bodyPr/>
          <a:lstStyle/>
          <a:p>
            <a:pPr algn="ctr"/>
            <a:r>
              <a:rPr lang="en-US" dirty="0">
                <a:solidFill>
                  <a:schemeClr val="accent1"/>
                </a:solidFill>
              </a:rPr>
              <a:t>our Methodology</a:t>
            </a:r>
          </a:p>
        </p:txBody>
      </p:sp>
      <p:sp>
        <p:nvSpPr>
          <p:cNvPr id="3" name="Slide Number Placeholder 2">
            <a:extLst>
              <a:ext uri="{FF2B5EF4-FFF2-40B4-BE49-F238E27FC236}">
                <a16:creationId xmlns:a16="http://schemas.microsoft.com/office/drawing/2014/main" id="{4C9553E4-D8D4-4EDF-9BBD-390926B91F2A}"/>
              </a:ext>
            </a:extLst>
          </p:cNvPr>
          <p:cNvSpPr>
            <a:spLocks noGrp="1"/>
          </p:cNvSpPr>
          <p:nvPr>
            <p:ph type="sldNum" sz="quarter" idx="12"/>
          </p:nvPr>
        </p:nvSpPr>
        <p:spPr/>
        <p:txBody>
          <a:bodyPr/>
          <a:lstStyle/>
          <a:p>
            <a:fld id="{9EC71654-96A5-4280-94F3-931C61A9F92C}" type="slidenum">
              <a:rPr lang="en-US" noProof="0" smtClean="0"/>
              <a:pPr/>
              <a:t>14</a:t>
            </a:fld>
            <a:endParaRPr lang="en-US" noProof="0" dirty="0"/>
          </a:p>
        </p:txBody>
      </p:sp>
      <p:graphicFrame>
        <p:nvGraphicFramePr>
          <p:cNvPr id="9" name="Diagram 8">
            <a:extLst>
              <a:ext uri="{FF2B5EF4-FFF2-40B4-BE49-F238E27FC236}">
                <a16:creationId xmlns:a16="http://schemas.microsoft.com/office/drawing/2014/main" id="{AF1F6B86-E589-4C3D-A87A-689B493F1212}"/>
              </a:ext>
            </a:extLst>
          </p:cNvPr>
          <p:cNvGraphicFramePr/>
          <p:nvPr>
            <p:extLst>
              <p:ext uri="{D42A27DB-BD31-4B8C-83A1-F6EECF244321}">
                <p14:modId xmlns:p14="http://schemas.microsoft.com/office/powerpoint/2010/main" val="101537667"/>
              </p:ext>
            </p:extLst>
          </p:nvPr>
        </p:nvGraphicFramePr>
        <p:xfrm>
          <a:off x="6011863" y="1424940"/>
          <a:ext cx="5646293" cy="462042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 name="Rectangle 7">
            <a:extLst>
              <a:ext uri="{FF2B5EF4-FFF2-40B4-BE49-F238E27FC236}">
                <a16:creationId xmlns:a16="http://schemas.microsoft.com/office/drawing/2014/main" id="{009761E6-4C67-4767-9BEA-D9845DCAD854}"/>
              </a:ext>
            </a:extLst>
          </p:cNvPr>
          <p:cNvSpPr>
            <a:spLocks noChangeArrowheads="1"/>
          </p:cNvSpPr>
          <p:nvPr/>
        </p:nvSpPr>
        <p:spPr bwMode="auto">
          <a:xfrm>
            <a:off x="6180138" y="212924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1" name="Rectangle 8">
            <a:extLst>
              <a:ext uri="{FF2B5EF4-FFF2-40B4-BE49-F238E27FC236}">
                <a16:creationId xmlns:a16="http://schemas.microsoft.com/office/drawing/2014/main" id="{38F6C74C-8AAA-4D53-9B70-8C0F75A3FE2A}"/>
              </a:ext>
            </a:extLst>
          </p:cNvPr>
          <p:cNvSpPr>
            <a:spLocks noChangeArrowheads="1"/>
          </p:cNvSpPr>
          <p:nvPr/>
        </p:nvSpPr>
        <p:spPr bwMode="auto">
          <a:xfrm>
            <a:off x="6180138" y="908249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6" name="Rectangle 14">
            <a:extLst>
              <a:ext uri="{FF2B5EF4-FFF2-40B4-BE49-F238E27FC236}">
                <a16:creationId xmlns:a16="http://schemas.microsoft.com/office/drawing/2014/main" id="{DCE4F555-DBB3-4B18-954E-B69E3A4335E8}"/>
              </a:ext>
            </a:extLst>
          </p:cNvPr>
          <p:cNvSpPr>
            <a:spLocks noChangeArrowheads="1"/>
          </p:cNvSpPr>
          <p:nvPr/>
        </p:nvSpPr>
        <p:spPr bwMode="auto">
          <a:xfrm>
            <a:off x="326571" y="215305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17" name="Diagram 16">
            <a:extLst>
              <a:ext uri="{FF2B5EF4-FFF2-40B4-BE49-F238E27FC236}">
                <a16:creationId xmlns:a16="http://schemas.microsoft.com/office/drawing/2014/main" id="{09F3CD74-7FD0-4FBD-805B-1A3DFD40DCC7}"/>
              </a:ext>
            </a:extLst>
          </p:cNvPr>
          <p:cNvGraphicFramePr/>
          <p:nvPr>
            <p:extLst>
              <p:ext uri="{D42A27DB-BD31-4B8C-83A1-F6EECF244321}">
                <p14:modId xmlns:p14="http://schemas.microsoft.com/office/powerpoint/2010/main" val="3127073283"/>
              </p:ext>
            </p:extLst>
          </p:nvPr>
        </p:nvGraphicFramePr>
        <p:xfrm>
          <a:off x="326571" y="1424940"/>
          <a:ext cx="5566918" cy="4653131"/>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18" name="Rectangle 15">
            <a:extLst>
              <a:ext uri="{FF2B5EF4-FFF2-40B4-BE49-F238E27FC236}">
                <a16:creationId xmlns:a16="http://schemas.microsoft.com/office/drawing/2014/main" id="{D2BF4F0F-C1A1-4C7F-88C9-2A3C39B536FC}"/>
              </a:ext>
            </a:extLst>
          </p:cNvPr>
          <p:cNvSpPr>
            <a:spLocks noChangeArrowheads="1"/>
          </p:cNvSpPr>
          <p:nvPr/>
        </p:nvSpPr>
        <p:spPr bwMode="auto">
          <a:xfrm>
            <a:off x="326571" y="5858282"/>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20207179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Trapezoid 110"/>
          <p:cNvSpPr/>
          <p:nvPr/>
        </p:nvSpPr>
        <p:spPr>
          <a:xfrm rot="10800000">
            <a:off x="3612878" y="3657430"/>
            <a:ext cx="933088" cy="643357"/>
          </a:xfrm>
          <a:prstGeom prst="trapezoid">
            <a:avLst/>
          </a:prstGeom>
          <a:gradFill flip="none" rotWithShape="1">
            <a:gsLst>
              <a:gs pos="11000">
                <a:schemeClr val="tx1">
                  <a:lumMod val="50000"/>
                  <a:lumOff val="50000"/>
                  <a:alpha val="0"/>
                </a:schemeClr>
              </a:gs>
              <a:gs pos="73000">
                <a:schemeClr val="tx1">
                  <a:lumMod val="75000"/>
                  <a:lumOff val="25000"/>
                  <a:alpha val="56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12" name="Trapezoid 111"/>
          <p:cNvSpPr/>
          <p:nvPr/>
        </p:nvSpPr>
        <p:spPr>
          <a:xfrm rot="10800000">
            <a:off x="5039118" y="3657430"/>
            <a:ext cx="933088" cy="643357"/>
          </a:xfrm>
          <a:prstGeom prst="trapezoid">
            <a:avLst/>
          </a:prstGeom>
          <a:gradFill flip="none" rotWithShape="1">
            <a:gsLst>
              <a:gs pos="11000">
                <a:schemeClr val="tx1">
                  <a:lumMod val="50000"/>
                  <a:lumOff val="50000"/>
                  <a:alpha val="0"/>
                </a:schemeClr>
              </a:gs>
              <a:gs pos="73000">
                <a:schemeClr val="tx1">
                  <a:lumMod val="75000"/>
                  <a:lumOff val="25000"/>
                  <a:alpha val="56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13" name="Trapezoid 112"/>
          <p:cNvSpPr/>
          <p:nvPr/>
        </p:nvSpPr>
        <p:spPr>
          <a:xfrm rot="10800000">
            <a:off x="6490445" y="3657430"/>
            <a:ext cx="933088" cy="643357"/>
          </a:xfrm>
          <a:prstGeom prst="trapezoid">
            <a:avLst/>
          </a:prstGeom>
          <a:gradFill flip="none" rotWithShape="1">
            <a:gsLst>
              <a:gs pos="11000">
                <a:schemeClr val="tx1">
                  <a:lumMod val="50000"/>
                  <a:lumOff val="50000"/>
                  <a:alpha val="0"/>
                </a:schemeClr>
              </a:gs>
              <a:gs pos="73000">
                <a:schemeClr val="tx1">
                  <a:lumMod val="75000"/>
                  <a:lumOff val="25000"/>
                  <a:alpha val="56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14" name="Trapezoid 113"/>
          <p:cNvSpPr/>
          <p:nvPr/>
        </p:nvSpPr>
        <p:spPr>
          <a:xfrm rot="10800000">
            <a:off x="7917566" y="3657430"/>
            <a:ext cx="933088" cy="643357"/>
          </a:xfrm>
          <a:prstGeom prst="trapezoid">
            <a:avLst/>
          </a:prstGeom>
          <a:gradFill flip="none" rotWithShape="1">
            <a:gsLst>
              <a:gs pos="11000">
                <a:schemeClr val="tx1">
                  <a:lumMod val="50000"/>
                  <a:lumOff val="50000"/>
                  <a:alpha val="0"/>
                </a:schemeClr>
              </a:gs>
              <a:gs pos="73000">
                <a:schemeClr val="tx1">
                  <a:lumMod val="75000"/>
                  <a:lumOff val="25000"/>
                  <a:alpha val="56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15" name="Trapezoid 114"/>
          <p:cNvSpPr/>
          <p:nvPr/>
        </p:nvSpPr>
        <p:spPr>
          <a:xfrm rot="10800000">
            <a:off x="9347184" y="3657430"/>
            <a:ext cx="933088" cy="643357"/>
          </a:xfrm>
          <a:prstGeom prst="trapezoid">
            <a:avLst/>
          </a:prstGeom>
          <a:gradFill flip="none" rotWithShape="1">
            <a:gsLst>
              <a:gs pos="11000">
                <a:schemeClr val="tx1">
                  <a:lumMod val="50000"/>
                  <a:lumOff val="50000"/>
                  <a:alpha val="0"/>
                </a:schemeClr>
              </a:gs>
              <a:gs pos="73000">
                <a:schemeClr val="tx1">
                  <a:lumMod val="75000"/>
                  <a:lumOff val="25000"/>
                  <a:alpha val="56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nvGrpSpPr>
          <p:cNvPr id="110" name="Group 109"/>
          <p:cNvGrpSpPr/>
          <p:nvPr/>
        </p:nvGrpSpPr>
        <p:grpSpPr>
          <a:xfrm>
            <a:off x="562030" y="-236069"/>
            <a:ext cx="10816389" cy="6520037"/>
            <a:chOff x="1264460" y="442265"/>
            <a:chExt cx="10816389" cy="6520037"/>
          </a:xfrm>
        </p:grpSpPr>
        <p:sp>
          <p:nvSpPr>
            <p:cNvPr id="102" name="Rectangle 101"/>
            <p:cNvSpPr/>
            <p:nvPr/>
          </p:nvSpPr>
          <p:spPr>
            <a:xfrm>
              <a:off x="4170741" y="5216750"/>
              <a:ext cx="7174600" cy="70932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89" name="Rectangle 88"/>
            <p:cNvSpPr/>
            <p:nvPr/>
          </p:nvSpPr>
          <p:spPr bwMode="gray">
            <a:xfrm>
              <a:off x="1264460" y="4982052"/>
              <a:ext cx="1554480" cy="640080"/>
            </a:xfrm>
            <a:prstGeom prst="rect">
              <a:avLst/>
            </a:prstGeom>
            <a:solidFill>
              <a:schemeClr val="accent4"/>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70000"/>
                </a:lnSpc>
              </a:pPr>
              <a:r>
                <a:rPr lang="en-US" dirty="0">
                  <a:solidFill>
                    <a:prstClr val="white"/>
                  </a:solidFill>
                </a:rPr>
                <a:t>Data Collection</a:t>
              </a:r>
            </a:p>
          </p:txBody>
        </p:sp>
        <p:sp>
          <p:nvSpPr>
            <p:cNvPr id="90" name="Rectangle 89"/>
            <p:cNvSpPr/>
            <p:nvPr/>
          </p:nvSpPr>
          <p:spPr bwMode="gray">
            <a:xfrm>
              <a:off x="3480610" y="4990815"/>
              <a:ext cx="1554480" cy="640080"/>
            </a:xfrm>
            <a:prstGeom prst="rect">
              <a:avLst/>
            </a:prstGeom>
            <a:solidFill>
              <a:schemeClr val="accent4"/>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70000"/>
                </a:lnSpc>
              </a:pPr>
              <a:r>
                <a:rPr lang="en-US" dirty="0">
                  <a:solidFill>
                    <a:prstClr val="white"/>
                  </a:solidFill>
                </a:rPr>
                <a:t>Data  Analysis &amp; Understanding</a:t>
              </a:r>
            </a:p>
          </p:txBody>
        </p:sp>
        <p:sp>
          <p:nvSpPr>
            <p:cNvPr id="91" name="Rectangle 90"/>
            <p:cNvSpPr/>
            <p:nvPr/>
          </p:nvSpPr>
          <p:spPr bwMode="gray">
            <a:xfrm>
              <a:off x="5395828" y="4992067"/>
              <a:ext cx="1554480" cy="640080"/>
            </a:xfrm>
            <a:prstGeom prst="rect">
              <a:avLst/>
            </a:prstGeom>
            <a:solidFill>
              <a:schemeClr val="accent4"/>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70000"/>
                </a:lnSpc>
              </a:pPr>
              <a:r>
                <a:rPr lang="en-US" dirty="0">
                  <a:solidFill>
                    <a:prstClr val="white"/>
                  </a:solidFill>
                </a:rPr>
                <a:t>Data Preparation</a:t>
              </a:r>
            </a:p>
          </p:txBody>
        </p:sp>
        <p:sp>
          <p:nvSpPr>
            <p:cNvPr id="92" name="Rectangle 91"/>
            <p:cNvSpPr/>
            <p:nvPr/>
          </p:nvSpPr>
          <p:spPr bwMode="gray">
            <a:xfrm>
              <a:off x="7109234" y="4992067"/>
              <a:ext cx="1554480" cy="640080"/>
            </a:xfrm>
            <a:prstGeom prst="rect">
              <a:avLst/>
            </a:prstGeom>
            <a:solidFill>
              <a:schemeClr val="accent4"/>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70000"/>
                </a:lnSpc>
              </a:pPr>
              <a:r>
                <a:rPr lang="en-US" dirty="0">
                  <a:solidFill>
                    <a:prstClr val="white"/>
                  </a:solidFill>
                </a:rPr>
                <a:t>Modeling</a:t>
              </a:r>
            </a:p>
          </p:txBody>
        </p:sp>
        <p:sp>
          <p:nvSpPr>
            <p:cNvPr id="93" name="Rectangle 92"/>
            <p:cNvSpPr/>
            <p:nvPr/>
          </p:nvSpPr>
          <p:spPr bwMode="gray">
            <a:xfrm>
              <a:off x="8764478" y="4992067"/>
              <a:ext cx="1554480" cy="640080"/>
            </a:xfrm>
            <a:prstGeom prst="rect">
              <a:avLst/>
            </a:prstGeom>
            <a:solidFill>
              <a:schemeClr val="accent4"/>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70000"/>
                </a:lnSpc>
              </a:pPr>
              <a:r>
                <a:rPr lang="en-US" dirty="0">
                  <a:solidFill>
                    <a:prstClr val="white"/>
                  </a:solidFill>
                </a:rPr>
                <a:t>Evaluation</a:t>
              </a:r>
            </a:p>
          </p:txBody>
        </p:sp>
        <p:sp>
          <p:nvSpPr>
            <p:cNvPr id="95" name="Rectangle 94"/>
            <p:cNvSpPr/>
            <p:nvPr/>
          </p:nvSpPr>
          <p:spPr bwMode="gray">
            <a:xfrm>
              <a:off x="10526369" y="4999787"/>
              <a:ext cx="1554480" cy="640080"/>
            </a:xfrm>
            <a:prstGeom prst="rect">
              <a:avLst/>
            </a:prstGeom>
            <a:solidFill>
              <a:schemeClr val="accent4"/>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70000"/>
                </a:lnSpc>
              </a:pPr>
              <a:r>
                <a:rPr lang="en-US" dirty="0">
                  <a:solidFill>
                    <a:prstClr val="white"/>
                  </a:solidFill>
                </a:rPr>
                <a:t>Visualization</a:t>
              </a:r>
            </a:p>
          </p:txBody>
        </p:sp>
        <p:sp>
          <p:nvSpPr>
            <p:cNvPr id="8" name="Arc 7"/>
            <p:cNvSpPr/>
            <p:nvPr/>
          </p:nvSpPr>
          <p:spPr>
            <a:xfrm rot="18803978">
              <a:off x="1868978" y="4519253"/>
              <a:ext cx="2443048" cy="2443050"/>
            </a:xfrm>
            <a:prstGeom prst="arc">
              <a:avLst>
                <a:gd name="adj1" fmla="val 16587398"/>
                <a:gd name="adj2" fmla="val 0"/>
              </a:avLst>
            </a:prstGeom>
            <a:ln w="41275">
              <a:solidFill>
                <a:schemeClr val="bg1"/>
              </a:solidFill>
              <a:prstDash val="sysDot"/>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212E35"/>
                </a:solidFill>
              </a:endParaRPr>
            </a:p>
          </p:txBody>
        </p:sp>
        <p:sp>
          <p:nvSpPr>
            <p:cNvPr id="103" name="Arc 102"/>
            <p:cNvSpPr/>
            <p:nvPr/>
          </p:nvSpPr>
          <p:spPr>
            <a:xfrm rot="18848346">
              <a:off x="4629543" y="4673870"/>
              <a:ext cx="1985586" cy="1985588"/>
            </a:xfrm>
            <a:prstGeom prst="arc">
              <a:avLst>
                <a:gd name="adj1" fmla="val 16587398"/>
                <a:gd name="adj2" fmla="val 0"/>
              </a:avLst>
            </a:prstGeom>
            <a:ln w="41275">
              <a:solidFill>
                <a:schemeClr val="bg1"/>
              </a:solidFill>
              <a:prstDash val="sysDot"/>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212E35"/>
                </a:solidFill>
              </a:endParaRPr>
            </a:p>
          </p:txBody>
        </p:sp>
        <p:sp>
          <p:nvSpPr>
            <p:cNvPr id="104" name="Arc 103"/>
            <p:cNvSpPr/>
            <p:nvPr/>
          </p:nvSpPr>
          <p:spPr>
            <a:xfrm rot="18848346">
              <a:off x="6055865" y="4673871"/>
              <a:ext cx="1985586" cy="1985588"/>
            </a:xfrm>
            <a:prstGeom prst="arc">
              <a:avLst>
                <a:gd name="adj1" fmla="val 16587398"/>
                <a:gd name="adj2" fmla="val 0"/>
              </a:avLst>
            </a:prstGeom>
            <a:ln w="41275">
              <a:solidFill>
                <a:schemeClr val="bg1"/>
              </a:solidFill>
              <a:prstDash val="sysDot"/>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212E35"/>
                </a:solidFill>
              </a:endParaRPr>
            </a:p>
          </p:txBody>
        </p:sp>
        <p:sp>
          <p:nvSpPr>
            <p:cNvPr id="105" name="Arc 104"/>
            <p:cNvSpPr/>
            <p:nvPr/>
          </p:nvSpPr>
          <p:spPr>
            <a:xfrm rot="18848346">
              <a:off x="7523903" y="4673872"/>
              <a:ext cx="1985586" cy="1985588"/>
            </a:xfrm>
            <a:prstGeom prst="arc">
              <a:avLst>
                <a:gd name="adj1" fmla="val 16587398"/>
                <a:gd name="adj2" fmla="val 0"/>
              </a:avLst>
            </a:prstGeom>
            <a:ln w="41275">
              <a:solidFill>
                <a:schemeClr val="bg1"/>
              </a:solidFill>
              <a:prstDash val="sysDot"/>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212E35"/>
                </a:solidFill>
              </a:endParaRPr>
            </a:p>
          </p:txBody>
        </p:sp>
        <p:sp>
          <p:nvSpPr>
            <p:cNvPr id="106" name="Arc 105"/>
            <p:cNvSpPr/>
            <p:nvPr/>
          </p:nvSpPr>
          <p:spPr>
            <a:xfrm rot="18848346">
              <a:off x="8986584" y="4673873"/>
              <a:ext cx="1985586" cy="1985588"/>
            </a:xfrm>
            <a:prstGeom prst="arc">
              <a:avLst>
                <a:gd name="adj1" fmla="val 16587398"/>
                <a:gd name="adj2" fmla="val 0"/>
              </a:avLst>
            </a:prstGeom>
            <a:ln w="41275">
              <a:solidFill>
                <a:schemeClr val="bg1"/>
              </a:solidFill>
              <a:prstDash val="sysDot"/>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212E35"/>
                </a:solidFill>
              </a:endParaRPr>
            </a:p>
          </p:txBody>
        </p:sp>
        <p:sp>
          <p:nvSpPr>
            <p:cNvPr id="107" name="Arc 106"/>
            <p:cNvSpPr/>
            <p:nvPr/>
          </p:nvSpPr>
          <p:spPr>
            <a:xfrm rot="8100000">
              <a:off x="6062105" y="4052890"/>
              <a:ext cx="1985586" cy="1985588"/>
            </a:xfrm>
            <a:prstGeom prst="arc">
              <a:avLst>
                <a:gd name="adj1" fmla="val 16587398"/>
                <a:gd name="adj2" fmla="val 0"/>
              </a:avLst>
            </a:prstGeom>
            <a:ln w="41275">
              <a:solidFill>
                <a:schemeClr val="bg1"/>
              </a:solidFill>
              <a:prstDash val="sysDot"/>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212E35"/>
                </a:solidFill>
              </a:endParaRPr>
            </a:p>
          </p:txBody>
        </p:sp>
        <p:sp>
          <p:nvSpPr>
            <p:cNvPr id="108" name="Arc 107"/>
            <p:cNvSpPr/>
            <p:nvPr/>
          </p:nvSpPr>
          <p:spPr>
            <a:xfrm rot="7919516">
              <a:off x="4054987" y="428190"/>
              <a:ext cx="6208620" cy="6236770"/>
            </a:xfrm>
            <a:prstGeom prst="arc">
              <a:avLst>
                <a:gd name="adj1" fmla="val 16587398"/>
                <a:gd name="adj2" fmla="val 0"/>
              </a:avLst>
            </a:prstGeom>
            <a:ln w="41275">
              <a:solidFill>
                <a:schemeClr val="bg1"/>
              </a:solidFill>
              <a:prstDash val="sysDot"/>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212E35"/>
                </a:solidFill>
              </a:endParaRPr>
            </a:p>
          </p:txBody>
        </p:sp>
        <p:sp>
          <p:nvSpPr>
            <p:cNvPr id="116" name="Arc 115"/>
            <p:cNvSpPr/>
            <p:nvPr/>
          </p:nvSpPr>
          <p:spPr>
            <a:xfrm rot="8100000">
              <a:off x="1973981" y="3725317"/>
              <a:ext cx="2443048" cy="2443050"/>
            </a:xfrm>
            <a:prstGeom prst="arc">
              <a:avLst>
                <a:gd name="adj1" fmla="val 16587398"/>
                <a:gd name="adj2" fmla="val 0"/>
              </a:avLst>
            </a:prstGeom>
            <a:ln w="41275">
              <a:solidFill>
                <a:schemeClr val="bg1"/>
              </a:solidFill>
              <a:prstDash val="sysDot"/>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212E35"/>
                </a:solidFill>
              </a:endParaRPr>
            </a:p>
          </p:txBody>
        </p:sp>
      </p:grpSp>
      <p:pic>
        <p:nvPicPr>
          <p:cNvPr id="44" name="Picture 43"/>
          <p:cNvPicPr>
            <a:picLocks noChangeAspect="1"/>
          </p:cNvPicPr>
          <p:nvPr/>
        </p:nvPicPr>
        <p:blipFill>
          <a:blip r:embed="rId3" cstate="email">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tretch>
            <a:fillRect/>
          </a:stretch>
        </p:blipFill>
        <p:spPr>
          <a:xfrm>
            <a:off x="1186017" y="2102209"/>
            <a:ext cx="2222112" cy="1657554"/>
          </a:xfrm>
          <a:prstGeom prst="rect">
            <a:avLst/>
          </a:prstGeom>
        </p:spPr>
      </p:pic>
      <p:grpSp>
        <p:nvGrpSpPr>
          <p:cNvPr id="60" name="Group 59"/>
          <p:cNvGrpSpPr/>
          <p:nvPr/>
        </p:nvGrpSpPr>
        <p:grpSpPr>
          <a:xfrm>
            <a:off x="4736812" y="1712464"/>
            <a:ext cx="1603823" cy="2131382"/>
            <a:chOff x="821657" y="2401907"/>
            <a:chExt cx="1447491" cy="1687199"/>
          </a:xfrm>
          <a:solidFill>
            <a:schemeClr val="tx1">
              <a:lumMod val="75000"/>
              <a:lumOff val="25000"/>
            </a:schemeClr>
          </a:solidFill>
        </p:grpSpPr>
        <p:sp>
          <p:nvSpPr>
            <p:cNvPr id="61" name="Rectangle 60"/>
            <p:cNvSpPr/>
            <p:nvPr/>
          </p:nvSpPr>
          <p:spPr bwMode="gray">
            <a:xfrm>
              <a:off x="1005461" y="2401907"/>
              <a:ext cx="1166683" cy="506686"/>
            </a:xfrm>
            <a:prstGeom prst="rect">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70000"/>
                </a:lnSpc>
              </a:pPr>
              <a:r>
                <a:rPr lang="en-US" dirty="0">
                  <a:solidFill>
                    <a:prstClr val="white"/>
                  </a:solidFill>
                </a:rPr>
                <a:t>Outer Detection</a:t>
              </a:r>
            </a:p>
          </p:txBody>
        </p:sp>
        <p:sp>
          <p:nvSpPr>
            <p:cNvPr id="62" name="Rectangle 61"/>
            <p:cNvSpPr/>
            <p:nvPr/>
          </p:nvSpPr>
          <p:spPr bwMode="gray">
            <a:xfrm>
              <a:off x="821657" y="2979363"/>
              <a:ext cx="1447491" cy="506686"/>
            </a:xfrm>
            <a:prstGeom prst="rect">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70000"/>
                </a:lnSpc>
              </a:pPr>
              <a:r>
                <a:rPr lang="en-US" dirty="0">
                  <a:solidFill>
                    <a:prstClr val="white"/>
                  </a:solidFill>
                </a:rPr>
                <a:t>Normalization</a:t>
              </a:r>
            </a:p>
          </p:txBody>
        </p:sp>
        <p:sp>
          <p:nvSpPr>
            <p:cNvPr id="65" name="Rectangle 64"/>
            <p:cNvSpPr/>
            <p:nvPr/>
          </p:nvSpPr>
          <p:spPr bwMode="gray">
            <a:xfrm>
              <a:off x="823061" y="3582420"/>
              <a:ext cx="1439812" cy="506686"/>
            </a:xfrm>
            <a:prstGeom prst="rect">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70000"/>
                </a:lnSpc>
              </a:pPr>
              <a:r>
                <a:rPr lang="en-US" dirty="0">
                  <a:solidFill>
                    <a:prstClr val="white"/>
                  </a:solidFill>
                </a:rPr>
                <a:t>Missing Value Imputation</a:t>
              </a:r>
            </a:p>
          </p:txBody>
        </p:sp>
      </p:grpSp>
      <p:sp>
        <p:nvSpPr>
          <p:cNvPr id="68" name="Rectangle 67"/>
          <p:cNvSpPr/>
          <p:nvPr/>
        </p:nvSpPr>
        <p:spPr bwMode="gray">
          <a:xfrm>
            <a:off x="6438865" y="1539451"/>
            <a:ext cx="1281177" cy="548640"/>
          </a:xfrm>
          <a:prstGeom prst="rect">
            <a:avLst/>
          </a:prstGeom>
          <a:solidFill>
            <a:schemeClr val="tx1">
              <a:lumMod val="75000"/>
              <a:lumOff val="2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70000"/>
              </a:lnSpc>
            </a:pPr>
            <a:r>
              <a:rPr lang="en-US" dirty="0">
                <a:solidFill>
                  <a:prstClr val="white"/>
                </a:solidFill>
              </a:rPr>
              <a:t>Neural Network</a:t>
            </a:r>
          </a:p>
        </p:txBody>
      </p:sp>
      <p:sp>
        <p:nvSpPr>
          <p:cNvPr id="69" name="Rectangle 68"/>
          <p:cNvSpPr/>
          <p:nvPr/>
        </p:nvSpPr>
        <p:spPr bwMode="gray">
          <a:xfrm>
            <a:off x="6419066" y="2228130"/>
            <a:ext cx="1326578" cy="548640"/>
          </a:xfrm>
          <a:prstGeom prst="rect">
            <a:avLst/>
          </a:prstGeom>
          <a:solidFill>
            <a:schemeClr val="tx1">
              <a:lumMod val="75000"/>
              <a:lumOff val="2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70000"/>
              </a:lnSpc>
            </a:pPr>
            <a:r>
              <a:rPr lang="en-US" dirty="0">
                <a:solidFill>
                  <a:prstClr val="white"/>
                </a:solidFill>
              </a:rPr>
              <a:t>Random Forests</a:t>
            </a:r>
          </a:p>
        </p:txBody>
      </p:sp>
      <p:sp>
        <p:nvSpPr>
          <p:cNvPr id="70" name="Rectangle 69"/>
          <p:cNvSpPr/>
          <p:nvPr/>
        </p:nvSpPr>
        <p:spPr bwMode="gray">
          <a:xfrm>
            <a:off x="6423390" y="2842001"/>
            <a:ext cx="1326579" cy="548640"/>
          </a:xfrm>
          <a:prstGeom prst="rect">
            <a:avLst/>
          </a:prstGeom>
          <a:solidFill>
            <a:schemeClr val="tx1">
              <a:lumMod val="75000"/>
              <a:lumOff val="2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70000"/>
              </a:lnSpc>
            </a:pPr>
            <a:r>
              <a:rPr lang="en-US" dirty="0">
                <a:solidFill>
                  <a:prstClr val="white"/>
                </a:solidFill>
              </a:rPr>
              <a:t>Logistic Regression</a:t>
            </a:r>
          </a:p>
        </p:txBody>
      </p:sp>
      <p:sp>
        <p:nvSpPr>
          <p:cNvPr id="71" name="Rectangle 70"/>
          <p:cNvSpPr/>
          <p:nvPr/>
        </p:nvSpPr>
        <p:spPr bwMode="gray">
          <a:xfrm>
            <a:off x="6427117" y="3432386"/>
            <a:ext cx="1319124" cy="548640"/>
          </a:xfrm>
          <a:prstGeom prst="rect">
            <a:avLst/>
          </a:prstGeom>
          <a:solidFill>
            <a:schemeClr val="tx1">
              <a:lumMod val="75000"/>
              <a:lumOff val="2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70000"/>
              </a:lnSpc>
            </a:pPr>
            <a:r>
              <a:rPr lang="en-US" dirty="0">
                <a:solidFill>
                  <a:prstClr val="white"/>
                </a:solidFill>
              </a:rPr>
              <a:t>Linear Regression</a:t>
            </a:r>
          </a:p>
        </p:txBody>
      </p:sp>
      <p:grpSp>
        <p:nvGrpSpPr>
          <p:cNvPr id="74" name="Group 73"/>
          <p:cNvGrpSpPr/>
          <p:nvPr/>
        </p:nvGrpSpPr>
        <p:grpSpPr>
          <a:xfrm>
            <a:off x="8092161" y="1433349"/>
            <a:ext cx="1308810" cy="2512841"/>
            <a:chOff x="1041387" y="2271870"/>
            <a:chExt cx="940994" cy="2319756"/>
          </a:xfrm>
          <a:solidFill>
            <a:schemeClr val="tx1">
              <a:lumMod val="75000"/>
              <a:lumOff val="25000"/>
            </a:schemeClr>
          </a:solidFill>
        </p:grpSpPr>
        <p:sp>
          <p:nvSpPr>
            <p:cNvPr id="76" name="Rectangle 75"/>
            <p:cNvSpPr/>
            <p:nvPr/>
          </p:nvSpPr>
          <p:spPr bwMode="gray">
            <a:xfrm>
              <a:off x="1061255" y="2271870"/>
              <a:ext cx="921126" cy="422069"/>
            </a:xfrm>
            <a:prstGeom prst="rect">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70000"/>
                </a:lnSpc>
              </a:pPr>
              <a:r>
                <a:rPr lang="en-US" dirty="0">
                  <a:solidFill>
                    <a:prstClr val="white"/>
                  </a:solidFill>
                </a:rPr>
                <a:t>ROC Tables</a:t>
              </a:r>
            </a:p>
          </p:txBody>
        </p:sp>
        <p:sp>
          <p:nvSpPr>
            <p:cNvPr id="78" name="Rectangle 77"/>
            <p:cNvSpPr/>
            <p:nvPr/>
          </p:nvSpPr>
          <p:spPr bwMode="gray">
            <a:xfrm>
              <a:off x="1041387" y="2734231"/>
              <a:ext cx="921126" cy="422069"/>
            </a:xfrm>
            <a:prstGeom prst="rect">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70000"/>
                </a:lnSpc>
              </a:pPr>
              <a:r>
                <a:rPr lang="en-US" dirty="0">
                  <a:solidFill>
                    <a:prstClr val="white"/>
                  </a:solidFill>
                </a:rPr>
                <a:t>Lift Table</a:t>
              </a:r>
            </a:p>
          </p:txBody>
        </p:sp>
        <p:sp>
          <p:nvSpPr>
            <p:cNvPr id="79" name="Rectangle 78"/>
            <p:cNvSpPr/>
            <p:nvPr/>
          </p:nvSpPr>
          <p:spPr bwMode="gray">
            <a:xfrm>
              <a:off x="1044059" y="3212673"/>
              <a:ext cx="921126" cy="422069"/>
            </a:xfrm>
            <a:prstGeom prst="rect">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70000"/>
                </a:lnSpc>
              </a:pPr>
              <a:r>
                <a:rPr lang="en-US" dirty="0">
                  <a:solidFill>
                    <a:prstClr val="white"/>
                  </a:solidFill>
                </a:rPr>
                <a:t>Confusion Matrix</a:t>
              </a:r>
            </a:p>
          </p:txBody>
        </p:sp>
        <p:sp>
          <p:nvSpPr>
            <p:cNvPr id="80" name="Rectangle 79"/>
            <p:cNvSpPr/>
            <p:nvPr/>
          </p:nvSpPr>
          <p:spPr bwMode="gray">
            <a:xfrm>
              <a:off x="1044060" y="3702638"/>
              <a:ext cx="921126" cy="422069"/>
            </a:xfrm>
            <a:prstGeom prst="rect">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70000"/>
                </a:lnSpc>
              </a:pPr>
              <a:r>
                <a:rPr lang="en-US" dirty="0">
                  <a:solidFill>
                    <a:prstClr val="white"/>
                  </a:solidFill>
                </a:rPr>
                <a:t>R-Squared</a:t>
              </a:r>
            </a:p>
          </p:txBody>
        </p:sp>
        <p:sp>
          <p:nvSpPr>
            <p:cNvPr id="149" name="Rectangle 148"/>
            <p:cNvSpPr/>
            <p:nvPr/>
          </p:nvSpPr>
          <p:spPr bwMode="gray">
            <a:xfrm>
              <a:off x="1044061" y="4169557"/>
              <a:ext cx="921126" cy="422069"/>
            </a:xfrm>
            <a:prstGeom prst="rect">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70000"/>
                </a:lnSpc>
              </a:pPr>
              <a:r>
                <a:rPr lang="en-US" dirty="0">
                  <a:solidFill>
                    <a:prstClr val="white"/>
                  </a:solidFill>
                </a:rPr>
                <a:t>MSE</a:t>
              </a:r>
            </a:p>
          </p:txBody>
        </p:sp>
      </p:grpSp>
      <p:grpSp>
        <p:nvGrpSpPr>
          <p:cNvPr id="81" name="Group 80"/>
          <p:cNvGrpSpPr/>
          <p:nvPr/>
        </p:nvGrpSpPr>
        <p:grpSpPr>
          <a:xfrm>
            <a:off x="9683309" y="1919520"/>
            <a:ext cx="1828801" cy="1448258"/>
            <a:chOff x="1195076" y="2583913"/>
            <a:chExt cx="962021" cy="1146440"/>
          </a:xfrm>
          <a:solidFill>
            <a:schemeClr val="tx1">
              <a:lumMod val="75000"/>
              <a:lumOff val="25000"/>
            </a:schemeClr>
          </a:solidFill>
        </p:grpSpPr>
        <p:sp>
          <p:nvSpPr>
            <p:cNvPr id="86" name="Rectangle 85"/>
            <p:cNvSpPr/>
            <p:nvPr/>
          </p:nvSpPr>
          <p:spPr bwMode="gray">
            <a:xfrm>
              <a:off x="1195076" y="2583913"/>
              <a:ext cx="962021" cy="506687"/>
            </a:xfrm>
            <a:prstGeom prst="rect">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70000"/>
                </a:lnSpc>
              </a:pPr>
              <a:r>
                <a:rPr lang="en-US" dirty="0">
                  <a:solidFill>
                    <a:prstClr val="white"/>
                  </a:solidFill>
                </a:rPr>
                <a:t>Dashboard</a:t>
              </a:r>
            </a:p>
            <a:p>
              <a:pPr algn="ctr">
                <a:lnSpc>
                  <a:spcPct val="70000"/>
                </a:lnSpc>
              </a:pPr>
              <a:r>
                <a:rPr lang="en-US" dirty="0">
                  <a:solidFill>
                    <a:prstClr val="white"/>
                  </a:solidFill>
                </a:rPr>
                <a:t>Development</a:t>
              </a:r>
            </a:p>
          </p:txBody>
        </p:sp>
        <p:sp>
          <p:nvSpPr>
            <p:cNvPr id="87" name="Rectangle 86"/>
            <p:cNvSpPr/>
            <p:nvPr/>
          </p:nvSpPr>
          <p:spPr bwMode="gray">
            <a:xfrm>
              <a:off x="1195076" y="3223666"/>
              <a:ext cx="962021" cy="506687"/>
            </a:xfrm>
            <a:prstGeom prst="rect">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70000"/>
                </a:lnSpc>
              </a:pPr>
              <a:r>
                <a:rPr lang="en-US" dirty="0">
                  <a:solidFill>
                    <a:prstClr val="white"/>
                  </a:solidFill>
                </a:rPr>
                <a:t>Mobile Application Development</a:t>
              </a:r>
            </a:p>
          </p:txBody>
        </p:sp>
      </p:grpSp>
      <p:sp>
        <p:nvSpPr>
          <p:cNvPr id="120" name="Arc 119"/>
          <p:cNvSpPr/>
          <p:nvPr/>
        </p:nvSpPr>
        <p:spPr>
          <a:xfrm rot="7919516">
            <a:off x="1859036" y="-3757688"/>
            <a:ext cx="10195905" cy="10148802"/>
          </a:xfrm>
          <a:prstGeom prst="arc">
            <a:avLst>
              <a:gd name="adj1" fmla="val 16587398"/>
              <a:gd name="adj2" fmla="val 0"/>
            </a:avLst>
          </a:prstGeom>
          <a:ln w="41275">
            <a:solidFill>
              <a:schemeClr val="bg1"/>
            </a:solidFill>
            <a:prstDash val="sysDot"/>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212E35"/>
              </a:solidFill>
            </a:endParaRPr>
          </a:p>
        </p:txBody>
      </p:sp>
      <p:pic>
        <p:nvPicPr>
          <p:cNvPr id="122" name="Picture 121"/>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79890" y="2716346"/>
            <a:ext cx="767597" cy="604880"/>
          </a:xfrm>
          <a:prstGeom prst="rect">
            <a:avLst/>
          </a:prstGeom>
        </p:spPr>
      </p:pic>
      <p:pic>
        <p:nvPicPr>
          <p:cNvPr id="124" name="Picture 123"/>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03988" y="2439452"/>
            <a:ext cx="600050" cy="493452"/>
          </a:xfrm>
          <a:prstGeom prst="rect">
            <a:avLst/>
          </a:prstGeom>
        </p:spPr>
      </p:pic>
      <p:sp>
        <p:nvSpPr>
          <p:cNvPr id="129" name="Rectangle 128"/>
          <p:cNvSpPr/>
          <p:nvPr/>
        </p:nvSpPr>
        <p:spPr bwMode="gray">
          <a:xfrm>
            <a:off x="3192608" y="2598465"/>
            <a:ext cx="1443295" cy="539553"/>
          </a:xfrm>
          <a:prstGeom prst="rect">
            <a:avLst/>
          </a:prstGeom>
          <a:solidFill>
            <a:schemeClr val="tx1">
              <a:lumMod val="75000"/>
              <a:lumOff val="2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70000"/>
              </a:lnSpc>
            </a:pPr>
            <a:r>
              <a:rPr lang="en-US" dirty="0">
                <a:solidFill>
                  <a:prstClr val="white"/>
                </a:solidFill>
              </a:rPr>
              <a:t>Pattern Matching</a:t>
            </a:r>
          </a:p>
        </p:txBody>
      </p:sp>
      <p:sp>
        <p:nvSpPr>
          <p:cNvPr id="132" name="Rectangle 131"/>
          <p:cNvSpPr/>
          <p:nvPr/>
        </p:nvSpPr>
        <p:spPr bwMode="gray">
          <a:xfrm>
            <a:off x="3244480" y="3328078"/>
            <a:ext cx="1341826" cy="610927"/>
          </a:xfrm>
          <a:prstGeom prst="rect">
            <a:avLst/>
          </a:prstGeom>
          <a:solidFill>
            <a:schemeClr val="tx1">
              <a:lumMod val="75000"/>
              <a:lumOff val="2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70000"/>
              </a:lnSpc>
            </a:pPr>
            <a:r>
              <a:rPr lang="en-US" dirty="0">
                <a:solidFill>
                  <a:prstClr val="white"/>
                </a:solidFill>
              </a:rPr>
              <a:t>Date Type Handling</a:t>
            </a:r>
          </a:p>
        </p:txBody>
      </p:sp>
      <p:sp>
        <p:nvSpPr>
          <p:cNvPr id="136" name="Rectangle 135"/>
          <p:cNvSpPr/>
          <p:nvPr/>
        </p:nvSpPr>
        <p:spPr bwMode="gray">
          <a:xfrm>
            <a:off x="3192012" y="1843199"/>
            <a:ext cx="1425379" cy="603933"/>
          </a:xfrm>
          <a:prstGeom prst="rect">
            <a:avLst/>
          </a:prstGeom>
          <a:solidFill>
            <a:schemeClr val="tx1">
              <a:lumMod val="75000"/>
              <a:lumOff val="2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70000"/>
              </a:lnSpc>
            </a:pPr>
            <a:r>
              <a:rPr lang="en-US" dirty="0">
                <a:solidFill>
                  <a:prstClr val="white"/>
                </a:solidFill>
              </a:rPr>
              <a:t>Time Series</a:t>
            </a:r>
          </a:p>
        </p:txBody>
      </p:sp>
      <p:sp>
        <p:nvSpPr>
          <p:cNvPr id="137" name="Rectangle 136"/>
          <p:cNvSpPr/>
          <p:nvPr/>
        </p:nvSpPr>
        <p:spPr bwMode="gray">
          <a:xfrm>
            <a:off x="3184621" y="1146603"/>
            <a:ext cx="1426115" cy="583649"/>
          </a:xfrm>
          <a:prstGeom prst="rect">
            <a:avLst/>
          </a:prstGeom>
          <a:solidFill>
            <a:schemeClr val="tx1">
              <a:lumMod val="75000"/>
              <a:lumOff val="2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70000"/>
              </a:lnSpc>
            </a:pPr>
            <a:r>
              <a:rPr lang="en-US" dirty="0">
                <a:solidFill>
                  <a:prstClr val="white"/>
                </a:solidFill>
              </a:rPr>
              <a:t>Statistical Summary</a:t>
            </a:r>
          </a:p>
        </p:txBody>
      </p:sp>
      <p:sp>
        <p:nvSpPr>
          <p:cNvPr id="150" name="Rectangle 149"/>
          <p:cNvSpPr/>
          <p:nvPr/>
        </p:nvSpPr>
        <p:spPr>
          <a:xfrm>
            <a:off x="1048005" y="1"/>
            <a:ext cx="1799697" cy="15184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3" name="Title 1"/>
          <p:cNvSpPr txBox="1">
            <a:spLocks/>
          </p:cNvSpPr>
          <p:nvPr/>
        </p:nvSpPr>
        <p:spPr>
          <a:xfrm>
            <a:off x="679890" y="346683"/>
            <a:ext cx="9913426" cy="685757"/>
          </a:xfrm>
          <a:prstGeom prst="rect">
            <a:avLst/>
          </a:prstGeom>
        </p:spPr>
        <p:txBody>
          <a:bodyPr>
            <a:no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r>
              <a:rPr lang="en-US" sz="4400" dirty="0">
                <a:solidFill>
                  <a:prstClr val="white"/>
                </a:solidFill>
              </a:rPr>
              <a:t>Trade Modeling Process Flow</a:t>
            </a:r>
          </a:p>
        </p:txBody>
      </p:sp>
      <p:sp>
        <p:nvSpPr>
          <p:cNvPr id="2" name="TextBox 1">
            <a:extLst>
              <a:ext uri="{FF2B5EF4-FFF2-40B4-BE49-F238E27FC236}">
                <a16:creationId xmlns:a16="http://schemas.microsoft.com/office/drawing/2014/main" id="{76678C3C-4DAE-4956-8FE6-4CB463F1948E}"/>
              </a:ext>
            </a:extLst>
          </p:cNvPr>
          <p:cNvSpPr txBox="1"/>
          <p:nvPr/>
        </p:nvSpPr>
        <p:spPr>
          <a:xfrm>
            <a:off x="4879571" y="858529"/>
            <a:ext cx="7112659" cy="646331"/>
          </a:xfrm>
          <a:prstGeom prst="rect">
            <a:avLst/>
          </a:prstGeom>
          <a:noFill/>
        </p:spPr>
        <p:txBody>
          <a:bodyPr wrap="square" rtlCol="0">
            <a:spAutoFit/>
          </a:bodyPr>
          <a:lstStyle/>
          <a:p>
            <a:r>
              <a:rPr lang="en-US" b="1" i="1" dirty="0">
                <a:solidFill>
                  <a:srgbClr val="FFFF00"/>
                </a:solidFill>
              </a:rPr>
              <a:t>We will need $22 million in cap ex funds for this project to deliver the initial phase of this project.</a:t>
            </a:r>
          </a:p>
        </p:txBody>
      </p:sp>
      <p:sp>
        <p:nvSpPr>
          <p:cNvPr id="3" name="TextBox 2">
            <a:extLst>
              <a:ext uri="{FF2B5EF4-FFF2-40B4-BE49-F238E27FC236}">
                <a16:creationId xmlns:a16="http://schemas.microsoft.com/office/drawing/2014/main" id="{013FE9E0-2C11-4275-8662-FEAFEF23E150}"/>
              </a:ext>
            </a:extLst>
          </p:cNvPr>
          <p:cNvSpPr txBox="1"/>
          <p:nvPr/>
        </p:nvSpPr>
        <p:spPr>
          <a:xfrm>
            <a:off x="423949" y="5527964"/>
            <a:ext cx="3453646" cy="369332"/>
          </a:xfrm>
          <a:prstGeom prst="rect">
            <a:avLst/>
          </a:prstGeom>
          <a:noFill/>
        </p:spPr>
        <p:txBody>
          <a:bodyPr wrap="square" rtlCol="0">
            <a:spAutoFit/>
          </a:bodyPr>
          <a:lstStyle/>
          <a:p>
            <a:r>
              <a:rPr lang="en-US" b="1" dirty="0">
                <a:solidFill>
                  <a:schemeClr val="bg1"/>
                </a:solidFill>
              </a:rPr>
              <a:t>This will be an iterative process.</a:t>
            </a:r>
          </a:p>
        </p:txBody>
      </p:sp>
    </p:spTree>
    <p:extLst>
      <p:ext uri="{BB962C8B-B14F-4D97-AF65-F5344CB8AC3E}">
        <p14:creationId xmlns:p14="http://schemas.microsoft.com/office/powerpoint/2010/main" val="2434695698"/>
      </p:ext>
    </p:extLst>
  </p:cSld>
  <p:clrMapOvr>
    <a:masterClrMapping/>
  </p:clrMapOvr>
  <p:transition spd="slow" advClick="0" advTm="5000">
    <p:wipe dir="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GettyImages-187834021.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31144" r="15846" b="20819"/>
          <a:stretch/>
        </p:blipFill>
        <p:spPr bwMode="auto">
          <a:xfrm>
            <a:off x="0" y="-101600"/>
            <a:ext cx="12192000" cy="6959600"/>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22"/>
          <p:cNvSpPr/>
          <p:nvPr/>
        </p:nvSpPr>
        <p:spPr bwMode="ltGray">
          <a:xfrm>
            <a:off x="-165271" y="9588204"/>
            <a:ext cx="1049878" cy="811953"/>
          </a:xfrm>
          <a:prstGeom prst="rect">
            <a:avLst/>
          </a:prstGeom>
          <a:gradFill>
            <a:gsLst>
              <a:gs pos="0">
                <a:schemeClr val="tx1">
                  <a:alpha val="30000"/>
                </a:schemeClr>
              </a:gs>
              <a:gs pos="100000">
                <a:schemeClr val="tx1">
                  <a:alpha val="89000"/>
                </a:schemeClr>
              </a:gs>
            </a:gsLst>
            <a:lin ang="5400000" scaled="1"/>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err="1">
              <a:solidFill>
                <a:prstClr val="white"/>
              </a:solidFill>
            </a:endParaRPr>
          </a:p>
        </p:txBody>
      </p:sp>
      <p:sp>
        <p:nvSpPr>
          <p:cNvPr id="6" name="Rectangle 5"/>
          <p:cNvSpPr/>
          <p:nvPr/>
        </p:nvSpPr>
        <p:spPr bwMode="ltGray">
          <a:xfrm>
            <a:off x="477283" y="3026109"/>
            <a:ext cx="4011590" cy="805782"/>
          </a:xfrm>
          <a:prstGeom prst="rect">
            <a:avLst/>
          </a:prstGeom>
          <a:no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210312" tIns="137160" rIns="137160" bIns="137160" rtlCol="0" anchor="ctr">
            <a:noAutofit/>
          </a:bodyPr>
          <a:lstStyle/>
          <a:p>
            <a:pPr>
              <a:lnSpc>
                <a:spcPct val="90000"/>
              </a:lnSpc>
            </a:pPr>
            <a:r>
              <a:rPr lang="en-GB" sz="2800" dirty="0">
                <a:solidFill>
                  <a:prstClr val="white"/>
                </a:solidFill>
              </a:rPr>
              <a:t>Data Preparation &amp; Tools</a:t>
            </a:r>
            <a:endParaRPr lang="en-GB" sz="2400" b="1" dirty="0">
              <a:solidFill>
                <a:prstClr val="white"/>
              </a:solidFill>
              <a:latin typeface="Calibri Light" panose="020F0302020204030204" pitchFamily="34" charset="0"/>
              <a:cs typeface="Calibri" panose="020F0502020204030204" pitchFamily="34" charset="0"/>
            </a:endParaRPr>
          </a:p>
        </p:txBody>
      </p:sp>
      <p:grpSp>
        <p:nvGrpSpPr>
          <p:cNvPr id="44" name="Group 43"/>
          <p:cNvGrpSpPr/>
          <p:nvPr/>
        </p:nvGrpSpPr>
        <p:grpSpPr>
          <a:xfrm>
            <a:off x="10564484" y="6449405"/>
            <a:ext cx="740366" cy="179271"/>
            <a:chOff x="-504825" y="3757613"/>
            <a:chExt cx="1009650" cy="244475"/>
          </a:xfrm>
          <a:solidFill>
            <a:schemeClr val="bg1">
              <a:lumMod val="85000"/>
            </a:schemeClr>
          </a:solidFill>
        </p:grpSpPr>
        <p:sp>
          <p:nvSpPr>
            <p:cNvPr id="45" name="Freeform 5"/>
            <p:cNvSpPr>
              <a:spLocks/>
            </p:cNvSpPr>
            <p:nvPr userDrawn="1"/>
          </p:nvSpPr>
          <p:spPr bwMode="auto">
            <a:xfrm>
              <a:off x="-504825" y="3808413"/>
              <a:ext cx="193675" cy="193675"/>
            </a:xfrm>
            <a:custGeom>
              <a:avLst/>
              <a:gdLst>
                <a:gd name="T0" fmla="*/ 0 w 122"/>
                <a:gd name="T1" fmla="*/ 122 h 122"/>
                <a:gd name="T2" fmla="*/ 0 w 122"/>
                <a:gd name="T3" fmla="*/ 0 h 122"/>
                <a:gd name="T4" fmla="*/ 30 w 122"/>
                <a:gd name="T5" fmla="*/ 0 h 122"/>
                <a:gd name="T6" fmla="*/ 30 w 122"/>
                <a:gd name="T7" fmla="*/ 92 h 122"/>
                <a:gd name="T8" fmla="*/ 122 w 122"/>
                <a:gd name="T9" fmla="*/ 92 h 122"/>
                <a:gd name="T10" fmla="*/ 122 w 122"/>
                <a:gd name="T11" fmla="*/ 122 h 122"/>
                <a:gd name="T12" fmla="*/ 0 w 122"/>
                <a:gd name="T13" fmla="*/ 122 h 122"/>
                <a:gd name="T14" fmla="*/ 0 w 122"/>
                <a:gd name="T15" fmla="*/ 122 h 1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2">
                  <a:moveTo>
                    <a:pt x="0" y="122"/>
                  </a:moveTo>
                  <a:lnTo>
                    <a:pt x="0" y="0"/>
                  </a:lnTo>
                  <a:lnTo>
                    <a:pt x="30" y="0"/>
                  </a:lnTo>
                  <a:lnTo>
                    <a:pt x="30" y="92"/>
                  </a:lnTo>
                  <a:lnTo>
                    <a:pt x="122" y="92"/>
                  </a:lnTo>
                  <a:lnTo>
                    <a:pt x="122" y="122"/>
                  </a:lnTo>
                  <a:lnTo>
                    <a:pt x="0" y="122"/>
                  </a:lnTo>
                  <a:lnTo>
                    <a:pt x="0" y="1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46" name="Freeform 6"/>
            <p:cNvSpPr>
              <a:spLocks/>
            </p:cNvSpPr>
            <p:nvPr userDrawn="1"/>
          </p:nvSpPr>
          <p:spPr bwMode="auto">
            <a:xfrm>
              <a:off x="-457200" y="3763963"/>
              <a:ext cx="193675" cy="190500"/>
            </a:xfrm>
            <a:custGeom>
              <a:avLst/>
              <a:gdLst>
                <a:gd name="T0" fmla="*/ 0 w 122"/>
                <a:gd name="T1" fmla="*/ 28 h 120"/>
                <a:gd name="T2" fmla="*/ 0 w 122"/>
                <a:gd name="T3" fmla="*/ 0 h 120"/>
                <a:gd name="T4" fmla="*/ 122 w 122"/>
                <a:gd name="T5" fmla="*/ 0 h 120"/>
                <a:gd name="T6" fmla="*/ 122 w 122"/>
                <a:gd name="T7" fmla="*/ 120 h 120"/>
                <a:gd name="T8" fmla="*/ 92 w 122"/>
                <a:gd name="T9" fmla="*/ 120 h 120"/>
                <a:gd name="T10" fmla="*/ 92 w 122"/>
                <a:gd name="T11" fmla="*/ 28 h 120"/>
                <a:gd name="T12" fmla="*/ 0 w 122"/>
                <a:gd name="T13" fmla="*/ 28 h 120"/>
                <a:gd name="T14" fmla="*/ 0 w 122"/>
                <a:gd name="T15" fmla="*/ 28 h 1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0">
                  <a:moveTo>
                    <a:pt x="0" y="28"/>
                  </a:moveTo>
                  <a:lnTo>
                    <a:pt x="0" y="0"/>
                  </a:lnTo>
                  <a:lnTo>
                    <a:pt x="122" y="0"/>
                  </a:lnTo>
                  <a:lnTo>
                    <a:pt x="122" y="120"/>
                  </a:lnTo>
                  <a:lnTo>
                    <a:pt x="92" y="120"/>
                  </a:lnTo>
                  <a:lnTo>
                    <a:pt x="92" y="28"/>
                  </a:lnTo>
                  <a:lnTo>
                    <a:pt x="0" y="28"/>
                  </a:lnTo>
                  <a:lnTo>
                    <a:pt x="0"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47" name="Freeform 7"/>
            <p:cNvSpPr>
              <a:spLocks/>
            </p:cNvSpPr>
            <p:nvPr userDrawn="1"/>
          </p:nvSpPr>
          <p:spPr bwMode="auto">
            <a:xfrm>
              <a:off x="-209550" y="3763963"/>
              <a:ext cx="111125" cy="101600"/>
            </a:xfrm>
            <a:custGeom>
              <a:avLst/>
              <a:gdLst>
                <a:gd name="T0" fmla="*/ 70 w 70"/>
                <a:gd name="T1" fmla="*/ 64 h 64"/>
                <a:gd name="T2" fmla="*/ 70 w 70"/>
                <a:gd name="T3" fmla="*/ 0 h 64"/>
                <a:gd name="T4" fmla="*/ 58 w 70"/>
                <a:gd name="T5" fmla="*/ 0 h 64"/>
                <a:gd name="T6" fmla="*/ 36 w 70"/>
                <a:gd name="T7" fmla="*/ 32 h 64"/>
                <a:gd name="T8" fmla="*/ 14 w 70"/>
                <a:gd name="T9" fmla="*/ 0 h 64"/>
                <a:gd name="T10" fmla="*/ 0 w 70"/>
                <a:gd name="T11" fmla="*/ 0 h 64"/>
                <a:gd name="T12" fmla="*/ 0 w 70"/>
                <a:gd name="T13" fmla="*/ 64 h 64"/>
                <a:gd name="T14" fmla="*/ 14 w 70"/>
                <a:gd name="T15" fmla="*/ 64 h 64"/>
                <a:gd name="T16" fmla="*/ 14 w 70"/>
                <a:gd name="T17" fmla="*/ 22 h 64"/>
                <a:gd name="T18" fmla="*/ 32 w 70"/>
                <a:gd name="T19" fmla="*/ 48 h 64"/>
                <a:gd name="T20" fmla="*/ 40 w 70"/>
                <a:gd name="T21" fmla="*/ 48 h 64"/>
                <a:gd name="T22" fmla="*/ 58 w 70"/>
                <a:gd name="T23" fmla="*/ 22 h 64"/>
                <a:gd name="T24" fmla="*/ 58 w 70"/>
                <a:gd name="T25" fmla="*/ 64 h 64"/>
                <a:gd name="T26" fmla="*/ 70 w 70"/>
                <a:gd name="T27" fmla="*/ 64 h 64"/>
                <a:gd name="T28" fmla="*/ 70 w 70"/>
                <a:gd name="T29"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4">
                  <a:moveTo>
                    <a:pt x="70" y="64"/>
                  </a:moveTo>
                  <a:lnTo>
                    <a:pt x="70" y="0"/>
                  </a:lnTo>
                  <a:lnTo>
                    <a:pt x="58" y="0"/>
                  </a:lnTo>
                  <a:lnTo>
                    <a:pt x="36" y="32"/>
                  </a:lnTo>
                  <a:lnTo>
                    <a:pt x="14" y="0"/>
                  </a:lnTo>
                  <a:lnTo>
                    <a:pt x="0" y="0"/>
                  </a:lnTo>
                  <a:lnTo>
                    <a:pt x="0" y="64"/>
                  </a:lnTo>
                  <a:lnTo>
                    <a:pt x="14" y="64"/>
                  </a:lnTo>
                  <a:lnTo>
                    <a:pt x="14" y="22"/>
                  </a:lnTo>
                  <a:lnTo>
                    <a:pt x="32" y="48"/>
                  </a:lnTo>
                  <a:lnTo>
                    <a:pt x="40" y="48"/>
                  </a:lnTo>
                  <a:lnTo>
                    <a:pt x="58" y="22"/>
                  </a:lnTo>
                  <a:lnTo>
                    <a:pt x="58" y="64"/>
                  </a:lnTo>
                  <a:lnTo>
                    <a:pt x="70" y="64"/>
                  </a:lnTo>
                  <a:lnTo>
                    <a:pt x="70"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48" name="Freeform 8"/>
            <p:cNvSpPr>
              <a:spLocks/>
            </p:cNvSpPr>
            <p:nvPr userDrawn="1"/>
          </p:nvSpPr>
          <p:spPr bwMode="auto">
            <a:xfrm>
              <a:off x="-44450" y="3763963"/>
              <a:ext cx="19050" cy="101600"/>
            </a:xfrm>
            <a:custGeom>
              <a:avLst/>
              <a:gdLst>
                <a:gd name="T0" fmla="*/ 0 w 12"/>
                <a:gd name="T1" fmla="*/ 64 h 64"/>
                <a:gd name="T2" fmla="*/ 12 w 12"/>
                <a:gd name="T3" fmla="*/ 64 h 64"/>
                <a:gd name="T4" fmla="*/ 12 w 12"/>
                <a:gd name="T5" fmla="*/ 0 h 64"/>
                <a:gd name="T6" fmla="*/ 0 w 12"/>
                <a:gd name="T7" fmla="*/ 0 h 64"/>
                <a:gd name="T8" fmla="*/ 0 w 12"/>
                <a:gd name="T9" fmla="*/ 64 h 64"/>
                <a:gd name="T10" fmla="*/ 0 w 12"/>
                <a:gd name="T11" fmla="*/ 64 h 64"/>
              </a:gdLst>
              <a:ahLst/>
              <a:cxnLst>
                <a:cxn ang="0">
                  <a:pos x="T0" y="T1"/>
                </a:cxn>
                <a:cxn ang="0">
                  <a:pos x="T2" y="T3"/>
                </a:cxn>
                <a:cxn ang="0">
                  <a:pos x="T4" y="T5"/>
                </a:cxn>
                <a:cxn ang="0">
                  <a:pos x="T6" y="T7"/>
                </a:cxn>
                <a:cxn ang="0">
                  <a:pos x="T8" y="T9"/>
                </a:cxn>
                <a:cxn ang="0">
                  <a:pos x="T10" y="T11"/>
                </a:cxn>
              </a:cxnLst>
              <a:rect l="0" t="0" r="r" b="b"/>
              <a:pathLst>
                <a:path w="12" h="64">
                  <a:moveTo>
                    <a:pt x="0" y="64"/>
                  </a:moveTo>
                  <a:lnTo>
                    <a:pt x="12" y="64"/>
                  </a:lnTo>
                  <a:lnTo>
                    <a:pt x="12" y="0"/>
                  </a:lnTo>
                  <a:lnTo>
                    <a:pt x="0" y="0"/>
                  </a:lnTo>
                  <a:lnTo>
                    <a:pt x="0" y="64"/>
                  </a:lnTo>
                  <a:lnTo>
                    <a:pt x="0"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49" name="Freeform 9"/>
            <p:cNvSpPr>
              <a:spLocks/>
            </p:cNvSpPr>
            <p:nvPr userDrawn="1"/>
          </p:nvSpPr>
          <p:spPr bwMode="auto">
            <a:xfrm>
              <a:off x="28575" y="3763963"/>
              <a:ext cx="98425" cy="101600"/>
            </a:xfrm>
            <a:custGeom>
              <a:avLst/>
              <a:gdLst>
                <a:gd name="T0" fmla="*/ 62 w 62"/>
                <a:gd name="T1" fmla="*/ 58 h 64"/>
                <a:gd name="T2" fmla="*/ 62 w 62"/>
                <a:gd name="T3" fmla="*/ 44 h 64"/>
                <a:gd name="T4" fmla="*/ 50 w 62"/>
                <a:gd name="T5" fmla="*/ 44 h 64"/>
                <a:gd name="T6" fmla="*/ 50 w 62"/>
                <a:gd name="T7" fmla="*/ 52 h 64"/>
                <a:gd name="T8" fmla="*/ 12 w 62"/>
                <a:gd name="T9" fmla="*/ 52 h 64"/>
                <a:gd name="T10" fmla="*/ 12 w 62"/>
                <a:gd name="T11" fmla="*/ 12 h 64"/>
                <a:gd name="T12" fmla="*/ 50 w 62"/>
                <a:gd name="T13" fmla="*/ 12 h 64"/>
                <a:gd name="T14" fmla="*/ 50 w 62"/>
                <a:gd name="T15" fmla="*/ 18 h 64"/>
                <a:gd name="T16" fmla="*/ 62 w 62"/>
                <a:gd name="T17" fmla="*/ 20 h 64"/>
                <a:gd name="T18" fmla="*/ 62 w 62"/>
                <a:gd name="T19" fmla="*/ 6 h 64"/>
                <a:gd name="T20" fmla="*/ 62 w 62"/>
                <a:gd name="T21" fmla="*/ 6 h 64"/>
                <a:gd name="T22" fmla="*/ 62 w 62"/>
                <a:gd name="T23" fmla="*/ 0 h 64"/>
                <a:gd name="T24" fmla="*/ 56 w 62"/>
                <a:gd name="T25" fmla="*/ 0 h 64"/>
                <a:gd name="T26" fmla="*/ 6 w 62"/>
                <a:gd name="T27" fmla="*/ 0 h 64"/>
                <a:gd name="T28" fmla="*/ 6 w 62"/>
                <a:gd name="T29" fmla="*/ 0 h 64"/>
                <a:gd name="T30" fmla="*/ 0 w 62"/>
                <a:gd name="T31" fmla="*/ 0 h 64"/>
                <a:gd name="T32" fmla="*/ 0 w 62"/>
                <a:gd name="T33" fmla="*/ 6 h 64"/>
                <a:gd name="T34" fmla="*/ 0 w 62"/>
                <a:gd name="T35" fmla="*/ 58 h 64"/>
                <a:gd name="T36" fmla="*/ 0 w 62"/>
                <a:gd name="T37" fmla="*/ 58 h 64"/>
                <a:gd name="T38" fmla="*/ 0 w 62"/>
                <a:gd name="T39" fmla="*/ 62 h 64"/>
                <a:gd name="T40" fmla="*/ 6 w 62"/>
                <a:gd name="T41" fmla="*/ 64 h 64"/>
                <a:gd name="T42" fmla="*/ 56 w 62"/>
                <a:gd name="T43" fmla="*/ 64 h 64"/>
                <a:gd name="T44" fmla="*/ 56 w 62"/>
                <a:gd name="T45" fmla="*/ 64 h 64"/>
                <a:gd name="T46" fmla="*/ 62 w 62"/>
                <a:gd name="T47" fmla="*/ 62 h 64"/>
                <a:gd name="T48" fmla="*/ 62 w 62"/>
                <a:gd name="T49" fmla="*/ 58 h 64"/>
                <a:gd name="T50" fmla="*/ 62 w 62"/>
                <a:gd name="T51" fmla="*/ 5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2" h="64">
                  <a:moveTo>
                    <a:pt x="62" y="58"/>
                  </a:moveTo>
                  <a:lnTo>
                    <a:pt x="62" y="44"/>
                  </a:lnTo>
                  <a:lnTo>
                    <a:pt x="50" y="44"/>
                  </a:lnTo>
                  <a:lnTo>
                    <a:pt x="50" y="52"/>
                  </a:lnTo>
                  <a:lnTo>
                    <a:pt x="12" y="52"/>
                  </a:lnTo>
                  <a:lnTo>
                    <a:pt x="12" y="12"/>
                  </a:lnTo>
                  <a:lnTo>
                    <a:pt x="50" y="12"/>
                  </a:lnTo>
                  <a:lnTo>
                    <a:pt x="50" y="18"/>
                  </a:lnTo>
                  <a:lnTo>
                    <a:pt x="62" y="20"/>
                  </a:lnTo>
                  <a:lnTo>
                    <a:pt x="62" y="6"/>
                  </a:lnTo>
                  <a:lnTo>
                    <a:pt x="62" y="6"/>
                  </a:lnTo>
                  <a:lnTo>
                    <a:pt x="62" y="0"/>
                  </a:lnTo>
                  <a:lnTo>
                    <a:pt x="56" y="0"/>
                  </a:lnTo>
                  <a:lnTo>
                    <a:pt x="6" y="0"/>
                  </a:lnTo>
                  <a:lnTo>
                    <a:pt x="6" y="0"/>
                  </a:lnTo>
                  <a:lnTo>
                    <a:pt x="0" y="0"/>
                  </a:lnTo>
                  <a:lnTo>
                    <a:pt x="0" y="6"/>
                  </a:lnTo>
                  <a:lnTo>
                    <a:pt x="0" y="58"/>
                  </a:lnTo>
                  <a:lnTo>
                    <a:pt x="0" y="58"/>
                  </a:lnTo>
                  <a:lnTo>
                    <a:pt x="0" y="62"/>
                  </a:lnTo>
                  <a:lnTo>
                    <a:pt x="6" y="64"/>
                  </a:lnTo>
                  <a:lnTo>
                    <a:pt x="56" y="64"/>
                  </a:lnTo>
                  <a:lnTo>
                    <a:pt x="56" y="64"/>
                  </a:lnTo>
                  <a:lnTo>
                    <a:pt x="62" y="62"/>
                  </a:lnTo>
                  <a:lnTo>
                    <a:pt x="62" y="58"/>
                  </a:lnTo>
                  <a:lnTo>
                    <a:pt x="62" y="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0" name="Freeform 10"/>
            <p:cNvSpPr>
              <a:spLocks noEditPoints="1"/>
            </p:cNvSpPr>
            <p:nvPr userDrawn="1"/>
          </p:nvSpPr>
          <p:spPr bwMode="auto">
            <a:xfrm>
              <a:off x="180975" y="3763963"/>
              <a:ext cx="101600" cy="101600"/>
            </a:xfrm>
            <a:custGeom>
              <a:avLst/>
              <a:gdLst>
                <a:gd name="T0" fmla="*/ 64 w 64"/>
                <a:gd name="T1" fmla="*/ 64 h 64"/>
                <a:gd name="T2" fmla="*/ 44 w 64"/>
                <a:gd name="T3" fmla="*/ 38 h 64"/>
                <a:gd name="T4" fmla="*/ 58 w 64"/>
                <a:gd name="T5" fmla="*/ 38 h 64"/>
                <a:gd name="T6" fmla="*/ 58 w 64"/>
                <a:gd name="T7" fmla="*/ 38 h 64"/>
                <a:gd name="T8" fmla="*/ 62 w 64"/>
                <a:gd name="T9" fmla="*/ 36 h 64"/>
                <a:gd name="T10" fmla="*/ 64 w 64"/>
                <a:gd name="T11" fmla="*/ 32 h 64"/>
                <a:gd name="T12" fmla="*/ 64 w 64"/>
                <a:gd name="T13" fmla="*/ 6 h 64"/>
                <a:gd name="T14" fmla="*/ 64 w 64"/>
                <a:gd name="T15" fmla="*/ 6 h 64"/>
                <a:gd name="T16" fmla="*/ 62 w 64"/>
                <a:gd name="T17" fmla="*/ 0 h 64"/>
                <a:gd name="T18" fmla="*/ 58 w 64"/>
                <a:gd name="T19" fmla="*/ 0 h 64"/>
                <a:gd name="T20" fmla="*/ 0 w 64"/>
                <a:gd name="T21" fmla="*/ 0 h 64"/>
                <a:gd name="T22" fmla="*/ 0 w 64"/>
                <a:gd name="T23" fmla="*/ 64 h 64"/>
                <a:gd name="T24" fmla="*/ 12 w 64"/>
                <a:gd name="T25" fmla="*/ 64 h 64"/>
                <a:gd name="T26" fmla="*/ 12 w 64"/>
                <a:gd name="T27" fmla="*/ 38 h 64"/>
                <a:gd name="T28" fmla="*/ 28 w 64"/>
                <a:gd name="T29" fmla="*/ 38 h 64"/>
                <a:gd name="T30" fmla="*/ 48 w 64"/>
                <a:gd name="T31" fmla="*/ 64 h 64"/>
                <a:gd name="T32" fmla="*/ 64 w 64"/>
                <a:gd name="T33" fmla="*/ 64 h 64"/>
                <a:gd name="T34" fmla="*/ 64 w 64"/>
                <a:gd name="T35" fmla="*/ 64 h 64"/>
                <a:gd name="T36" fmla="*/ 12 w 64"/>
                <a:gd name="T37" fmla="*/ 12 h 64"/>
                <a:gd name="T38" fmla="*/ 50 w 64"/>
                <a:gd name="T39" fmla="*/ 12 h 64"/>
                <a:gd name="T40" fmla="*/ 50 w 64"/>
                <a:gd name="T41" fmla="*/ 26 h 64"/>
                <a:gd name="T42" fmla="*/ 12 w 64"/>
                <a:gd name="T43" fmla="*/ 26 h 64"/>
                <a:gd name="T44" fmla="*/ 12 w 64"/>
                <a:gd name="T45" fmla="*/ 12 h 64"/>
                <a:gd name="T46" fmla="*/ 12 w 64"/>
                <a:gd name="T47" fmla="*/ 1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4">
                  <a:moveTo>
                    <a:pt x="64" y="64"/>
                  </a:moveTo>
                  <a:lnTo>
                    <a:pt x="44" y="38"/>
                  </a:lnTo>
                  <a:lnTo>
                    <a:pt x="58" y="38"/>
                  </a:lnTo>
                  <a:lnTo>
                    <a:pt x="58" y="38"/>
                  </a:lnTo>
                  <a:lnTo>
                    <a:pt x="62" y="36"/>
                  </a:lnTo>
                  <a:lnTo>
                    <a:pt x="64" y="32"/>
                  </a:lnTo>
                  <a:lnTo>
                    <a:pt x="64" y="6"/>
                  </a:lnTo>
                  <a:lnTo>
                    <a:pt x="64" y="6"/>
                  </a:lnTo>
                  <a:lnTo>
                    <a:pt x="62" y="0"/>
                  </a:lnTo>
                  <a:lnTo>
                    <a:pt x="58" y="0"/>
                  </a:lnTo>
                  <a:lnTo>
                    <a:pt x="0" y="0"/>
                  </a:lnTo>
                  <a:lnTo>
                    <a:pt x="0" y="64"/>
                  </a:lnTo>
                  <a:lnTo>
                    <a:pt x="12" y="64"/>
                  </a:lnTo>
                  <a:lnTo>
                    <a:pt x="12" y="38"/>
                  </a:lnTo>
                  <a:lnTo>
                    <a:pt x="28" y="38"/>
                  </a:lnTo>
                  <a:lnTo>
                    <a:pt x="48" y="64"/>
                  </a:lnTo>
                  <a:lnTo>
                    <a:pt x="64" y="64"/>
                  </a:lnTo>
                  <a:lnTo>
                    <a:pt x="64" y="64"/>
                  </a:lnTo>
                  <a:close/>
                  <a:moveTo>
                    <a:pt x="12" y="12"/>
                  </a:moveTo>
                  <a:lnTo>
                    <a:pt x="50" y="12"/>
                  </a:lnTo>
                  <a:lnTo>
                    <a:pt x="50" y="26"/>
                  </a:lnTo>
                  <a:lnTo>
                    <a:pt x="12" y="26"/>
                  </a:lnTo>
                  <a:lnTo>
                    <a:pt x="12" y="12"/>
                  </a:lnTo>
                  <a:lnTo>
                    <a:pt x="1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1" name="Freeform 11"/>
            <p:cNvSpPr>
              <a:spLocks noEditPoints="1"/>
            </p:cNvSpPr>
            <p:nvPr userDrawn="1"/>
          </p:nvSpPr>
          <p:spPr bwMode="auto">
            <a:xfrm>
              <a:off x="333375" y="3763963"/>
              <a:ext cx="101600" cy="101600"/>
            </a:xfrm>
            <a:custGeom>
              <a:avLst/>
              <a:gdLst>
                <a:gd name="T0" fmla="*/ 64 w 64"/>
                <a:gd name="T1" fmla="*/ 58 h 64"/>
                <a:gd name="T2" fmla="*/ 64 w 64"/>
                <a:gd name="T3" fmla="*/ 6 h 64"/>
                <a:gd name="T4" fmla="*/ 64 w 64"/>
                <a:gd name="T5" fmla="*/ 6 h 64"/>
                <a:gd name="T6" fmla="*/ 62 w 64"/>
                <a:gd name="T7" fmla="*/ 0 h 64"/>
                <a:gd name="T8" fmla="*/ 58 w 64"/>
                <a:gd name="T9" fmla="*/ 0 h 64"/>
                <a:gd name="T10" fmla="*/ 6 w 64"/>
                <a:gd name="T11" fmla="*/ 0 h 64"/>
                <a:gd name="T12" fmla="*/ 6 w 64"/>
                <a:gd name="T13" fmla="*/ 0 h 64"/>
                <a:gd name="T14" fmla="*/ 2 w 64"/>
                <a:gd name="T15" fmla="*/ 0 h 64"/>
                <a:gd name="T16" fmla="*/ 0 w 64"/>
                <a:gd name="T17" fmla="*/ 6 h 64"/>
                <a:gd name="T18" fmla="*/ 0 w 64"/>
                <a:gd name="T19" fmla="*/ 58 h 64"/>
                <a:gd name="T20" fmla="*/ 0 w 64"/>
                <a:gd name="T21" fmla="*/ 58 h 64"/>
                <a:gd name="T22" fmla="*/ 2 w 64"/>
                <a:gd name="T23" fmla="*/ 62 h 64"/>
                <a:gd name="T24" fmla="*/ 6 w 64"/>
                <a:gd name="T25" fmla="*/ 64 h 64"/>
                <a:gd name="T26" fmla="*/ 58 w 64"/>
                <a:gd name="T27" fmla="*/ 64 h 64"/>
                <a:gd name="T28" fmla="*/ 58 w 64"/>
                <a:gd name="T29" fmla="*/ 64 h 64"/>
                <a:gd name="T30" fmla="*/ 62 w 64"/>
                <a:gd name="T31" fmla="*/ 62 h 64"/>
                <a:gd name="T32" fmla="*/ 64 w 64"/>
                <a:gd name="T33" fmla="*/ 58 h 64"/>
                <a:gd name="T34" fmla="*/ 64 w 64"/>
                <a:gd name="T35" fmla="*/ 58 h 64"/>
                <a:gd name="T36" fmla="*/ 12 w 64"/>
                <a:gd name="T37" fmla="*/ 12 h 64"/>
                <a:gd name="T38" fmla="*/ 52 w 64"/>
                <a:gd name="T39" fmla="*/ 12 h 64"/>
                <a:gd name="T40" fmla="*/ 52 w 64"/>
                <a:gd name="T41" fmla="*/ 52 h 64"/>
                <a:gd name="T42" fmla="*/ 12 w 64"/>
                <a:gd name="T43" fmla="*/ 52 h 64"/>
                <a:gd name="T44" fmla="*/ 12 w 64"/>
                <a:gd name="T45" fmla="*/ 12 h 64"/>
                <a:gd name="T46" fmla="*/ 12 w 64"/>
                <a:gd name="T47" fmla="*/ 1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4">
                  <a:moveTo>
                    <a:pt x="64" y="58"/>
                  </a:moveTo>
                  <a:lnTo>
                    <a:pt x="64" y="6"/>
                  </a:lnTo>
                  <a:lnTo>
                    <a:pt x="64" y="6"/>
                  </a:lnTo>
                  <a:lnTo>
                    <a:pt x="62" y="0"/>
                  </a:lnTo>
                  <a:lnTo>
                    <a:pt x="58" y="0"/>
                  </a:lnTo>
                  <a:lnTo>
                    <a:pt x="6" y="0"/>
                  </a:lnTo>
                  <a:lnTo>
                    <a:pt x="6" y="0"/>
                  </a:lnTo>
                  <a:lnTo>
                    <a:pt x="2" y="0"/>
                  </a:lnTo>
                  <a:lnTo>
                    <a:pt x="0" y="6"/>
                  </a:lnTo>
                  <a:lnTo>
                    <a:pt x="0" y="58"/>
                  </a:lnTo>
                  <a:lnTo>
                    <a:pt x="0" y="58"/>
                  </a:lnTo>
                  <a:lnTo>
                    <a:pt x="2" y="62"/>
                  </a:lnTo>
                  <a:lnTo>
                    <a:pt x="6" y="64"/>
                  </a:lnTo>
                  <a:lnTo>
                    <a:pt x="58" y="64"/>
                  </a:lnTo>
                  <a:lnTo>
                    <a:pt x="58" y="64"/>
                  </a:lnTo>
                  <a:lnTo>
                    <a:pt x="62" y="62"/>
                  </a:lnTo>
                  <a:lnTo>
                    <a:pt x="64" y="58"/>
                  </a:lnTo>
                  <a:lnTo>
                    <a:pt x="64" y="58"/>
                  </a:lnTo>
                  <a:close/>
                  <a:moveTo>
                    <a:pt x="12" y="12"/>
                  </a:moveTo>
                  <a:lnTo>
                    <a:pt x="52" y="12"/>
                  </a:lnTo>
                  <a:lnTo>
                    <a:pt x="52" y="52"/>
                  </a:lnTo>
                  <a:lnTo>
                    <a:pt x="12" y="52"/>
                  </a:lnTo>
                  <a:lnTo>
                    <a:pt x="12" y="12"/>
                  </a:lnTo>
                  <a:lnTo>
                    <a:pt x="1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2" name="Freeform 12"/>
            <p:cNvSpPr>
              <a:spLocks/>
            </p:cNvSpPr>
            <p:nvPr userDrawn="1"/>
          </p:nvSpPr>
          <p:spPr bwMode="auto">
            <a:xfrm>
              <a:off x="-209550" y="3897313"/>
              <a:ext cx="101600" cy="104775"/>
            </a:xfrm>
            <a:custGeom>
              <a:avLst/>
              <a:gdLst>
                <a:gd name="T0" fmla="*/ 64 w 64"/>
                <a:gd name="T1" fmla="*/ 14 h 66"/>
                <a:gd name="T2" fmla="*/ 64 w 64"/>
                <a:gd name="T3" fmla="*/ 0 h 66"/>
                <a:gd name="T4" fmla="*/ 0 w 64"/>
                <a:gd name="T5" fmla="*/ 0 h 66"/>
                <a:gd name="T6" fmla="*/ 0 w 64"/>
                <a:gd name="T7" fmla="*/ 66 h 66"/>
                <a:gd name="T8" fmla="*/ 14 w 64"/>
                <a:gd name="T9" fmla="*/ 66 h 66"/>
                <a:gd name="T10" fmla="*/ 14 w 64"/>
                <a:gd name="T11" fmla="*/ 40 h 66"/>
                <a:gd name="T12" fmla="*/ 52 w 64"/>
                <a:gd name="T13" fmla="*/ 40 h 66"/>
                <a:gd name="T14" fmla="*/ 52 w 64"/>
                <a:gd name="T15" fmla="*/ 26 h 66"/>
                <a:gd name="T16" fmla="*/ 14 w 64"/>
                <a:gd name="T17" fmla="*/ 26 h 66"/>
                <a:gd name="T18" fmla="*/ 14 w 64"/>
                <a:gd name="T19" fmla="*/ 14 h 66"/>
                <a:gd name="T20" fmla="*/ 64 w 64"/>
                <a:gd name="T21" fmla="*/ 14 h 66"/>
                <a:gd name="T22" fmla="*/ 64 w 64"/>
                <a:gd name="T23" fmla="*/ 1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66">
                  <a:moveTo>
                    <a:pt x="64" y="14"/>
                  </a:moveTo>
                  <a:lnTo>
                    <a:pt x="64" y="0"/>
                  </a:lnTo>
                  <a:lnTo>
                    <a:pt x="0" y="0"/>
                  </a:lnTo>
                  <a:lnTo>
                    <a:pt x="0" y="66"/>
                  </a:lnTo>
                  <a:lnTo>
                    <a:pt x="14" y="66"/>
                  </a:lnTo>
                  <a:lnTo>
                    <a:pt x="14" y="40"/>
                  </a:lnTo>
                  <a:lnTo>
                    <a:pt x="52" y="40"/>
                  </a:lnTo>
                  <a:lnTo>
                    <a:pt x="52" y="26"/>
                  </a:lnTo>
                  <a:lnTo>
                    <a:pt x="14" y="26"/>
                  </a:lnTo>
                  <a:lnTo>
                    <a:pt x="14" y="14"/>
                  </a:lnTo>
                  <a:lnTo>
                    <a:pt x="64" y="14"/>
                  </a:lnTo>
                  <a:lnTo>
                    <a:pt x="64"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3" name="Freeform 13"/>
            <p:cNvSpPr>
              <a:spLocks noEditPoints="1"/>
            </p:cNvSpPr>
            <p:nvPr userDrawn="1"/>
          </p:nvSpPr>
          <p:spPr bwMode="auto">
            <a:xfrm>
              <a:off x="-79375" y="3897313"/>
              <a:ext cx="101600" cy="104775"/>
            </a:xfrm>
            <a:custGeom>
              <a:avLst/>
              <a:gdLst>
                <a:gd name="T0" fmla="*/ 64 w 64"/>
                <a:gd name="T1" fmla="*/ 60 h 66"/>
                <a:gd name="T2" fmla="*/ 64 w 64"/>
                <a:gd name="T3" fmla="*/ 8 h 66"/>
                <a:gd name="T4" fmla="*/ 64 w 64"/>
                <a:gd name="T5" fmla="*/ 8 h 66"/>
                <a:gd name="T6" fmla="*/ 62 w 64"/>
                <a:gd name="T7" fmla="*/ 2 h 66"/>
                <a:gd name="T8" fmla="*/ 58 w 64"/>
                <a:gd name="T9" fmla="*/ 0 h 66"/>
                <a:gd name="T10" fmla="*/ 6 w 64"/>
                <a:gd name="T11" fmla="*/ 0 h 66"/>
                <a:gd name="T12" fmla="*/ 6 w 64"/>
                <a:gd name="T13" fmla="*/ 0 h 66"/>
                <a:gd name="T14" fmla="*/ 2 w 64"/>
                <a:gd name="T15" fmla="*/ 2 h 66"/>
                <a:gd name="T16" fmla="*/ 0 w 64"/>
                <a:gd name="T17" fmla="*/ 8 h 66"/>
                <a:gd name="T18" fmla="*/ 0 w 64"/>
                <a:gd name="T19" fmla="*/ 60 h 66"/>
                <a:gd name="T20" fmla="*/ 0 w 64"/>
                <a:gd name="T21" fmla="*/ 60 h 66"/>
                <a:gd name="T22" fmla="*/ 2 w 64"/>
                <a:gd name="T23" fmla="*/ 64 h 66"/>
                <a:gd name="T24" fmla="*/ 6 w 64"/>
                <a:gd name="T25" fmla="*/ 66 h 66"/>
                <a:gd name="T26" fmla="*/ 58 w 64"/>
                <a:gd name="T27" fmla="*/ 66 h 66"/>
                <a:gd name="T28" fmla="*/ 58 w 64"/>
                <a:gd name="T29" fmla="*/ 66 h 66"/>
                <a:gd name="T30" fmla="*/ 62 w 64"/>
                <a:gd name="T31" fmla="*/ 64 h 66"/>
                <a:gd name="T32" fmla="*/ 64 w 64"/>
                <a:gd name="T33" fmla="*/ 60 h 66"/>
                <a:gd name="T34" fmla="*/ 64 w 64"/>
                <a:gd name="T35" fmla="*/ 60 h 66"/>
                <a:gd name="T36" fmla="*/ 12 w 64"/>
                <a:gd name="T37" fmla="*/ 14 h 66"/>
                <a:gd name="T38" fmla="*/ 52 w 64"/>
                <a:gd name="T39" fmla="*/ 14 h 66"/>
                <a:gd name="T40" fmla="*/ 52 w 64"/>
                <a:gd name="T41" fmla="*/ 52 h 66"/>
                <a:gd name="T42" fmla="*/ 12 w 64"/>
                <a:gd name="T43" fmla="*/ 52 h 66"/>
                <a:gd name="T44" fmla="*/ 12 w 64"/>
                <a:gd name="T45" fmla="*/ 14 h 66"/>
                <a:gd name="T46" fmla="*/ 12 w 64"/>
                <a:gd name="T47" fmla="*/ 1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6">
                  <a:moveTo>
                    <a:pt x="64" y="60"/>
                  </a:moveTo>
                  <a:lnTo>
                    <a:pt x="64" y="8"/>
                  </a:lnTo>
                  <a:lnTo>
                    <a:pt x="64" y="8"/>
                  </a:lnTo>
                  <a:lnTo>
                    <a:pt x="62" y="2"/>
                  </a:lnTo>
                  <a:lnTo>
                    <a:pt x="58" y="0"/>
                  </a:lnTo>
                  <a:lnTo>
                    <a:pt x="6" y="0"/>
                  </a:lnTo>
                  <a:lnTo>
                    <a:pt x="6" y="0"/>
                  </a:lnTo>
                  <a:lnTo>
                    <a:pt x="2" y="2"/>
                  </a:lnTo>
                  <a:lnTo>
                    <a:pt x="0" y="8"/>
                  </a:lnTo>
                  <a:lnTo>
                    <a:pt x="0" y="60"/>
                  </a:lnTo>
                  <a:lnTo>
                    <a:pt x="0" y="60"/>
                  </a:lnTo>
                  <a:lnTo>
                    <a:pt x="2" y="64"/>
                  </a:lnTo>
                  <a:lnTo>
                    <a:pt x="6" y="66"/>
                  </a:lnTo>
                  <a:lnTo>
                    <a:pt x="58" y="66"/>
                  </a:lnTo>
                  <a:lnTo>
                    <a:pt x="58" y="66"/>
                  </a:lnTo>
                  <a:lnTo>
                    <a:pt x="62" y="64"/>
                  </a:lnTo>
                  <a:lnTo>
                    <a:pt x="64" y="60"/>
                  </a:lnTo>
                  <a:lnTo>
                    <a:pt x="64" y="60"/>
                  </a:lnTo>
                  <a:close/>
                  <a:moveTo>
                    <a:pt x="12" y="14"/>
                  </a:moveTo>
                  <a:lnTo>
                    <a:pt x="52" y="14"/>
                  </a:lnTo>
                  <a:lnTo>
                    <a:pt x="52" y="52"/>
                  </a:lnTo>
                  <a:lnTo>
                    <a:pt x="12" y="52"/>
                  </a:lnTo>
                  <a:lnTo>
                    <a:pt x="12" y="14"/>
                  </a:lnTo>
                  <a:lnTo>
                    <a:pt x="12"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4" name="Freeform 14"/>
            <p:cNvSpPr>
              <a:spLocks/>
            </p:cNvSpPr>
            <p:nvPr userDrawn="1"/>
          </p:nvSpPr>
          <p:spPr bwMode="auto">
            <a:xfrm>
              <a:off x="57150" y="3897313"/>
              <a:ext cx="101600" cy="104775"/>
            </a:xfrm>
            <a:custGeom>
              <a:avLst/>
              <a:gdLst>
                <a:gd name="T0" fmla="*/ 64 w 64"/>
                <a:gd name="T1" fmla="*/ 60 h 66"/>
                <a:gd name="T2" fmla="*/ 64 w 64"/>
                <a:gd name="T3" fmla="*/ 44 h 66"/>
                <a:gd name="T4" fmla="*/ 52 w 64"/>
                <a:gd name="T5" fmla="*/ 46 h 66"/>
                <a:gd name="T6" fmla="*/ 52 w 64"/>
                <a:gd name="T7" fmla="*/ 52 h 66"/>
                <a:gd name="T8" fmla="*/ 14 w 64"/>
                <a:gd name="T9" fmla="*/ 52 h 66"/>
                <a:gd name="T10" fmla="*/ 14 w 64"/>
                <a:gd name="T11" fmla="*/ 14 h 66"/>
                <a:gd name="T12" fmla="*/ 52 w 64"/>
                <a:gd name="T13" fmla="*/ 14 h 66"/>
                <a:gd name="T14" fmla="*/ 52 w 64"/>
                <a:gd name="T15" fmla="*/ 20 h 66"/>
                <a:gd name="T16" fmla="*/ 64 w 64"/>
                <a:gd name="T17" fmla="*/ 22 h 66"/>
                <a:gd name="T18" fmla="*/ 64 w 64"/>
                <a:gd name="T19" fmla="*/ 8 h 66"/>
                <a:gd name="T20" fmla="*/ 64 w 64"/>
                <a:gd name="T21" fmla="*/ 8 h 66"/>
                <a:gd name="T22" fmla="*/ 62 w 64"/>
                <a:gd name="T23" fmla="*/ 2 h 66"/>
                <a:gd name="T24" fmla="*/ 58 w 64"/>
                <a:gd name="T25" fmla="*/ 0 h 66"/>
                <a:gd name="T26" fmla="*/ 8 w 64"/>
                <a:gd name="T27" fmla="*/ 0 h 66"/>
                <a:gd name="T28" fmla="*/ 8 w 64"/>
                <a:gd name="T29" fmla="*/ 0 h 66"/>
                <a:gd name="T30" fmla="*/ 2 w 64"/>
                <a:gd name="T31" fmla="*/ 2 h 66"/>
                <a:gd name="T32" fmla="*/ 0 w 64"/>
                <a:gd name="T33" fmla="*/ 8 h 66"/>
                <a:gd name="T34" fmla="*/ 0 w 64"/>
                <a:gd name="T35" fmla="*/ 60 h 66"/>
                <a:gd name="T36" fmla="*/ 0 w 64"/>
                <a:gd name="T37" fmla="*/ 60 h 66"/>
                <a:gd name="T38" fmla="*/ 2 w 64"/>
                <a:gd name="T39" fmla="*/ 64 h 66"/>
                <a:gd name="T40" fmla="*/ 8 w 64"/>
                <a:gd name="T41" fmla="*/ 66 h 66"/>
                <a:gd name="T42" fmla="*/ 58 w 64"/>
                <a:gd name="T43" fmla="*/ 66 h 66"/>
                <a:gd name="T44" fmla="*/ 58 w 64"/>
                <a:gd name="T45" fmla="*/ 66 h 66"/>
                <a:gd name="T46" fmla="*/ 62 w 64"/>
                <a:gd name="T47" fmla="*/ 64 h 66"/>
                <a:gd name="T48" fmla="*/ 64 w 64"/>
                <a:gd name="T49" fmla="*/ 60 h 66"/>
                <a:gd name="T50" fmla="*/ 64 w 64"/>
                <a:gd name="T5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4" h="66">
                  <a:moveTo>
                    <a:pt x="64" y="60"/>
                  </a:moveTo>
                  <a:lnTo>
                    <a:pt x="64" y="44"/>
                  </a:lnTo>
                  <a:lnTo>
                    <a:pt x="52" y="46"/>
                  </a:lnTo>
                  <a:lnTo>
                    <a:pt x="52" y="52"/>
                  </a:lnTo>
                  <a:lnTo>
                    <a:pt x="14" y="52"/>
                  </a:lnTo>
                  <a:lnTo>
                    <a:pt x="14" y="14"/>
                  </a:lnTo>
                  <a:lnTo>
                    <a:pt x="52" y="14"/>
                  </a:lnTo>
                  <a:lnTo>
                    <a:pt x="52" y="20"/>
                  </a:lnTo>
                  <a:lnTo>
                    <a:pt x="64" y="22"/>
                  </a:lnTo>
                  <a:lnTo>
                    <a:pt x="64" y="8"/>
                  </a:lnTo>
                  <a:lnTo>
                    <a:pt x="64" y="8"/>
                  </a:lnTo>
                  <a:lnTo>
                    <a:pt x="62" y="2"/>
                  </a:lnTo>
                  <a:lnTo>
                    <a:pt x="58" y="0"/>
                  </a:lnTo>
                  <a:lnTo>
                    <a:pt x="8" y="0"/>
                  </a:lnTo>
                  <a:lnTo>
                    <a:pt x="8" y="0"/>
                  </a:lnTo>
                  <a:lnTo>
                    <a:pt x="2" y="2"/>
                  </a:lnTo>
                  <a:lnTo>
                    <a:pt x="0" y="8"/>
                  </a:lnTo>
                  <a:lnTo>
                    <a:pt x="0" y="60"/>
                  </a:lnTo>
                  <a:lnTo>
                    <a:pt x="0" y="60"/>
                  </a:lnTo>
                  <a:lnTo>
                    <a:pt x="2" y="64"/>
                  </a:lnTo>
                  <a:lnTo>
                    <a:pt x="8" y="66"/>
                  </a:lnTo>
                  <a:lnTo>
                    <a:pt x="58" y="66"/>
                  </a:lnTo>
                  <a:lnTo>
                    <a:pt x="58" y="66"/>
                  </a:lnTo>
                  <a:lnTo>
                    <a:pt x="62" y="64"/>
                  </a:lnTo>
                  <a:lnTo>
                    <a:pt x="64" y="60"/>
                  </a:lnTo>
                  <a:lnTo>
                    <a:pt x="6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5" name="Freeform 15"/>
            <p:cNvSpPr>
              <a:spLocks/>
            </p:cNvSpPr>
            <p:nvPr userDrawn="1"/>
          </p:nvSpPr>
          <p:spPr bwMode="auto">
            <a:xfrm>
              <a:off x="196850" y="3897313"/>
              <a:ext cx="101600" cy="104775"/>
            </a:xfrm>
            <a:custGeom>
              <a:avLst/>
              <a:gdLst>
                <a:gd name="T0" fmla="*/ 64 w 64"/>
                <a:gd name="T1" fmla="*/ 60 h 66"/>
                <a:gd name="T2" fmla="*/ 64 w 64"/>
                <a:gd name="T3" fmla="*/ 0 h 66"/>
                <a:gd name="T4" fmla="*/ 50 w 64"/>
                <a:gd name="T5" fmla="*/ 0 h 66"/>
                <a:gd name="T6" fmla="*/ 50 w 64"/>
                <a:gd name="T7" fmla="*/ 52 h 66"/>
                <a:gd name="T8" fmla="*/ 12 w 64"/>
                <a:gd name="T9" fmla="*/ 52 h 66"/>
                <a:gd name="T10" fmla="*/ 12 w 64"/>
                <a:gd name="T11" fmla="*/ 0 h 66"/>
                <a:gd name="T12" fmla="*/ 0 w 64"/>
                <a:gd name="T13" fmla="*/ 0 h 66"/>
                <a:gd name="T14" fmla="*/ 0 w 64"/>
                <a:gd name="T15" fmla="*/ 60 h 66"/>
                <a:gd name="T16" fmla="*/ 0 w 64"/>
                <a:gd name="T17" fmla="*/ 60 h 66"/>
                <a:gd name="T18" fmla="*/ 2 w 64"/>
                <a:gd name="T19" fmla="*/ 64 h 66"/>
                <a:gd name="T20" fmla="*/ 6 w 64"/>
                <a:gd name="T21" fmla="*/ 66 h 66"/>
                <a:gd name="T22" fmla="*/ 56 w 64"/>
                <a:gd name="T23" fmla="*/ 66 h 66"/>
                <a:gd name="T24" fmla="*/ 56 w 64"/>
                <a:gd name="T25" fmla="*/ 66 h 66"/>
                <a:gd name="T26" fmla="*/ 62 w 64"/>
                <a:gd name="T27" fmla="*/ 64 h 66"/>
                <a:gd name="T28" fmla="*/ 64 w 64"/>
                <a:gd name="T29" fmla="*/ 60 h 66"/>
                <a:gd name="T30" fmla="*/ 64 w 64"/>
                <a:gd name="T3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 h="66">
                  <a:moveTo>
                    <a:pt x="64" y="60"/>
                  </a:moveTo>
                  <a:lnTo>
                    <a:pt x="64" y="0"/>
                  </a:lnTo>
                  <a:lnTo>
                    <a:pt x="50" y="0"/>
                  </a:lnTo>
                  <a:lnTo>
                    <a:pt x="50" y="52"/>
                  </a:lnTo>
                  <a:lnTo>
                    <a:pt x="12" y="52"/>
                  </a:lnTo>
                  <a:lnTo>
                    <a:pt x="12" y="0"/>
                  </a:lnTo>
                  <a:lnTo>
                    <a:pt x="0" y="0"/>
                  </a:lnTo>
                  <a:lnTo>
                    <a:pt x="0" y="60"/>
                  </a:lnTo>
                  <a:lnTo>
                    <a:pt x="0" y="60"/>
                  </a:lnTo>
                  <a:lnTo>
                    <a:pt x="2" y="64"/>
                  </a:lnTo>
                  <a:lnTo>
                    <a:pt x="6" y="66"/>
                  </a:lnTo>
                  <a:lnTo>
                    <a:pt x="56" y="66"/>
                  </a:lnTo>
                  <a:lnTo>
                    <a:pt x="56" y="66"/>
                  </a:lnTo>
                  <a:lnTo>
                    <a:pt x="62" y="64"/>
                  </a:lnTo>
                  <a:lnTo>
                    <a:pt x="64" y="60"/>
                  </a:lnTo>
                  <a:lnTo>
                    <a:pt x="6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6" name="Freeform 16"/>
            <p:cNvSpPr>
              <a:spLocks/>
            </p:cNvSpPr>
            <p:nvPr userDrawn="1"/>
          </p:nvSpPr>
          <p:spPr bwMode="auto">
            <a:xfrm>
              <a:off x="333375" y="3897313"/>
              <a:ext cx="101600" cy="104775"/>
            </a:xfrm>
            <a:custGeom>
              <a:avLst/>
              <a:gdLst>
                <a:gd name="T0" fmla="*/ 64 w 64"/>
                <a:gd name="T1" fmla="*/ 60 h 66"/>
                <a:gd name="T2" fmla="*/ 64 w 64"/>
                <a:gd name="T3" fmla="*/ 34 h 66"/>
                <a:gd name="T4" fmla="*/ 64 w 64"/>
                <a:gd name="T5" fmla="*/ 34 h 66"/>
                <a:gd name="T6" fmla="*/ 62 w 64"/>
                <a:gd name="T7" fmla="*/ 28 h 66"/>
                <a:gd name="T8" fmla="*/ 58 w 64"/>
                <a:gd name="T9" fmla="*/ 26 h 66"/>
                <a:gd name="T10" fmla="*/ 12 w 64"/>
                <a:gd name="T11" fmla="*/ 26 h 66"/>
                <a:gd name="T12" fmla="*/ 12 w 64"/>
                <a:gd name="T13" fmla="*/ 14 h 66"/>
                <a:gd name="T14" fmla="*/ 52 w 64"/>
                <a:gd name="T15" fmla="*/ 14 h 66"/>
                <a:gd name="T16" fmla="*/ 52 w 64"/>
                <a:gd name="T17" fmla="*/ 20 h 66"/>
                <a:gd name="T18" fmla="*/ 64 w 64"/>
                <a:gd name="T19" fmla="*/ 22 h 66"/>
                <a:gd name="T20" fmla="*/ 64 w 64"/>
                <a:gd name="T21" fmla="*/ 8 h 66"/>
                <a:gd name="T22" fmla="*/ 64 w 64"/>
                <a:gd name="T23" fmla="*/ 8 h 66"/>
                <a:gd name="T24" fmla="*/ 62 w 64"/>
                <a:gd name="T25" fmla="*/ 2 h 66"/>
                <a:gd name="T26" fmla="*/ 58 w 64"/>
                <a:gd name="T27" fmla="*/ 0 h 66"/>
                <a:gd name="T28" fmla="*/ 6 w 64"/>
                <a:gd name="T29" fmla="*/ 0 h 66"/>
                <a:gd name="T30" fmla="*/ 6 w 64"/>
                <a:gd name="T31" fmla="*/ 0 h 66"/>
                <a:gd name="T32" fmla="*/ 2 w 64"/>
                <a:gd name="T33" fmla="*/ 2 h 66"/>
                <a:gd name="T34" fmla="*/ 0 w 64"/>
                <a:gd name="T35" fmla="*/ 8 h 66"/>
                <a:gd name="T36" fmla="*/ 0 w 64"/>
                <a:gd name="T37" fmla="*/ 32 h 66"/>
                <a:gd name="T38" fmla="*/ 0 w 64"/>
                <a:gd name="T39" fmla="*/ 32 h 66"/>
                <a:gd name="T40" fmla="*/ 2 w 64"/>
                <a:gd name="T41" fmla="*/ 38 h 66"/>
                <a:gd name="T42" fmla="*/ 6 w 64"/>
                <a:gd name="T43" fmla="*/ 40 h 66"/>
                <a:gd name="T44" fmla="*/ 52 w 64"/>
                <a:gd name="T45" fmla="*/ 40 h 66"/>
                <a:gd name="T46" fmla="*/ 52 w 64"/>
                <a:gd name="T47" fmla="*/ 52 h 66"/>
                <a:gd name="T48" fmla="*/ 12 w 64"/>
                <a:gd name="T49" fmla="*/ 52 h 66"/>
                <a:gd name="T50" fmla="*/ 12 w 64"/>
                <a:gd name="T51" fmla="*/ 46 h 66"/>
                <a:gd name="T52" fmla="*/ 0 w 64"/>
                <a:gd name="T53" fmla="*/ 44 h 66"/>
                <a:gd name="T54" fmla="*/ 0 w 64"/>
                <a:gd name="T55" fmla="*/ 60 h 66"/>
                <a:gd name="T56" fmla="*/ 0 w 64"/>
                <a:gd name="T57" fmla="*/ 60 h 66"/>
                <a:gd name="T58" fmla="*/ 2 w 64"/>
                <a:gd name="T59" fmla="*/ 64 h 66"/>
                <a:gd name="T60" fmla="*/ 6 w 64"/>
                <a:gd name="T61" fmla="*/ 66 h 66"/>
                <a:gd name="T62" fmla="*/ 58 w 64"/>
                <a:gd name="T63" fmla="*/ 66 h 66"/>
                <a:gd name="T64" fmla="*/ 58 w 64"/>
                <a:gd name="T65" fmla="*/ 66 h 66"/>
                <a:gd name="T66" fmla="*/ 62 w 64"/>
                <a:gd name="T67" fmla="*/ 64 h 66"/>
                <a:gd name="T68" fmla="*/ 64 w 64"/>
                <a:gd name="T69" fmla="*/ 60 h 66"/>
                <a:gd name="T70" fmla="*/ 64 w 64"/>
                <a:gd name="T7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4" h="66">
                  <a:moveTo>
                    <a:pt x="64" y="60"/>
                  </a:moveTo>
                  <a:lnTo>
                    <a:pt x="64" y="34"/>
                  </a:lnTo>
                  <a:lnTo>
                    <a:pt x="64" y="34"/>
                  </a:lnTo>
                  <a:lnTo>
                    <a:pt x="62" y="28"/>
                  </a:lnTo>
                  <a:lnTo>
                    <a:pt x="58" y="26"/>
                  </a:lnTo>
                  <a:lnTo>
                    <a:pt x="12" y="26"/>
                  </a:lnTo>
                  <a:lnTo>
                    <a:pt x="12" y="14"/>
                  </a:lnTo>
                  <a:lnTo>
                    <a:pt x="52" y="14"/>
                  </a:lnTo>
                  <a:lnTo>
                    <a:pt x="52" y="20"/>
                  </a:lnTo>
                  <a:lnTo>
                    <a:pt x="64" y="22"/>
                  </a:lnTo>
                  <a:lnTo>
                    <a:pt x="64" y="8"/>
                  </a:lnTo>
                  <a:lnTo>
                    <a:pt x="64" y="8"/>
                  </a:lnTo>
                  <a:lnTo>
                    <a:pt x="62" y="2"/>
                  </a:lnTo>
                  <a:lnTo>
                    <a:pt x="58" y="0"/>
                  </a:lnTo>
                  <a:lnTo>
                    <a:pt x="6" y="0"/>
                  </a:lnTo>
                  <a:lnTo>
                    <a:pt x="6" y="0"/>
                  </a:lnTo>
                  <a:lnTo>
                    <a:pt x="2" y="2"/>
                  </a:lnTo>
                  <a:lnTo>
                    <a:pt x="0" y="8"/>
                  </a:lnTo>
                  <a:lnTo>
                    <a:pt x="0" y="32"/>
                  </a:lnTo>
                  <a:lnTo>
                    <a:pt x="0" y="32"/>
                  </a:lnTo>
                  <a:lnTo>
                    <a:pt x="2" y="38"/>
                  </a:lnTo>
                  <a:lnTo>
                    <a:pt x="6" y="40"/>
                  </a:lnTo>
                  <a:lnTo>
                    <a:pt x="52" y="40"/>
                  </a:lnTo>
                  <a:lnTo>
                    <a:pt x="52" y="52"/>
                  </a:lnTo>
                  <a:lnTo>
                    <a:pt x="12" y="52"/>
                  </a:lnTo>
                  <a:lnTo>
                    <a:pt x="12" y="46"/>
                  </a:lnTo>
                  <a:lnTo>
                    <a:pt x="0" y="44"/>
                  </a:lnTo>
                  <a:lnTo>
                    <a:pt x="0" y="60"/>
                  </a:lnTo>
                  <a:lnTo>
                    <a:pt x="0" y="60"/>
                  </a:lnTo>
                  <a:lnTo>
                    <a:pt x="2" y="64"/>
                  </a:lnTo>
                  <a:lnTo>
                    <a:pt x="6" y="66"/>
                  </a:lnTo>
                  <a:lnTo>
                    <a:pt x="58" y="66"/>
                  </a:lnTo>
                  <a:lnTo>
                    <a:pt x="58" y="66"/>
                  </a:lnTo>
                  <a:lnTo>
                    <a:pt x="62" y="64"/>
                  </a:lnTo>
                  <a:lnTo>
                    <a:pt x="64" y="60"/>
                  </a:lnTo>
                  <a:lnTo>
                    <a:pt x="6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7" name="Freeform 17"/>
            <p:cNvSpPr>
              <a:spLocks noEditPoints="1"/>
            </p:cNvSpPr>
            <p:nvPr userDrawn="1"/>
          </p:nvSpPr>
          <p:spPr bwMode="auto">
            <a:xfrm>
              <a:off x="460375" y="3757613"/>
              <a:ext cx="44450" cy="44450"/>
            </a:xfrm>
            <a:custGeom>
              <a:avLst/>
              <a:gdLst>
                <a:gd name="T0" fmla="*/ 14 w 28"/>
                <a:gd name="T1" fmla="*/ 28 h 28"/>
                <a:gd name="T2" fmla="*/ 4 w 28"/>
                <a:gd name="T3" fmla="*/ 24 h 28"/>
                <a:gd name="T4" fmla="*/ 0 w 28"/>
                <a:gd name="T5" fmla="*/ 14 h 28"/>
                <a:gd name="T6" fmla="*/ 0 w 28"/>
                <a:gd name="T7" fmla="*/ 8 h 28"/>
                <a:gd name="T8" fmla="*/ 8 w 28"/>
                <a:gd name="T9" fmla="*/ 0 h 28"/>
                <a:gd name="T10" fmla="*/ 14 w 28"/>
                <a:gd name="T11" fmla="*/ 0 h 28"/>
                <a:gd name="T12" fmla="*/ 24 w 28"/>
                <a:gd name="T13" fmla="*/ 4 h 28"/>
                <a:gd name="T14" fmla="*/ 28 w 28"/>
                <a:gd name="T15" fmla="*/ 14 h 28"/>
                <a:gd name="T16" fmla="*/ 26 w 28"/>
                <a:gd name="T17" fmla="*/ 18 h 28"/>
                <a:gd name="T18" fmla="*/ 18 w 28"/>
                <a:gd name="T19" fmla="*/ 26 h 28"/>
                <a:gd name="T20" fmla="*/ 14 w 28"/>
                <a:gd name="T21" fmla="*/ 28 h 28"/>
                <a:gd name="T22" fmla="*/ 14 w 28"/>
                <a:gd name="T23" fmla="*/ 0 h 28"/>
                <a:gd name="T24" fmla="*/ 4 w 28"/>
                <a:gd name="T25" fmla="*/ 4 h 28"/>
                <a:gd name="T26" fmla="*/ 0 w 28"/>
                <a:gd name="T27" fmla="*/ 14 h 28"/>
                <a:gd name="T28" fmla="*/ 2 w 28"/>
                <a:gd name="T29" fmla="*/ 18 h 28"/>
                <a:gd name="T30" fmla="*/ 8 w 28"/>
                <a:gd name="T31" fmla="*/ 24 h 28"/>
                <a:gd name="T32" fmla="*/ 14 w 28"/>
                <a:gd name="T33" fmla="*/ 26 h 28"/>
                <a:gd name="T34" fmla="*/ 22 w 28"/>
                <a:gd name="T35" fmla="*/ 22 h 28"/>
                <a:gd name="T36" fmla="*/ 26 w 28"/>
                <a:gd name="T37" fmla="*/ 14 h 28"/>
                <a:gd name="T38" fmla="*/ 24 w 28"/>
                <a:gd name="T39" fmla="*/ 8 h 28"/>
                <a:gd name="T40" fmla="*/ 18 w 28"/>
                <a:gd name="T41" fmla="*/ 2 h 28"/>
                <a:gd name="T42" fmla="*/ 14 w 28"/>
                <a:gd name="T43" fmla="*/ 0 h 28"/>
                <a:gd name="T44" fmla="*/ 14 w 28"/>
                <a:gd name="T45" fmla="*/ 14 h 28"/>
                <a:gd name="T46" fmla="*/ 10 w 28"/>
                <a:gd name="T47" fmla="*/ 22 h 28"/>
                <a:gd name="T48" fmla="*/ 8 w 28"/>
                <a:gd name="T49" fmla="*/ 4 h 28"/>
                <a:gd name="T50" fmla="*/ 14 w 28"/>
                <a:gd name="T51" fmla="*/ 4 h 28"/>
                <a:gd name="T52" fmla="*/ 18 w 28"/>
                <a:gd name="T53" fmla="*/ 10 h 28"/>
                <a:gd name="T54" fmla="*/ 18 w 28"/>
                <a:gd name="T55" fmla="*/ 12 h 28"/>
                <a:gd name="T56" fmla="*/ 18 w 28"/>
                <a:gd name="T57" fmla="*/ 22 h 28"/>
                <a:gd name="T58" fmla="*/ 10 w 28"/>
                <a:gd name="T59" fmla="*/ 12 h 28"/>
                <a:gd name="T60" fmla="*/ 14 w 28"/>
                <a:gd name="T61" fmla="*/ 12 h 28"/>
                <a:gd name="T62" fmla="*/ 16 w 28"/>
                <a:gd name="T63" fmla="*/ 10 h 28"/>
                <a:gd name="T64" fmla="*/ 16 w 28"/>
                <a:gd name="T65" fmla="*/ 8 h 28"/>
                <a:gd name="T66" fmla="*/ 10 w 28"/>
                <a:gd name="T67" fmla="*/ 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 h="28">
                  <a:moveTo>
                    <a:pt x="14" y="28"/>
                  </a:moveTo>
                  <a:lnTo>
                    <a:pt x="14" y="28"/>
                  </a:lnTo>
                  <a:lnTo>
                    <a:pt x="8" y="26"/>
                  </a:lnTo>
                  <a:lnTo>
                    <a:pt x="4" y="24"/>
                  </a:lnTo>
                  <a:lnTo>
                    <a:pt x="0" y="18"/>
                  </a:lnTo>
                  <a:lnTo>
                    <a:pt x="0" y="14"/>
                  </a:lnTo>
                  <a:lnTo>
                    <a:pt x="0" y="14"/>
                  </a:lnTo>
                  <a:lnTo>
                    <a:pt x="0" y="8"/>
                  </a:lnTo>
                  <a:lnTo>
                    <a:pt x="4" y="4"/>
                  </a:lnTo>
                  <a:lnTo>
                    <a:pt x="8" y="0"/>
                  </a:lnTo>
                  <a:lnTo>
                    <a:pt x="14" y="0"/>
                  </a:lnTo>
                  <a:lnTo>
                    <a:pt x="14" y="0"/>
                  </a:lnTo>
                  <a:lnTo>
                    <a:pt x="18" y="0"/>
                  </a:lnTo>
                  <a:lnTo>
                    <a:pt x="24" y="4"/>
                  </a:lnTo>
                  <a:lnTo>
                    <a:pt x="26" y="8"/>
                  </a:lnTo>
                  <a:lnTo>
                    <a:pt x="28" y="14"/>
                  </a:lnTo>
                  <a:lnTo>
                    <a:pt x="28" y="14"/>
                  </a:lnTo>
                  <a:lnTo>
                    <a:pt x="26" y="18"/>
                  </a:lnTo>
                  <a:lnTo>
                    <a:pt x="24" y="24"/>
                  </a:lnTo>
                  <a:lnTo>
                    <a:pt x="18" y="26"/>
                  </a:lnTo>
                  <a:lnTo>
                    <a:pt x="14" y="28"/>
                  </a:lnTo>
                  <a:lnTo>
                    <a:pt x="14" y="28"/>
                  </a:lnTo>
                  <a:close/>
                  <a:moveTo>
                    <a:pt x="14" y="0"/>
                  </a:moveTo>
                  <a:lnTo>
                    <a:pt x="14" y="0"/>
                  </a:lnTo>
                  <a:lnTo>
                    <a:pt x="8" y="2"/>
                  </a:lnTo>
                  <a:lnTo>
                    <a:pt x="4" y="4"/>
                  </a:lnTo>
                  <a:lnTo>
                    <a:pt x="2" y="8"/>
                  </a:lnTo>
                  <a:lnTo>
                    <a:pt x="0" y="14"/>
                  </a:lnTo>
                  <a:lnTo>
                    <a:pt x="0" y="14"/>
                  </a:lnTo>
                  <a:lnTo>
                    <a:pt x="2" y="18"/>
                  </a:lnTo>
                  <a:lnTo>
                    <a:pt x="4" y="22"/>
                  </a:lnTo>
                  <a:lnTo>
                    <a:pt x="8" y="24"/>
                  </a:lnTo>
                  <a:lnTo>
                    <a:pt x="14" y="26"/>
                  </a:lnTo>
                  <a:lnTo>
                    <a:pt x="14" y="26"/>
                  </a:lnTo>
                  <a:lnTo>
                    <a:pt x="18" y="24"/>
                  </a:lnTo>
                  <a:lnTo>
                    <a:pt x="22" y="22"/>
                  </a:lnTo>
                  <a:lnTo>
                    <a:pt x="24" y="18"/>
                  </a:lnTo>
                  <a:lnTo>
                    <a:pt x="26" y="14"/>
                  </a:lnTo>
                  <a:lnTo>
                    <a:pt x="26" y="14"/>
                  </a:lnTo>
                  <a:lnTo>
                    <a:pt x="24" y="8"/>
                  </a:lnTo>
                  <a:lnTo>
                    <a:pt x="22" y="4"/>
                  </a:lnTo>
                  <a:lnTo>
                    <a:pt x="18" y="2"/>
                  </a:lnTo>
                  <a:lnTo>
                    <a:pt x="14" y="0"/>
                  </a:lnTo>
                  <a:lnTo>
                    <a:pt x="14" y="0"/>
                  </a:lnTo>
                  <a:close/>
                  <a:moveTo>
                    <a:pt x="16" y="22"/>
                  </a:moveTo>
                  <a:lnTo>
                    <a:pt x="14" y="14"/>
                  </a:lnTo>
                  <a:lnTo>
                    <a:pt x="10" y="14"/>
                  </a:lnTo>
                  <a:lnTo>
                    <a:pt x="10" y="22"/>
                  </a:lnTo>
                  <a:lnTo>
                    <a:pt x="8" y="22"/>
                  </a:lnTo>
                  <a:lnTo>
                    <a:pt x="8" y="4"/>
                  </a:lnTo>
                  <a:lnTo>
                    <a:pt x="14" y="4"/>
                  </a:lnTo>
                  <a:lnTo>
                    <a:pt x="14" y="4"/>
                  </a:lnTo>
                  <a:lnTo>
                    <a:pt x="18" y="6"/>
                  </a:lnTo>
                  <a:lnTo>
                    <a:pt x="18" y="10"/>
                  </a:lnTo>
                  <a:lnTo>
                    <a:pt x="18" y="10"/>
                  </a:lnTo>
                  <a:lnTo>
                    <a:pt x="18" y="12"/>
                  </a:lnTo>
                  <a:lnTo>
                    <a:pt x="16" y="14"/>
                  </a:lnTo>
                  <a:lnTo>
                    <a:pt x="18" y="22"/>
                  </a:lnTo>
                  <a:lnTo>
                    <a:pt x="16" y="22"/>
                  </a:lnTo>
                  <a:close/>
                  <a:moveTo>
                    <a:pt x="10" y="12"/>
                  </a:moveTo>
                  <a:lnTo>
                    <a:pt x="14" y="12"/>
                  </a:lnTo>
                  <a:lnTo>
                    <a:pt x="14" y="12"/>
                  </a:lnTo>
                  <a:lnTo>
                    <a:pt x="16" y="12"/>
                  </a:lnTo>
                  <a:lnTo>
                    <a:pt x="16" y="10"/>
                  </a:lnTo>
                  <a:lnTo>
                    <a:pt x="16" y="10"/>
                  </a:lnTo>
                  <a:lnTo>
                    <a:pt x="16" y="8"/>
                  </a:lnTo>
                  <a:lnTo>
                    <a:pt x="12" y="6"/>
                  </a:lnTo>
                  <a:lnTo>
                    <a:pt x="10" y="6"/>
                  </a:lnTo>
                  <a:lnTo>
                    <a:pt x="10"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grpSp>
    </p:spTree>
    <p:extLst>
      <p:ext uri="{BB962C8B-B14F-4D97-AF65-F5344CB8AC3E}">
        <p14:creationId xmlns:p14="http://schemas.microsoft.com/office/powerpoint/2010/main" val="41464592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A9E53E2-7EF0-475D-9125-A5365FDCE25A}"/>
              </a:ext>
            </a:extLst>
          </p:cNvPr>
          <p:cNvSpPr>
            <a:spLocks noGrp="1"/>
          </p:cNvSpPr>
          <p:nvPr>
            <p:ph type="title"/>
          </p:nvPr>
        </p:nvSpPr>
        <p:spPr>
          <a:xfrm>
            <a:off x="515938" y="499595"/>
            <a:ext cx="8096047" cy="1325563"/>
          </a:xfrm>
        </p:spPr>
        <p:txBody>
          <a:bodyPr/>
          <a:lstStyle/>
          <a:p>
            <a:r>
              <a:rPr lang="en-US" dirty="0">
                <a:solidFill>
                  <a:schemeClr val="bg1"/>
                </a:solidFill>
              </a:rPr>
              <a:t>Tool / Technology Overview</a:t>
            </a:r>
          </a:p>
        </p:txBody>
      </p:sp>
      <p:sp>
        <p:nvSpPr>
          <p:cNvPr id="7" name="Content Placeholder 6">
            <a:extLst>
              <a:ext uri="{FF2B5EF4-FFF2-40B4-BE49-F238E27FC236}">
                <a16:creationId xmlns:a16="http://schemas.microsoft.com/office/drawing/2014/main" id="{21DCDC53-D835-42AD-8B3E-6BC2DBDD893C}"/>
              </a:ext>
            </a:extLst>
          </p:cNvPr>
          <p:cNvSpPr>
            <a:spLocks noGrp="1"/>
          </p:cNvSpPr>
          <p:nvPr>
            <p:ph idx="1"/>
          </p:nvPr>
        </p:nvSpPr>
        <p:spPr/>
        <p:txBody>
          <a:bodyPr/>
          <a:lstStyle/>
          <a:p>
            <a:r>
              <a:rPr lang="en-US" sz="1600" dirty="0">
                <a:solidFill>
                  <a:schemeClr val="bg1"/>
                </a:solidFill>
              </a:rPr>
              <a:t>Data Set </a:t>
            </a:r>
          </a:p>
          <a:p>
            <a:pPr lvl="1"/>
            <a:r>
              <a:rPr lang="en-US" sz="1600" dirty="0">
                <a:solidFill>
                  <a:schemeClr val="bg1"/>
                </a:solidFill>
              </a:rPr>
              <a:t>Department of Energy Weekly Report</a:t>
            </a:r>
          </a:p>
          <a:p>
            <a:pPr lvl="1"/>
            <a:r>
              <a:rPr lang="en-US" sz="1600" dirty="0">
                <a:solidFill>
                  <a:schemeClr val="bg1"/>
                </a:solidFill>
              </a:rPr>
              <a:t>Open, High, Low, Close(OHLC) Energy Future</a:t>
            </a:r>
          </a:p>
          <a:p>
            <a:pPr lvl="1"/>
            <a:r>
              <a:rPr lang="en-US" sz="1600" dirty="0">
                <a:solidFill>
                  <a:schemeClr val="bg1"/>
                </a:solidFill>
              </a:rPr>
              <a:t>Global Index Data</a:t>
            </a:r>
          </a:p>
          <a:p>
            <a:pPr lvl="1"/>
            <a:r>
              <a:rPr lang="en-US" sz="1600" dirty="0">
                <a:solidFill>
                  <a:schemeClr val="bg1"/>
                </a:solidFill>
              </a:rPr>
              <a:t>Proprietary Stitching of Future Contracts</a:t>
            </a:r>
          </a:p>
          <a:p>
            <a:pPr lvl="1"/>
            <a:r>
              <a:rPr lang="en-US" sz="1600" dirty="0">
                <a:solidFill>
                  <a:schemeClr val="bg1"/>
                </a:solidFill>
              </a:rPr>
              <a:t>Feature Creation</a:t>
            </a:r>
          </a:p>
          <a:p>
            <a:r>
              <a:rPr lang="en-US" sz="1600" dirty="0">
                <a:solidFill>
                  <a:schemeClr val="bg1"/>
                </a:solidFill>
              </a:rPr>
              <a:t>Jupyter Notebook</a:t>
            </a:r>
          </a:p>
          <a:p>
            <a:r>
              <a:rPr lang="en-US" sz="1600" dirty="0">
                <a:solidFill>
                  <a:schemeClr val="bg1"/>
                </a:solidFill>
              </a:rPr>
              <a:t>Python</a:t>
            </a:r>
          </a:p>
          <a:p>
            <a:pPr lvl="1"/>
            <a:r>
              <a:rPr lang="en-US" sz="1600" dirty="0">
                <a:solidFill>
                  <a:schemeClr val="bg1"/>
                </a:solidFill>
              </a:rPr>
              <a:t>NumPy, SciPy, Pandas</a:t>
            </a:r>
          </a:p>
          <a:p>
            <a:pPr lvl="1"/>
            <a:r>
              <a:rPr lang="en-US" sz="1600" dirty="0">
                <a:solidFill>
                  <a:schemeClr val="bg1"/>
                </a:solidFill>
              </a:rPr>
              <a:t>Matplotlib</a:t>
            </a:r>
          </a:p>
          <a:p>
            <a:pPr lvl="1"/>
            <a:r>
              <a:rPr lang="en-US" sz="1600" dirty="0">
                <a:solidFill>
                  <a:schemeClr val="bg1"/>
                </a:solidFill>
              </a:rPr>
              <a:t>XGBoost</a:t>
            </a:r>
          </a:p>
          <a:p>
            <a:r>
              <a:rPr lang="en-US" sz="1600" dirty="0">
                <a:solidFill>
                  <a:schemeClr val="bg1"/>
                </a:solidFill>
              </a:rPr>
              <a:t>RStudio</a:t>
            </a:r>
          </a:p>
          <a:p>
            <a:r>
              <a:rPr lang="en-US" sz="1600" dirty="0">
                <a:solidFill>
                  <a:schemeClr val="bg1"/>
                </a:solidFill>
              </a:rPr>
              <a:t>Vertica Database Platform</a:t>
            </a:r>
          </a:p>
          <a:p>
            <a:pPr marL="457200" lvl="1" indent="0">
              <a:buNone/>
            </a:pPr>
            <a:endParaRPr lang="en-US" dirty="0"/>
          </a:p>
        </p:txBody>
      </p:sp>
      <p:sp>
        <p:nvSpPr>
          <p:cNvPr id="11" name="TextBox 10">
            <a:extLst>
              <a:ext uri="{FF2B5EF4-FFF2-40B4-BE49-F238E27FC236}">
                <a16:creationId xmlns:a16="http://schemas.microsoft.com/office/drawing/2014/main" id="{FA4D8256-9713-4E07-9191-DF0952530981}"/>
              </a:ext>
            </a:extLst>
          </p:cNvPr>
          <p:cNvSpPr txBox="1"/>
          <p:nvPr/>
        </p:nvSpPr>
        <p:spPr>
          <a:xfrm>
            <a:off x="9009592" y="5471176"/>
            <a:ext cx="3948546" cy="369332"/>
          </a:xfrm>
          <a:prstGeom prst="rect">
            <a:avLst/>
          </a:prstGeom>
          <a:noFill/>
        </p:spPr>
        <p:txBody>
          <a:bodyPr wrap="square" rtlCol="0">
            <a:spAutoFit/>
          </a:bodyPr>
          <a:lstStyle/>
          <a:p>
            <a:r>
              <a:rPr lang="en-US" dirty="0">
                <a:solidFill>
                  <a:srgbClr val="FFFF00"/>
                </a:solidFill>
              </a:rPr>
              <a:t>“Data Science is a street fight….”</a:t>
            </a:r>
          </a:p>
        </p:txBody>
      </p:sp>
      <p:pic>
        <p:nvPicPr>
          <p:cNvPr id="15" name="Picture Placeholder 14">
            <a:extLst>
              <a:ext uri="{FF2B5EF4-FFF2-40B4-BE49-F238E27FC236}">
                <a16:creationId xmlns:a16="http://schemas.microsoft.com/office/drawing/2014/main" id="{02F684C9-3B37-4A96-AA3E-43E6663E19AF}"/>
              </a:ext>
            </a:extLst>
          </p:cNvPr>
          <p:cNvPicPr>
            <a:picLocks noGrp="1" noChangeAspect="1"/>
          </p:cNvPicPr>
          <p:nvPr>
            <p:ph type="pic" sz="quarter" idx="13"/>
          </p:nvPr>
        </p:nvPicPr>
        <p:blipFill>
          <a:blip r:embed="rId2"/>
          <a:srcRect l="16727" r="16727"/>
          <a:stretch>
            <a:fillRect/>
          </a:stretch>
        </p:blipFill>
        <p:spPr/>
      </p:pic>
    </p:spTree>
    <p:extLst>
      <p:ext uri="{BB962C8B-B14F-4D97-AF65-F5344CB8AC3E}">
        <p14:creationId xmlns:p14="http://schemas.microsoft.com/office/powerpoint/2010/main" val="28810783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532049D-2813-438B-B6D8-8C8E064D849F}"/>
              </a:ext>
            </a:extLst>
          </p:cNvPr>
          <p:cNvSpPr>
            <a:spLocks noGrp="1"/>
          </p:cNvSpPr>
          <p:nvPr>
            <p:ph type="title"/>
          </p:nvPr>
        </p:nvSpPr>
        <p:spPr/>
        <p:txBody>
          <a:bodyPr/>
          <a:lstStyle/>
          <a:p>
            <a:r>
              <a:rPr lang="en-US" dirty="0">
                <a:solidFill>
                  <a:schemeClr val="accent1"/>
                </a:solidFill>
              </a:rPr>
              <a:t>Bespoke Data Set Creation</a:t>
            </a:r>
          </a:p>
        </p:txBody>
      </p:sp>
      <p:sp>
        <p:nvSpPr>
          <p:cNvPr id="4" name="Slide Number Placeholder 3">
            <a:extLst>
              <a:ext uri="{FF2B5EF4-FFF2-40B4-BE49-F238E27FC236}">
                <a16:creationId xmlns:a16="http://schemas.microsoft.com/office/drawing/2014/main" id="{BDCC4C06-0742-4323-81C5-217411E46F9A}"/>
              </a:ext>
            </a:extLst>
          </p:cNvPr>
          <p:cNvSpPr>
            <a:spLocks noGrp="1"/>
          </p:cNvSpPr>
          <p:nvPr>
            <p:ph type="sldNum" sz="quarter" idx="12"/>
          </p:nvPr>
        </p:nvSpPr>
        <p:spPr/>
        <p:txBody>
          <a:bodyPr/>
          <a:lstStyle/>
          <a:p>
            <a:fld id="{9EC71654-96A5-4280-94F3-931C61A9F92C}" type="slidenum">
              <a:rPr lang="en-US" noProof="0" smtClean="0"/>
              <a:pPr/>
              <a:t>18</a:t>
            </a:fld>
            <a:endParaRPr lang="en-US" noProof="0" dirty="0"/>
          </a:p>
        </p:txBody>
      </p:sp>
      <p:sp>
        <p:nvSpPr>
          <p:cNvPr id="7" name="TextBox 6">
            <a:extLst>
              <a:ext uri="{FF2B5EF4-FFF2-40B4-BE49-F238E27FC236}">
                <a16:creationId xmlns:a16="http://schemas.microsoft.com/office/drawing/2014/main" id="{43575DDB-EBE4-446D-9FB9-1E6C5958CF9C}"/>
              </a:ext>
            </a:extLst>
          </p:cNvPr>
          <p:cNvSpPr txBox="1"/>
          <p:nvPr/>
        </p:nvSpPr>
        <p:spPr>
          <a:xfrm>
            <a:off x="535709" y="1514764"/>
            <a:ext cx="10547927" cy="4524315"/>
          </a:xfrm>
          <a:prstGeom prst="rect">
            <a:avLst/>
          </a:prstGeom>
          <a:noFill/>
        </p:spPr>
        <p:txBody>
          <a:bodyPr wrap="square" rtlCol="0">
            <a:spAutoFit/>
          </a:bodyPr>
          <a:lstStyle/>
          <a:p>
            <a:r>
              <a:rPr lang="en-US" dirty="0"/>
              <a:t>We will be creating our own data sets for modeling. Up until recently it was rather difficult and expensive to obtain consistent futures data across exchanges in frequently updated manner.   However, certain new platforms make acquiring this data possible.</a:t>
            </a:r>
          </a:p>
          <a:p>
            <a:endParaRPr lang="en-US" dirty="0"/>
          </a:p>
          <a:p>
            <a:r>
              <a:rPr lang="en-US" dirty="0"/>
              <a:t>Data stitching and munging still needs to occur to make the data relevant for modeling purposes.  Our data is downloaded and manipulated with the final version stored in a data warehouse.</a:t>
            </a:r>
          </a:p>
          <a:p>
            <a:endParaRPr lang="en-US" dirty="0"/>
          </a:p>
          <a:p>
            <a:r>
              <a:rPr lang="en-US" dirty="0"/>
              <a:t>They are the following data sets;</a:t>
            </a:r>
          </a:p>
          <a:p>
            <a:pPr marL="342900" indent="-342900">
              <a:buFont typeface="+mj-lt"/>
              <a:buAutoNum type="arabicPeriod"/>
            </a:pPr>
            <a:r>
              <a:rPr lang="en-US" dirty="0"/>
              <a:t>Historical futures contracts for a wide variety of energy related continuous contracts</a:t>
            </a:r>
          </a:p>
          <a:p>
            <a:pPr marL="800100" lvl="1" indent="-342900">
              <a:buFont typeface="Arial" panose="020B0604020202020204" pitchFamily="34" charset="0"/>
              <a:buChar char="•"/>
            </a:pPr>
            <a:r>
              <a:rPr lang="en-US" i="1" dirty="0"/>
              <a:t>The main difficulty with trying to generate a continuous contract from the underlying contracts with varying deliveries is that the contracts do not often trade at the same prices.  This will be explained in greater detail in subsequent slides.</a:t>
            </a:r>
          </a:p>
          <a:p>
            <a:pPr lvl="1"/>
            <a:endParaRPr lang="en-US" i="1" dirty="0"/>
          </a:p>
          <a:p>
            <a:pPr marL="342900" indent="-342900">
              <a:buFont typeface="+mj-lt"/>
              <a:buAutoNum type="arabicPeriod"/>
            </a:pPr>
            <a:r>
              <a:rPr lang="en-US" dirty="0"/>
              <a:t>Weekly Department of Energy(EIA) reports summarizing the storage of products and refinery outputs.</a:t>
            </a:r>
          </a:p>
          <a:p>
            <a:pPr marL="342900" indent="-342900">
              <a:buFont typeface="+mj-lt"/>
              <a:buAutoNum type="arabicPeriod"/>
            </a:pPr>
            <a:endParaRPr lang="en-US" dirty="0"/>
          </a:p>
          <a:p>
            <a:pPr marL="342900" indent="-342900">
              <a:buFont typeface="+mj-lt"/>
              <a:buAutoNum type="arabicPeriod"/>
            </a:pPr>
            <a:r>
              <a:rPr lang="en-US" dirty="0"/>
              <a:t>Global Indexes</a:t>
            </a:r>
          </a:p>
        </p:txBody>
      </p:sp>
    </p:spTree>
    <p:extLst>
      <p:ext uri="{BB962C8B-B14F-4D97-AF65-F5344CB8AC3E}">
        <p14:creationId xmlns:p14="http://schemas.microsoft.com/office/powerpoint/2010/main" val="21260283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5F8FF-FE5C-4C27-B43C-4597A5973CC8}"/>
              </a:ext>
            </a:extLst>
          </p:cNvPr>
          <p:cNvSpPr>
            <a:spLocks noGrp="1"/>
          </p:cNvSpPr>
          <p:nvPr>
            <p:ph type="title"/>
          </p:nvPr>
        </p:nvSpPr>
        <p:spPr/>
        <p:txBody>
          <a:bodyPr/>
          <a:lstStyle/>
          <a:p>
            <a:r>
              <a:rPr lang="en-US" sz="2800" dirty="0">
                <a:solidFill>
                  <a:schemeClr val="accent1"/>
                </a:solidFill>
              </a:rPr>
              <a:t>Forming a Continuous futures contract</a:t>
            </a:r>
          </a:p>
        </p:txBody>
      </p:sp>
      <p:sp>
        <p:nvSpPr>
          <p:cNvPr id="3" name="Slide Number Placeholder 2">
            <a:extLst>
              <a:ext uri="{FF2B5EF4-FFF2-40B4-BE49-F238E27FC236}">
                <a16:creationId xmlns:a16="http://schemas.microsoft.com/office/drawing/2014/main" id="{9500AA34-0374-405E-A9DA-8EDF5A38C7E8}"/>
              </a:ext>
            </a:extLst>
          </p:cNvPr>
          <p:cNvSpPr>
            <a:spLocks noGrp="1"/>
          </p:cNvSpPr>
          <p:nvPr>
            <p:ph type="sldNum" sz="quarter" idx="12"/>
          </p:nvPr>
        </p:nvSpPr>
        <p:spPr/>
        <p:txBody>
          <a:bodyPr/>
          <a:lstStyle/>
          <a:p>
            <a:fld id="{9EC71654-96A5-4280-94F3-931C61A9F92C}" type="slidenum">
              <a:rPr lang="en-US" noProof="0" smtClean="0"/>
              <a:pPr/>
              <a:t>19</a:t>
            </a:fld>
            <a:endParaRPr lang="en-US" noProof="0" dirty="0"/>
          </a:p>
        </p:txBody>
      </p:sp>
      <p:sp>
        <p:nvSpPr>
          <p:cNvPr id="4" name="TextBox 3">
            <a:extLst>
              <a:ext uri="{FF2B5EF4-FFF2-40B4-BE49-F238E27FC236}">
                <a16:creationId xmlns:a16="http://schemas.microsoft.com/office/drawing/2014/main" id="{5DEC7C95-692A-478F-86EB-CD5406F70F8F}"/>
              </a:ext>
            </a:extLst>
          </p:cNvPr>
          <p:cNvSpPr txBox="1"/>
          <p:nvPr/>
        </p:nvSpPr>
        <p:spPr>
          <a:xfrm>
            <a:off x="330690" y="1297354"/>
            <a:ext cx="7703525" cy="1477328"/>
          </a:xfrm>
          <a:prstGeom prst="rect">
            <a:avLst/>
          </a:prstGeom>
          <a:noFill/>
        </p:spPr>
        <p:txBody>
          <a:bodyPr wrap="square" rtlCol="0">
            <a:spAutoFit/>
          </a:bodyPr>
          <a:lstStyle/>
          <a:p>
            <a:r>
              <a:rPr lang="en-US" dirty="0"/>
              <a:t>The main difficulty with trying to generate a continuous contract from the underlying contracts with varying deliveries is that the contracts do not often trade at the same prices. Thus, situations arise where they do not provide a smooth splice from one to the next. This is due to contango and backwardation effects. </a:t>
            </a:r>
          </a:p>
        </p:txBody>
      </p:sp>
      <p:pic>
        <p:nvPicPr>
          <p:cNvPr id="1026" name="Picture 2">
            <a:extLst>
              <a:ext uri="{FF2B5EF4-FFF2-40B4-BE49-F238E27FC236}">
                <a16:creationId xmlns:a16="http://schemas.microsoft.com/office/drawing/2014/main" id="{A2906B32-7042-4ED7-8D91-127A618C9F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29601" y="10214"/>
            <a:ext cx="3823272" cy="291274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72F3D571-47DA-4944-8267-0B08C2DFA5CA}"/>
              </a:ext>
            </a:extLst>
          </p:cNvPr>
          <p:cNvPicPr>
            <a:picLocks noChangeAspect="1"/>
          </p:cNvPicPr>
          <p:nvPr/>
        </p:nvPicPr>
        <p:blipFill>
          <a:blip r:embed="rId3"/>
          <a:stretch>
            <a:fillRect/>
          </a:stretch>
        </p:blipFill>
        <p:spPr>
          <a:xfrm>
            <a:off x="586276" y="3429000"/>
            <a:ext cx="10401300" cy="2657475"/>
          </a:xfrm>
          <a:prstGeom prst="rect">
            <a:avLst/>
          </a:prstGeom>
        </p:spPr>
      </p:pic>
      <p:sp>
        <p:nvSpPr>
          <p:cNvPr id="6" name="TextBox 5">
            <a:extLst>
              <a:ext uri="{FF2B5EF4-FFF2-40B4-BE49-F238E27FC236}">
                <a16:creationId xmlns:a16="http://schemas.microsoft.com/office/drawing/2014/main" id="{5594805A-26B2-4FF3-98A9-98D6406A6A32}"/>
              </a:ext>
            </a:extLst>
          </p:cNvPr>
          <p:cNvSpPr txBox="1"/>
          <p:nvPr/>
        </p:nvSpPr>
        <p:spPr>
          <a:xfrm>
            <a:off x="937846" y="3053351"/>
            <a:ext cx="8448431" cy="369332"/>
          </a:xfrm>
          <a:prstGeom prst="rect">
            <a:avLst/>
          </a:prstGeom>
          <a:noFill/>
        </p:spPr>
        <p:txBody>
          <a:bodyPr wrap="square" rtlCol="0">
            <a:spAutoFit/>
          </a:bodyPr>
          <a:lstStyle/>
          <a:p>
            <a:r>
              <a:rPr lang="en-US" dirty="0"/>
              <a:t>Here is another view of a March delivery contract rolling over to April – Price versus Time</a:t>
            </a:r>
          </a:p>
        </p:txBody>
      </p:sp>
    </p:spTree>
    <p:extLst>
      <p:ext uri="{BB962C8B-B14F-4D97-AF65-F5344CB8AC3E}">
        <p14:creationId xmlns:p14="http://schemas.microsoft.com/office/powerpoint/2010/main" val="32085646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B7FFC6D-554C-490D-B109-FDE108FF8157}"/>
              </a:ext>
            </a:extLst>
          </p:cNvPr>
          <p:cNvSpPr>
            <a:spLocks noGrp="1"/>
          </p:cNvSpPr>
          <p:nvPr>
            <p:ph type="title"/>
          </p:nvPr>
        </p:nvSpPr>
        <p:spPr>
          <a:xfrm>
            <a:off x="515938" y="499595"/>
            <a:ext cx="4937211" cy="1022451"/>
          </a:xfrm>
        </p:spPr>
        <p:txBody>
          <a:bodyPr/>
          <a:lstStyle/>
          <a:p>
            <a:r>
              <a:rPr lang="en-US" dirty="0">
                <a:solidFill>
                  <a:schemeClr val="bg2"/>
                </a:solidFill>
              </a:rPr>
              <a:t>Contents</a:t>
            </a:r>
          </a:p>
        </p:txBody>
      </p:sp>
      <p:sp>
        <p:nvSpPr>
          <p:cNvPr id="6" name="Content Placeholder 5">
            <a:extLst>
              <a:ext uri="{FF2B5EF4-FFF2-40B4-BE49-F238E27FC236}">
                <a16:creationId xmlns:a16="http://schemas.microsoft.com/office/drawing/2014/main" id="{757A61D0-2687-434B-90AD-2FA440A24B8F}"/>
              </a:ext>
            </a:extLst>
          </p:cNvPr>
          <p:cNvSpPr>
            <a:spLocks noGrp="1"/>
          </p:cNvSpPr>
          <p:nvPr>
            <p:ph idx="1"/>
          </p:nvPr>
        </p:nvSpPr>
        <p:spPr>
          <a:xfrm>
            <a:off x="513875" y="1522046"/>
            <a:ext cx="6661282" cy="4276774"/>
          </a:xfrm>
        </p:spPr>
        <p:txBody>
          <a:bodyPr/>
          <a:lstStyle/>
          <a:p>
            <a:r>
              <a:rPr lang="en-US" dirty="0">
                <a:solidFill>
                  <a:schemeClr val="bg1"/>
                </a:solidFill>
              </a:rPr>
              <a:t>Executive Summary………………..........................3</a:t>
            </a:r>
          </a:p>
          <a:p>
            <a:r>
              <a:rPr lang="en-US" dirty="0">
                <a:solidFill>
                  <a:schemeClr val="bg1"/>
                </a:solidFill>
              </a:rPr>
              <a:t>Introduction &amp; Goals……………………………………..6</a:t>
            </a:r>
          </a:p>
          <a:p>
            <a:r>
              <a:rPr lang="en-US" dirty="0">
                <a:solidFill>
                  <a:schemeClr val="bg1"/>
                </a:solidFill>
              </a:rPr>
              <a:t>Preparation / Tools………………………………………16</a:t>
            </a:r>
          </a:p>
          <a:p>
            <a:r>
              <a:rPr lang="en-US" dirty="0">
                <a:solidFill>
                  <a:schemeClr val="bg1"/>
                </a:solidFill>
              </a:rPr>
              <a:t>Model Analysis …………………………………………...24</a:t>
            </a:r>
          </a:p>
          <a:p>
            <a:r>
              <a:rPr lang="en-US" dirty="0">
                <a:solidFill>
                  <a:schemeClr val="bg1"/>
                </a:solidFill>
              </a:rPr>
              <a:t>Market Stylized Facts &amp; Modeling Details…….43</a:t>
            </a:r>
          </a:p>
          <a:p>
            <a:r>
              <a:rPr lang="en-US" dirty="0">
                <a:solidFill>
                  <a:schemeClr val="bg1"/>
                </a:solidFill>
              </a:rPr>
              <a:t>Strategy Results……………………………………………52</a:t>
            </a:r>
          </a:p>
          <a:p>
            <a:r>
              <a:rPr lang="en-US" dirty="0">
                <a:solidFill>
                  <a:schemeClr val="bg1"/>
                </a:solidFill>
              </a:rPr>
              <a:t>Interactive Dashboard………………………………....61</a:t>
            </a:r>
          </a:p>
          <a:p>
            <a:r>
              <a:rPr lang="en-US">
                <a:solidFill>
                  <a:schemeClr val="bg1"/>
                </a:solidFill>
              </a:rPr>
              <a:t>Project Schedule…………………………………………..62</a:t>
            </a:r>
            <a:endParaRPr lang="en-US" dirty="0">
              <a:solidFill>
                <a:schemeClr val="bg1"/>
              </a:solidFill>
            </a:endParaRPr>
          </a:p>
        </p:txBody>
      </p:sp>
      <p:pic>
        <p:nvPicPr>
          <p:cNvPr id="9" name="Picture Placeholder 8">
            <a:extLst>
              <a:ext uri="{FF2B5EF4-FFF2-40B4-BE49-F238E27FC236}">
                <a16:creationId xmlns:a16="http://schemas.microsoft.com/office/drawing/2014/main" id="{A1E4E91B-DCFF-4FD3-A2D0-E506A9DC0F25}"/>
              </a:ext>
            </a:extLst>
          </p:cNvPr>
          <p:cNvPicPr>
            <a:picLocks noGrp="1" noChangeAspect="1"/>
          </p:cNvPicPr>
          <p:nvPr>
            <p:ph type="pic" sz="quarter" idx="13"/>
          </p:nvPr>
        </p:nvPicPr>
        <p:blipFill>
          <a:blip r:embed="rId2"/>
          <a:srcRect l="16667" r="16667"/>
          <a:stretch>
            <a:fillRect/>
          </a:stretch>
        </p:blipFill>
        <p:spPr>
          <a:xfrm>
            <a:off x="7239002" y="913972"/>
            <a:ext cx="4884848" cy="4884848"/>
          </a:xfrm>
        </p:spPr>
      </p:pic>
    </p:spTree>
    <p:extLst>
      <p:ext uri="{BB962C8B-B14F-4D97-AF65-F5344CB8AC3E}">
        <p14:creationId xmlns:p14="http://schemas.microsoft.com/office/powerpoint/2010/main" val="34655286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40E5D7-9963-45E7-80C7-3AB39070361A}"/>
              </a:ext>
            </a:extLst>
          </p:cNvPr>
          <p:cNvSpPr>
            <a:spLocks noGrp="1"/>
          </p:cNvSpPr>
          <p:nvPr>
            <p:ph type="title"/>
          </p:nvPr>
        </p:nvSpPr>
        <p:spPr/>
        <p:txBody>
          <a:bodyPr/>
          <a:lstStyle/>
          <a:p>
            <a:r>
              <a:rPr lang="en-US" sz="2800" dirty="0">
                <a:solidFill>
                  <a:schemeClr val="accent1"/>
                </a:solidFill>
              </a:rPr>
              <a:t>Forming a Continuous futures contract(Continued)</a:t>
            </a:r>
          </a:p>
        </p:txBody>
      </p:sp>
      <p:sp>
        <p:nvSpPr>
          <p:cNvPr id="3" name="Slide Number Placeholder 2">
            <a:extLst>
              <a:ext uri="{FF2B5EF4-FFF2-40B4-BE49-F238E27FC236}">
                <a16:creationId xmlns:a16="http://schemas.microsoft.com/office/drawing/2014/main" id="{586DC153-926B-4030-AB92-7C55164259E1}"/>
              </a:ext>
            </a:extLst>
          </p:cNvPr>
          <p:cNvSpPr>
            <a:spLocks noGrp="1"/>
          </p:cNvSpPr>
          <p:nvPr>
            <p:ph type="sldNum" sz="quarter" idx="12"/>
          </p:nvPr>
        </p:nvSpPr>
        <p:spPr/>
        <p:txBody>
          <a:bodyPr/>
          <a:lstStyle/>
          <a:p>
            <a:fld id="{9EC71654-96A5-4280-94F3-931C61A9F92C}" type="slidenum">
              <a:rPr lang="en-US" noProof="0" smtClean="0"/>
              <a:pPr/>
              <a:t>20</a:t>
            </a:fld>
            <a:endParaRPr lang="en-US" noProof="0" dirty="0"/>
          </a:p>
        </p:txBody>
      </p:sp>
      <p:pic>
        <p:nvPicPr>
          <p:cNvPr id="4" name="Picture 3">
            <a:extLst>
              <a:ext uri="{FF2B5EF4-FFF2-40B4-BE49-F238E27FC236}">
                <a16:creationId xmlns:a16="http://schemas.microsoft.com/office/drawing/2014/main" id="{F1465C99-058F-4688-821C-C1438D681254}"/>
              </a:ext>
            </a:extLst>
          </p:cNvPr>
          <p:cNvPicPr>
            <a:picLocks noChangeAspect="1"/>
          </p:cNvPicPr>
          <p:nvPr/>
        </p:nvPicPr>
        <p:blipFill>
          <a:blip r:embed="rId2"/>
          <a:stretch>
            <a:fillRect/>
          </a:stretch>
        </p:blipFill>
        <p:spPr>
          <a:xfrm>
            <a:off x="625230" y="1166957"/>
            <a:ext cx="8662133" cy="2297627"/>
          </a:xfrm>
          <a:prstGeom prst="rect">
            <a:avLst/>
          </a:prstGeom>
        </p:spPr>
      </p:pic>
      <p:pic>
        <p:nvPicPr>
          <p:cNvPr id="5" name="Picture 4">
            <a:extLst>
              <a:ext uri="{FF2B5EF4-FFF2-40B4-BE49-F238E27FC236}">
                <a16:creationId xmlns:a16="http://schemas.microsoft.com/office/drawing/2014/main" id="{3C92B397-2B21-487A-8A64-0FB69800FD04}"/>
              </a:ext>
            </a:extLst>
          </p:cNvPr>
          <p:cNvPicPr>
            <a:picLocks noChangeAspect="1"/>
          </p:cNvPicPr>
          <p:nvPr/>
        </p:nvPicPr>
        <p:blipFill>
          <a:blip r:embed="rId3"/>
          <a:stretch>
            <a:fillRect/>
          </a:stretch>
        </p:blipFill>
        <p:spPr>
          <a:xfrm>
            <a:off x="679938" y="3565027"/>
            <a:ext cx="6824023" cy="2126016"/>
          </a:xfrm>
          <a:prstGeom prst="rect">
            <a:avLst/>
          </a:prstGeom>
        </p:spPr>
      </p:pic>
      <p:sp>
        <p:nvSpPr>
          <p:cNvPr id="6" name="TextBox 5">
            <a:extLst>
              <a:ext uri="{FF2B5EF4-FFF2-40B4-BE49-F238E27FC236}">
                <a16:creationId xmlns:a16="http://schemas.microsoft.com/office/drawing/2014/main" id="{710D6955-261A-4C78-9DC9-960A0538FD91}"/>
              </a:ext>
            </a:extLst>
          </p:cNvPr>
          <p:cNvSpPr txBox="1"/>
          <p:nvPr/>
        </p:nvSpPr>
        <p:spPr>
          <a:xfrm>
            <a:off x="6033477" y="1969477"/>
            <a:ext cx="5924061" cy="307777"/>
          </a:xfrm>
          <a:prstGeom prst="rect">
            <a:avLst/>
          </a:prstGeom>
          <a:noFill/>
        </p:spPr>
        <p:txBody>
          <a:bodyPr wrap="square" rtlCol="0">
            <a:spAutoFit/>
          </a:bodyPr>
          <a:lstStyle/>
          <a:p>
            <a:r>
              <a:rPr lang="en-US" sz="1400" dirty="0"/>
              <a:t>This is the easiest to understand, Back/Forward Adjustment</a:t>
            </a:r>
          </a:p>
        </p:txBody>
      </p:sp>
      <p:sp>
        <p:nvSpPr>
          <p:cNvPr id="7" name="TextBox 6">
            <a:extLst>
              <a:ext uri="{FF2B5EF4-FFF2-40B4-BE49-F238E27FC236}">
                <a16:creationId xmlns:a16="http://schemas.microsoft.com/office/drawing/2014/main" id="{BE60EABC-0B09-45FF-8037-CF1DA66F6FE5}"/>
              </a:ext>
            </a:extLst>
          </p:cNvPr>
          <p:cNvSpPr txBox="1"/>
          <p:nvPr/>
        </p:nvSpPr>
        <p:spPr>
          <a:xfrm>
            <a:off x="7659077" y="3556000"/>
            <a:ext cx="4360985" cy="1600438"/>
          </a:xfrm>
          <a:prstGeom prst="rect">
            <a:avLst/>
          </a:prstGeom>
          <a:noFill/>
        </p:spPr>
        <p:txBody>
          <a:bodyPr wrap="square" rtlCol="0">
            <a:spAutoFit/>
          </a:bodyPr>
          <a:lstStyle/>
          <a:p>
            <a:r>
              <a:rPr lang="en-US" sz="1400" dirty="0"/>
              <a:t>The key problem with these methods includes the introduction of a trend bias, which will introduce a large drift to the prices. This can lead to negative data for sufficiently historical contracts. In addition there is a loss of the </a:t>
            </a:r>
            <a:r>
              <a:rPr lang="en-US" sz="1400" i="1" dirty="0"/>
              <a:t>relative</a:t>
            </a:r>
            <a:r>
              <a:rPr lang="en-US" sz="1400" dirty="0"/>
              <a:t> price differences due to an absolute shift in values. This means that returns are complicated to calculate (or just plain incorrect).</a:t>
            </a:r>
          </a:p>
        </p:txBody>
      </p:sp>
    </p:spTree>
    <p:extLst>
      <p:ext uri="{BB962C8B-B14F-4D97-AF65-F5344CB8AC3E}">
        <p14:creationId xmlns:p14="http://schemas.microsoft.com/office/powerpoint/2010/main" val="38446001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A6BC0-2154-481B-B5FB-4417343B3FCF}"/>
              </a:ext>
            </a:extLst>
          </p:cNvPr>
          <p:cNvSpPr>
            <a:spLocks noGrp="1"/>
          </p:cNvSpPr>
          <p:nvPr>
            <p:ph type="title"/>
          </p:nvPr>
        </p:nvSpPr>
        <p:spPr/>
        <p:txBody>
          <a:bodyPr/>
          <a:lstStyle/>
          <a:p>
            <a:r>
              <a:rPr lang="en-US" sz="2800" dirty="0">
                <a:solidFill>
                  <a:schemeClr val="accent1"/>
                </a:solidFill>
              </a:rPr>
              <a:t>Forming a Continuous futures contract(Continued)</a:t>
            </a:r>
          </a:p>
        </p:txBody>
      </p:sp>
      <p:sp>
        <p:nvSpPr>
          <p:cNvPr id="3" name="Slide Number Placeholder 2">
            <a:extLst>
              <a:ext uri="{FF2B5EF4-FFF2-40B4-BE49-F238E27FC236}">
                <a16:creationId xmlns:a16="http://schemas.microsoft.com/office/drawing/2014/main" id="{48960CBC-A3F9-46F7-815B-C01EEE135A55}"/>
              </a:ext>
            </a:extLst>
          </p:cNvPr>
          <p:cNvSpPr>
            <a:spLocks noGrp="1"/>
          </p:cNvSpPr>
          <p:nvPr>
            <p:ph type="sldNum" sz="quarter" idx="12"/>
          </p:nvPr>
        </p:nvSpPr>
        <p:spPr/>
        <p:txBody>
          <a:bodyPr/>
          <a:lstStyle/>
          <a:p>
            <a:fld id="{9EC71654-96A5-4280-94F3-931C61A9F92C}" type="slidenum">
              <a:rPr lang="en-US" noProof="0" smtClean="0"/>
              <a:pPr/>
              <a:t>21</a:t>
            </a:fld>
            <a:endParaRPr lang="en-US" noProof="0" dirty="0"/>
          </a:p>
        </p:txBody>
      </p:sp>
      <p:pic>
        <p:nvPicPr>
          <p:cNvPr id="2050" name="Picture 2">
            <a:extLst>
              <a:ext uri="{FF2B5EF4-FFF2-40B4-BE49-F238E27FC236}">
                <a16:creationId xmlns:a16="http://schemas.microsoft.com/office/drawing/2014/main" id="{0EDDC2A4-44AE-45B7-ABD5-0A33949F59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2955" y="1377185"/>
            <a:ext cx="7699253" cy="410362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E5009C0-3986-45F8-8F3D-78729A4E8CB1}"/>
              </a:ext>
            </a:extLst>
          </p:cNvPr>
          <p:cNvSpPr txBox="1"/>
          <p:nvPr/>
        </p:nvSpPr>
        <p:spPr>
          <a:xfrm>
            <a:off x="2813538" y="1641232"/>
            <a:ext cx="8745416" cy="923330"/>
          </a:xfrm>
          <a:prstGeom prst="rect">
            <a:avLst/>
          </a:prstGeom>
          <a:noFill/>
        </p:spPr>
        <p:txBody>
          <a:bodyPr wrap="square" rtlCol="0">
            <a:spAutoFit/>
          </a:bodyPr>
          <a:lstStyle/>
          <a:p>
            <a:r>
              <a:rPr lang="en-US" dirty="0"/>
              <a:t>The gasoline contract adds another wrinkle to the creation of a continuous contract.  There are two blends, one summer(April-September) and the other winter(October – March) which differ in price because of production costs.</a:t>
            </a:r>
          </a:p>
        </p:txBody>
      </p:sp>
      <p:sp>
        <p:nvSpPr>
          <p:cNvPr id="5" name="TextBox 4">
            <a:extLst>
              <a:ext uri="{FF2B5EF4-FFF2-40B4-BE49-F238E27FC236}">
                <a16:creationId xmlns:a16="http://schemas.microsoft.com/office/drawing/2014/main" id="{E52D88C1-42BE-47E3-A5D3-A6AA5766B91B}"/>
              </a:ext>
            </a:extLst>
          </p:cNvPr>
          <p:cNvSpPr txBox="1"/>
          <p:nvPr/>
        </p:nvSpPr>
        <p:spPr>
          <a:xfrm>
            <a:off x="5071049" y="4794913"/>
            <a:ext cx="6439877" cy="1754326"/>
          </a:xfrm>
          <a:prstGeom prst="rect">
            <a:avLst/>
          </a:prstGeom>
          <a:solidFill>
            <a:schemeClr val="bg1"/>
          </a:solidFill>
        </p:spPr>
        <p:txBody>
          <a:bodyPr wrap="square" rtlCol="0">
            <a:spAutoFit/>
          </a:bodyPr>
          <a:lstStyle/>
          <a:p>
            <a:r>
              <a:rPr lang="en-US" dirty="0"/>
              <a:t>We will be using the Perpetual Series approach to create a continuous contract of successive contracts by taking a linearly weighted proportion of each contract over a change in open trading interest to ensure a smoother transition between each. We will concentrate on implementing the perpetual series method as this is most appropriate for backtesting. </a:t>
            </a:r>
          </a:p>
        </p:txBody>
      </p:sp>
    </p:spTree>
    <p:extLst>
      <p:ext uri="{BB962C8B-B14F-4D97-AF65-F5344CB8AC3E}">
        <p14:creationId xmlns:p14="http://schemas.microsoft.com/office/powerpoint/2010/main" val="19885418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AC32F80-38B0-42F1-8909-32FED016E557}"/>
              </a:ext>
            </a:extLst>
          </p:cNvPr>
          <p:cNvSpPr>
            <a:spLocks noGrp="1"/>
          </p:cNvSpPr>
          <p:nvPr>
            <p:ph type="sldNum" sz="quarter" idx="12"/>
          </p:nvPr>
        </p:nvSpPr>
        <p:spPr/>
        <p:txBody>
          <a:bodyPr/>
          <a:lstStyle/>
          <a:p>
            <a:fld id="{9EC71654-96A5-4280-94F3-931C61A9F92C}" type="slidenum">
              <a:rPr lang="en-US" noProof="0" smtClean="0"/>
              <a:pPr/>
              <a:t>22</a:t>
            </a:fld>
            <a:endParaRPr lang="en-US" noProof="0" dirty="0"/>
          </a:p>
        </p:txBody>
      </p:sp>
      <p:pic>
        <p:nvPicPr>
          <p:cNvPr id="9" name="Content Placeholder 8">
            <a:extLst>
              <a:ext uri="{FF2B5EF4-FFF2-40B4-BE49-F238E27FC236}">
                <a16:creationId xmlns:a16="http://schemas.microsoft.com/office/drawing/2014/main" id="{84B1469D-D644-4994-8085-92009B752EBC}"/>
              </a:ext>
            </a:extLst>
          </p:cNvPr>
          <p:cNvPicPr>
            <a:picLocks noGrp="1" noChangeAspect="1"/>
          </p:cNvPicPr>
          <p:nvPr>
            <p:ph idx="1"/>
          </p:nvPr>
        </p:nvPicPr>
        <p:blipFill>
          <a:blip r:embed="rId2"/>
          <a:stretch>
            <a:fillRect/>
          </a:stretch>
        </p:blipFill>
        <p:spPr>
          <a:xfrm>
            <a:off x="1303857" y="1509741"/>
            <a:ext cx="5271915" cy="4351338"/>
          </a:xfrm>
        </p:spPr>
      </p:pic>
      <p:sp>
        <p:nvSpPr>
          <p:cNvPr id="6" name="Title 5">
            <a:extLst>
              <a:ext uri="{FF2B5EF4-FFF2-40B4-BE49-F238E27FC236}">
                <a16:creationId xmlns:a16="http://schemas.microsoft.com/office/drawing/2014/main" id="{BAF125E3-7C37-4B5A-A56E-6186B404472F}"/>
              </a:ext>
            </a:extLst>
          </p:cNvPr>
          <p:cNvSpPr>
            <a:spLocks noGrp="1"/>
          </p:cNvSpPr>
          <p:nvPr>
            <p:ph type="title"/>
          </p:nvPr>
        </p:nvSpPr>
        <p:spPr>
          <a:xfrm>
            <a:off x="1394460" y="246620"/>
            <a:ext cx="10272078" cy="923329"/>
          </a:xfrm>
        </p:spPr>
        <p:txBody>
          <a:bodyPr/>
          <a:lstStyle/>
          <a:p>
            <a:r>
              <a:rPr lang="en-US" dirty="0">
                <a:solidFill>
                  <a:schemeClr val="accent1"/>
                </a:solidFill>
              </a:rPr>
              <a:t>Department of energy weekly report data</a:t>
            </a:r>
          </a:p>
        </p:txBody>
      </p:sp>
      <p:sp>
        <p:nvSpPr>
          <p:cNvPr id="10" name="TextBox 9">
            <a:extLst>
              <a:ext uri="{FF2B5EF4-FFF2-40B4-BE49-F238E27FC236}">
                <a16:creationId xmlns:a16="http://schemas.microsoft.com/office/drawing/2014/main" id="{97E6207D-F034-43ED-B0FF-6CB57C845393}"/>
              </a:ext>
            </a:extLst>
          </p:cNvPr>
          <p:cNvSpPr txBox="1"/>
          <p:nvPr/>
        </p:nvSpPr>
        <p:spPr>
          <a:xfrm>
            <a:off x="6949440" y="3873731"/>
            <a:ext cx="4588625" cy="923330"/>
          </a:xfrm>
          <a:prstGeom prst="rect">
            <a:avLst/>
          </a:prstGeom>
          <a:noFill/>
        </p:spPr>
        <p:txBody>
          <a:bodyPr wrap="square" rtlCol="0">
            <a:spAutoFit/>
          </a:bodyPr>
          <a:lstStyle/>
          <a:p>
            <a:r>
              <a:rPr lang="en-US" dirty="0"/>
              <a:t>Downloaded and stitched together weekly petroleum data from EIA website into usable format for modeling.</a:t>
            </a:r>
          </a:p>
        </p:txBody>
      </p:sp>
    </p:spTree>
    <p:extLst>
      <p:ext uri="{BB962C8B-B14F-4D97-AF65-F5344CB8AC3E}">
        <p14:creationId xmlns:p14="http://schemas.microsoft.com/office/powerpoint/2010/main" val="12538617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EF15AE8-E663-4FD4-A7E3-5A5DACA2F95B}"/>
              </a:ext>
            </a:extLst>
          </p:cNvPr>
          <p:cNvSpPr>
            <a:spLocks noGrp="1"/>
          </p:cNvSpPr>
          <p:nvPr>
            <p:ph type="sldNum" sz="quarter" idx="12"/>
          </p:nvPr>
        </p:nvSpPr>
        <p:spPr/>
        <p:txBody>
          <a:bodyPr/>
          <a:lstStyle/>
          <a:p>
            <a:fld id="{9EC71654-96A5-4280-94F3-931C61A9F92C}" type="slidenum">
              <a:rPr lang="en-US" noProof="0" smtClean="0"/>
              <a:pPr/>
              <a:t>23</a:t>
            </a:fld>
            <a:endParaRPr lang="en-US" noProof="0" dirty="0"/>
          </a:p>
        </p:txBody>
      </p:sp>
      <p:pic>
        <p:nvPicPr>
          <p:cNvPr id="6" name="Content Placeholder 5">
            <a:extLst>
              <a:ext uri="{FF2B5EF4-FFF2-40B4-BE49-F238E27FC236}">
                <a16:creationId xmlns:a16="http://schemas.microsoft.com/office/drawing/2014/main" id="{ED47D5C3-646C-4733-B56D-F8699948C5D3}"/>
              </a:ext>
            </a:extLst>
          </p:cNvPr>
          <p:cNvPicPr>
            <a:picLocks noGrp="1" noChangeAspect="1"/>
          </p:cNvPicPr>
          <p:nvPr>
            <p:ph idx="1"/>
          </p:nvPr>
        </p:nvPicPr>
        <p:blipFill>
          <a:blip r:embed="rId2"/>
          <a:stretch>
            <a:fillRect/>
          </a:stretch>
        </p:blipFill>
        <p:spPr>
          <a:xfrm>
            <a:off x="851749" y="1363807"/>
            <a:ext cx="4366796" cy="4817096"/>
          </a:xfrm>
        </p:spPr>
      </p:pic>
      <p:sp>
        <p:nvSpPr>
          <p:cNvPr id="4" name="Title 3">
            <a:extLst>
              <a:ext uri="{FF2B5EF4-FFF2-40B4-BE49-F238E27FC236}">
                <a16:creationId xmlns:a16="http://schemas.microsoft.com/office/drawing/2014/main" id="{D57B67F0-E76B-4928-95D7-77D4099978AA}"/>
              </a:ext>
            </a:extLst>
          </p:cNvPr>
          <p:cNvSpPr>
            <a:spLocks noGrp="1"/>
          </p:cNvSpPr>
          <p:nvPr>
            <p:ph type="title"/>
          </p:nvPr>
        </p:nvSpPr>
        <p:spPr>
          <a:xfrm>
            <a:off x="851749" y="246620"/>
            <a:ext cx="10511948" cy="708001"/>
          </a:xfrm>
        </p:spPr>
        <p:txBody>
          <a:bodyPr/>
          <a:lstStyle/>
          <a:p>
            <a:r>
              <a:rPr lang="en-US" sz="2000" dirty="0">
                <a:solidFill>
                  <a:schemeClr val="accent1"/>
                </a:solidFill>
              </a:rPr>
              <a:t>Global index-continuous energy future contracts-Feature development</a:t>
            </a:r>
          </a:p>
        </p:txBody>
      </p:sp>
      <p:sp>
        <p:nvSpPr>
          <p:cNvPr id="7" name="TextBox 6">
            <a:extLst>
              <a:ext uri="{FF2B5EF4-FFF2-40B4-BE49-F238E27FC236}">
                <a16:creationId xmlns:a16="http://schemas.microsoft.com/office/drawing/2014/main" id="{B17B4A03-AC05-4810-BFE7-5FDD101F7DD8}"/>
              </a:ext>
            </a:extLst>
          </p:cNvPr>
          <p:cNvSpPr txBox="1"/>
          <p:nvPr/>
        </p:nvSpPr>
        <p:spPr>
          <a:xfrm>
            <a:off x="6904180" y="2666376"/>
            <a:ext cx="5467928" cy="923330"/>
          </a:xfrm>
          <a:prstGeom prst="rect">
            <a:avLst/>
          </a:prstGeom>
          <a:noFill/>
        </p:spPr>
        <p:txBody>
          <a:bodyPr wrap="square" rtlCol="0">
            <a:spAutoFit/>
          </a:bodyPr>
          <a:lstStyle/>
          <a:p>
            <a:r>
              <a:rPr lang="en-US" b="1" dirty="0"/>
              <a:t>A snapshot of a data points that will be fed into our modeling process.  In subsequent slides a data dictionary and feature definition list will be provided</a:t>
            </a:r>
            <a:r>
              <a:rPr lang="en-US" dirty="0"/>
              <a:t>.</a:t>
            </a:r>
          </a:p>
        </p:txBody>
      </p:sp>
      <p:sp>
        <p:nvSpPr>
          <p:cNvPr id="8" name="TextBox 7">
            <a:extLst>
              <a:ext uri="{FF2B5EF4-FFF2-40B4-BE49-F238E27FC236}">
                <a16:creationId xmlns:a16="http://schemas.microsoft.com/office/drawing/2014/main" id="{1BE8D637-108D-4C0A-ACD7-2B52176C4EB2}"/>
              </a:ext>
            </a:extLst>
          </p:cNvPr>
          <p:cNvSpPr txBox="1"/>
          <p:nvPr/>
        </p:nvSpPr>
        <p:spPr>
          <a:xfrm>
            <a:off x="5283199" y="1570182"/>
            <a:ext cx="2927927" cy="369332"/>
          </a:xfrm>
          <a:prstGeom prst="rect">
            <a:avLst/>
          </a:prstGeom>
          <a:noFill/>
        </p:spPr>
        <p:txBody>
          <a:bodyPr wrap="square" rtlCol="0">
            <a:spAutoFit/>
          </a:bodyPr>
          <a:lstStyle/>
          <a:p>
            <a:r>
              <a:rPr lang="en-US" dirty="0"/>
              <a:t>OHLC prices for data point</a:t>
            </a:r>
          </a:p>
        </p:txBody>
      </p:sp>
      <p:sp>
        <p:nvSpPr>
          <p:cNvPr id="9" name="TextBox 8">
            <a:extLst>
              <a:ext uri="{FF2B5EF4-FFF2-40B4-BE49-F238E27FC236}">
                <a16:creationId xmlns:a16="http://schemas.microsoft.com/office/drawing/2014/main" id="{55BDC636-20B2-4907-BD02-00844FB3F5B3}"/>
              </a:ext>
            </a:extLst>
          </p:cNvPr>
          <p:cNvSpPr txBox="1"/>
          <p:nvPr/>
        </p:nvSpPr>
        <p:spPr>
          <a:xfrm>
            <a:off x="5320144" y="3998892"/>
            <a:ext cx="3168073" cy="923330"/>
          </a:xfrm>
          <a:prstGeom prst="rect">
            <a:avLst/>
          </a:prstGeom>
          <a:noFill/>
        </p:spPr>
        <p:txBody>
          <a:bodyPr wrap="square" rtlCol="0">
            <a:spAutoFit/>
          </a:bodyPr>
          <a:lstStyle/>
          <a:p>
            <a:r>
              <a:rPr lang="en-US" dirty="0"/>
              <a:t>Feature development, such as twenty data moving average, Bollinger bands, etc. . </a:t>
            </a:r>
          </a:p>
        </p:txBody>
      </p:sp>
      <p:sp>
        <p:nvSpPr>
          <p:cNvPr id="10" name="TextBox 9">
            <a:extLst>
              <a:ext uri="{FF2B5EF4-FFF2-40B4-BE49-F238E27FC236}">
                <a16:creationId xmlns:a16="http://schemas.microsoft.com/office/drawing/2014/main" id="{66B8C371-9968-4F00-8799-0194D8BE8510}"/>
              </a:ext>
            </a:extLst>
          </p:cNvPr>
          <p:cNvSpPr txBox="1"/>
          <p:nvPr/>
        </p:nvSpPr>
        <p:spPr>
          <a:xfrm>
            <a:off x="5504873" y="5569527"/>
            <a:ext cx="4137891" cy="646331"/>
          </a:xfrm>
          <a:prstGeom prst="rect">
            <a:avLst/>
          </a:prstGeom>
          <a:noFill/>
        </p:spPr>
        <p:txBody>
          <a:bodyPr wrap="square" rtlCol="0">
            <a:spAutoFit/>
          </a:bodyPr>
          <a:lstStyle/>
          <a:p>
            <a:r>
              <a:rPr lang="en-US" dirty="0"/>
              <a:t>Some of the data points stored in the database.</a:t>
            </a:r>
          </a:p>
        </p:txBody>
      </p:sp>
    </p:spTree>
    <p:extLst>
      <p:ext uri="{BB962C8B-B14F-4D97-AF65-F5344CB8AC3E}">
        <p14:creationId xmlns:p14="http://schemas.microsoft.com/office/powerpoint/2010/main" val="2319462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GettyImages-187834021.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31144" r="15846" b="20819"/>
          <a:stretch/>
        </p:blipFill>
        <p:spPr bwMode="auto">
          <a:xfrm>
            <a:off x="-165271" y="-50800"/>
            <a:ext cx="12192000" cy="6959600"/>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22"/>
          <p:cNvSpPr/>
          <p:nvPr/>
        </p:nvSpPr>
        <p:spPr bwMode="ltGray">
          <a:xfrm>
            <a:off x="-165271" y="9588204"/>
            <a:ext cx="1049878" cy="811953"/>
          </a:xfrm>
          <a:prstGeom prst="rect">
            <a:avLst/>
          </a:prstGeom>
          <a:gradFill>
            <a:gsLst>
              <a:gs pos="0">
                <a:schemeClr val="tx1">
                  <a:alpha val="30000"/>
                </a:schemeClr>
              </a:gs>
              <a:gs pos="100000">
                <a:schemeClr val="tx1">
                  <a:alpha val="89000"/>
                </a:schemeClr>
              </a:gs>
            </a:gsLst>
            <a:lin ang="5400000" scaled="1"/>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err="1">
              <a:solidFill>
                <a:prstClr val="white"/>
              </a:solidFill>
            </a:endParaRPr>
          </a:p>
        </p:txBody>
      </p:sp>
      <p:sp>
        <p:nvSpPr>
          <p:cNvPr id="6" name="Rectangle 5"/>
          <p:cNvSpPr/>
          <p:nvPr/>
        </p:nvSpPr>
        <p:spPr bwMode="ltGray">
          <a:xfrm>
            <a:off x="477283" y="3026107"/>
            <a:ext cx="4896973" cy="2122541"/>
          </a:xfrm>
          <a:prstGeom prst="rect">
            <a:avLst/>
          </a:prstGeom>
          <a:no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210312" tIns="137160" rIns="137160" bIns="137160" rtlCol="0" anchor="ctr">
            <a:noAutofit/>
          </a:bodyPr>
          <a:lstStyle/>
          <a:p>
            <a:r>
              <a:rPr lang="en-US" sz="2800" dirty="0"/>
              <a:t>Model Analysis</a:t>
            </a:r>
          </a:p>
          <a:p>
            <a:pPr marL="457200" indent="-457200">
              <a:buFont typeface="Arial" panose="020B0604020202020204" pitchFamily="34" charset="0"/>
              <a:buChar char="•"/>
            </a:pPr>
            <a:r>
              <a:rPr lang="en-US" sz="2800" dirty="0"/>
              <a:t>Explore Data Details</a:t>
            </a:r>
          </a:p>
          <a:p>
            <a:pPr marL="457200" indent="-457200">
              <a:buFont typeface="Arial" panose="020B0604020202020204" pitchFamily="34" charset="0"/>
              <a:buChar char="•"/>
            </a:pPr>
            <a:r>
              <a:rPr lang="en-US" sz="2800" dirty="0"/>
              <a:t>Feature Development</a:t>
            </a:r>
          </a:p>
          <a:p>
            <a:pPr marL="457200" indent="-457200">
              <a:buFont typeface="Arial" panose="020B0604020202020204" pitchFamily="34" charset="0"/>
              <a:buChar char="•"/>
            </a:pPr>
            <a:r>
              <a:rPr lang="en-US" sz="2800" dirty="0"/>
              <a:t>Initial Model Exploration</a:t>
            </a:r>
          </a:p>
        </p:txBody>
      </p:sp>
      <p:grpSp>
        <p:nvGrpSpPr>
          <p:cNvPr id="44" name="Group 43"/>
          <p:cNvGrpSpPr/>
          <p:nvPr/>
        </p:nvGrpSpPr>
        <p:grpSpPr>
          <a:xfrm>
            <a:off x="10564484" y="6449405"/>
            <a:ext cx="740366" cy="179271"/>
            <a:chOff x="-504825" y="3757613"/>
            <a:chExt cx="1009650" cy="244475"/>
          </a:xfrm>
          <a:solidFill>
            <a:schemeClr val="bg1">
              <a:lumMod val="85000"/>
            </a:schemeClr>
          </a:solidFill>
        </p:grpSpPr>
        <p:sp>
          <p:nvSpPr>
            <p:cNvPr id="45" name="Freeform 5"/>
            <p:cNvSpPr>
              <a:spLocks/>
            </p:cNvSpPr>
            <p:nvPr userDrawn="1"/>
          </p:nvSpPr>
          <p:spPr bwMode="auto">
            <a:xfrm>
              <a:off x="-504825" y="3808413"/>
              <a:ext cx="193675" cy="193675"/>
            </a:xfrm>
            <a:custGeom>
              <a:avLst/>
              <a:gdLst>
                <a:gd name="T0" fmla="*/ 0 w 122"/>
                <a:gd name="T1" fmla="*/ 122 h 122"/>
                <a:gd name="T2" fmla="*/ 0 w 122"/>
                <a:gd name="T3" fmla="*/ 0 h 122"/>
                <a:gd name="T4" fmla="*/ 30 w 122"/>
                <a:gd name="T5" fmla="*/ 0 h 122"/>
                <a:gd name="T6" fmla="*/ 30 w 122"/>
                <a:gd name="T7" fmla="*/ 92 h 122"/>
                <a:gd name="T8" fmla="*/ 122 w 122"/>
                <a:gd name="T9" fmla="*/ 92 h 122"/>
                <a:gd name="T10" fmla="*/ 122 w 122"/>
                <a:gd name="T11" fmla="*/ 122 h 122"/>
                <a:gd name="T12" fmla="*/ 0 w 122"/>
                <a:gd name="T13" fmla="*/ 122 h 122"/>
                <a:gd name="T14" fmla="*/ 0 w 122"/>
                <a:gd name="T15" fmla="*/ 122 h 1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2">
                  <a:moveTo>
                    <a:pt x="0" y="122"/>
                  </a:moveTo>
                  <a:lnTo>
                    <a:pt x="0" y="0"/>
                  </a:lnTo>
                  <a:lnTo>
                    <a:pt x="30" y="0"/>
                  </a:lnTo>
                  <a:lnTo>
                    <a:pt x="30" y="92"/>
                  </a:lnTo>
                  <a:lnTo>
                    <a:pt x="122" y="92"/>
                  </a:lnTo>
                  <a:lnTo>
                    <a:pt x="122" y="122"/>
                  </a:lnTo>
                  <a:lnTo>
                    <a:pt x="0" y="122"/>
                  </a:lnTo>
                  <a:lnTo>
                    <a:pt x="0" y="1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46" name="Freeform 6"/>
            <p:cNvSpPr>
              <a:spLocks/>
            </p:cNvSpPr>
            <p:nvPr userDrawn="1"/>
          </p:nvSpPr>
          <p:spPr bwMode="auto">
            <a:xfrm>
              <a:off x="-457200" y="3763963"/>
              <a:ext cx="193675" cy="190500"/>
            </a:xfrm>
            <a:custGeom>
              <a:avLst/>
              <a:gdLst>
                <a:gd name="T0" fmla="*/ 0 w 122"/>
                <a:gd name="T1" fmla="*/ 28 h 120"/>
                <a:gd name="T2" fmla="*/ 0 w 122"/>
                <a:gd name="T3" fmla="*/ 0 h 120"/>
                <a:gd name="T4" fmla="*/ 122 w 122"/>
                <a:gd name="T5" fmla="*/ 0 h 120"/>
                <a:gd name="T6" fmla="*/ 122 w 122"/>
                <a:gd name="T7" fmla="*/ 120 h 120"/>
                <a:gd name="T8" fmla="*/ 92 w 122"/>
                <a:gd name="T9" fmla="*/ 120 h 120"/>
                <a:gd name="T10" fmla="*/ 92 w 122"/>
                <a:gd name="T11" fmla="*/ 28 h 120"/>
                <a:gd name="T12" fmla="*/ 0 w 122"/>
                <a:gd name="T13" fmla="*/ 28 h 120"/>
                <a:gd name="T14" fmla="*/ 0 w 122"/>
                <a:gd name="T15" fmla="*/ 28 h 1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0">
                  <a:moveTo>
                    <a:pt x="0" y="28"/>
                  </a:moveTo>
                  <a:lnTo>
                    <a:pt x="0" y="0"/>
                  </a:lnTo>
                  <a:lnTo>
                    <a:pt x="122" y="0"/>
                  </a:lnTo>
                  <a:lnTo>
                    <a:pt x="122" y="120"/>
                  </a:lnTo>
                  <a:lnTo>
                    <a:pt x="92" y="120"/>
                  </a:lnTo>
                  <a:lnTo>
                    <a:pt x="92" y="28"/>
                  </a:lnTo>
                  <a:lnTo>
                    <a:pt x="0" y="28"/>
                  </a:lnTo>
                  <a:lnTo>
                    <a:pt x="0"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47" name="Freeform 7"/>
            <p:cNvSpPr>
              <a:spLocks/>
            </p:cNvSpPr>
            <p:nvPr userDrawn="1"/>
          </p:nvSpPr>
          <p:spPr bwMode="auto">
            <a:xfrm>
              <a:off x="-209550" y="3763963"/>
              <a:ext cx="111125" cy="101600"/>
            </a:xfrm>
            <a:custGeom>
              <a:avLst/>
              <a:gdLst>
                <a:gd name="T0" fmla="*/ 70 w 70"/>
                <a:gd name="T1" fmla="*/ 64 h 64"/>
                <a:gd name="T2" fmla="*/ 70 w 70"/>
                <a:gd name="T3" fmla="*/ 0 h 64"/>
                <a:gd name="T4" fmla="*/ 58 w 70"/>
                <a:gd name="T5" fmla="*/ 0 h 64"/>
                <a:gd name="T6" fmla="*/ 36 w 70"/>
                <a:gd name="T7" fmla="*/ 32 h 64"/>
                <a:gd name="T8" fmla="*/ 14 w 70"/>
                <a:gd name="T9" fmla="*/ 0 h 64"/>
                <a:gd name="T10" fmla="*/ 0 w 70"/>
                <a:gd name="T11" fmla="*/ 0 h 64"/>
                <a:gd name="T12" fmla="*/ 0 w 70"/>
                <a:gd name="T13" fmla="*/ 64 h 64"/>
                <a:gd name="T14" fmla="*/ 14 w 70"/>
                <a:gd name="T15" fmla="*/ 64 h 64"/>
                <a:gd name="T16" fmla="*/ 14 w 70"/>
                <a:gd name="T17" fmla="*/ 22 h 64"/>
                <a:gd name="T18" fmla="*/ 32 w 70"/>
                <a:gd name="T19" fmla="*/ 48 h 64"/>
                <a:gd name="T20" fmla="*/ 40 w 70"/>
                <a:gd name="T21" fmla="*/ 48 h 64"/>
                <a:gd name="T22" fmla="*/ 58 w 70"/>
                <a:gd name="T23" fmla="*/ 22 h 64"/>
                <a:gd name="T24" fmla="*/ 58 w 70"/>
                <a:gd name="T25" fmla="*/ 64 h 64"/>
                <a:gd name="T26" fmla="*/ 70 w 70"/>
                <a:gd name="T27" fmla="*/ 64 h 64"/>
                <a:gd name="T28" fmla="*/ 70 w 70"/>
                <a:gd name="T29"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4">
                  <a:moveTo>
                    <a:pt x="70" y="64"/>
                  </a:moveTo>
                  <a:lnTo>
                    <a:pt x="70" y="0"/>
                  </a:lnTo>
                  <a:lnTo>
                    <a:pt x="58" y="0"/>
                  </a:lnTo>
                  <a:lnTo>
                    <a:pt x="36" y="32"/>
                  </a:lnTo>
                  <a:lnTo>
                    <a:pt x="14" y="0"/>
                  </a:lnTo>
                  <a:lnTo>
                    <a:pt x="0" y="0"/>
                  </a:lnTo>
                  <a:lnTo>
                    <a:pt x="0" y="64"/>
                  </a:lnTo>
                  <a:lnTo>
                    <a:pt x="14" y="64"/>
                  </a:lnTo>
                  <a:lnTo>
                    <a:pt x="14" y="22"/>
                  </a:lnTo>
                  <a:lnTo>
                    <a:pt x="32" y="48"/>
                  </a:lnTo>
                  <a:lnTo>
                    <a:pt x="40" y="48"/>
                  </a:lnTo>
                  <a:lnTo>
                    <a:pt x="58" y="22"/>
                  </a:lnTo>
                  <a:lnTo>
                    <a:pt x="58" y="64"/>
                  </a:lnTo>
                  <a:lnTo>
                    <a:pt x="70" y="64"/>
                  </a:lnTo>
                  <a:lnTo>
                    <a:pt x="70"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48" name="Freeform 8"/>
            <p:cNvSpPr>
              <a:spLocks/>
            </p:cNvSpPr>
            <p:nvPr userDrawn="1"/>
          </p:nvSpPr>
          <p:spPr bwMode="auto">
            <a:xfrm>
              <a:off x="-44450" y="3763963"/>
              <a:ext cx="19050" cy="101600"/>
            </a:xfrm>
            <a:custGeom>
              <a:avLst/>
              <a:gdLst>
                <a:gd name="T0" fmla="*/ 0 w 12"/>
                <a:gd name="T1" fmla="*/ 64 h 64"/>
                <a:gd name="T2" fmla="*/ 12 w 12"/>
                <a:gd name="T3" fmla="*/ 64 h 64"/>
                <a:gd name="T4" fmla="*/ 12 w 12"/>
                <a:gd name="T5" fmla="*/ 0 h 64"/>
                <a:gd name="T6" fmla="*/ 0 w 12"/>
                <a:gd name="T7" fmla="*/ 0 h 64"/>
                <a:gd name="T8" fmla="*/ 0 w 12"/>
                <a:gd name="T9" fmla="*/ 64 h 64"/>
                <a:gd name="T10" fmla="*/ 0 w 12"/>
                <a:gd name="T11" fmla="*/ 64 h 64"/>
              </a:gdLst>
              <a:ahLst/>
              <a:cxnLst>
                <a:cxn ang="0">
                  <a:pos x="T0" y="T1"/>
                </a:cxn>
                <a:cxn ang="0">
                  <a:pos x="T2" y="T3"/>
                </a:cxn>
                <a:cxn ang="0">
                  <a:pos x="T4" y="T5"/>
                </a:cxn>
                <a:cxn ang="0">
                  <a:pos x="T6" y="T7"/>
                </a:cxn>
                <a:cxn ang="0">
                  <a:pos x="T8" y="T9"/>
                </a:cxn>
                <a:cxn ang="0">
                  <a:pos x="T10" y="T11"/>
                </a:cxn>
              </a:cxnLst>
              <a:rect l="0" t="0" r="r" b="b"/>
              <a:pathLst>
                <a:path w="12" h="64">
                  <a:moveTo>
                    <a:pt x="0" y="64"/>
                  </a:moveTo>
                  <a:lnTo>
                    <a:pt x="12" y="64"/>
                  </a:lnTo>
                  <a:lnTo>
                    <a:pt x="12" y="0"/>
                  </a:lnTo>
                  <a:lnTo>
                    <a:pt x="0" y="0"/>
                  </a:lnTo>
                  <a:lnTo>
                    <a:pt x="0" y="64"/>
                  </a:lnTo>
                  <a:lnTo>
                    <a:pt x="0"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49" name="Freeform 9"/>
            <p:cNvSpPr>
              <a:spLocks/>
            </p:cNvSpPr>
            <p:nvPr userDrawn="1"/>
          </p:nvSpPr>
          <p:spPr bwMode="auto">
            <a:xfrm>
              <a:off x="28575" y="3763963"/>
              <a:ext cx="98425" cy="101600"/>
            </a:xfrm>
            <a:custGeom>
              <a:avLst/>
              <a:gdLst>
                <a:gd name="T0" fmla="*/ 62 w 62"/>
                <a:gd name="T1" fmla="*/ 58 h 64"/>
                <a:gd name="T2" fmla="*/ 62 w 62"/>
                <a:gd name="T3" fmla="*/ 44 h 64"/>
                <a:gd name="T4" fmla="*/ 50 w 62"/>
                <a:gd name="T5" fmla="*/ 44 h 64"/>
                <a:gd name="T6" fmla="*/ 50 w 62"/>
                <a:gd name="T7" fmla="*/ 52 h 64"/>
                <a:gd name="T8" fmla="*/ 12 w 62"/>
                <a:gd name="T9" fmla="*/ 52 h 64"/>
                <a:gd name="T10" fmla="*/ 12 w 62"/>
                <a:gd name="T11" fmla="*/ 12 h 64"/>
                <a:gd name="T12" fmla="*/ 50 w 62"/>
                <a:gd name="T13" fmla="*/ 12 h 64"/>
                <a:gd name="T14" fmla="*/ 50 w 62"/>
                <a:gd name="T15" fmla="*/ 18 h 64"/>
                <a:gd name="T16" fmla="*/ 62 w 62"/>
                <a:gd name="T17" fmla="*/ 20 h 64"/>
                <a:gd name="T18" fmla="*/ 62 w 62"/>
                <a:gd name="T19" fmla="*/ 6 h 64"/>
                <a:gd name="T20" fmla="*/ 62 w 62"/>
                <a:gd name="T21" fmla="*/ 6 h 64"/>
                <a:gd name="T22" fmla="*/ 62 w 62"/>
                <a:gd name="T23" fmla="*/ 0 h 64"/>
                <a:gd name="T24" fmla="*/ 56 w 62"/>
                <a:gd name="T25" fmla="*/ 0 h 64"/>
                <a:gd name="T26" fmla="*/ 6 w 62"/>
                <a:gd name="T27" fmla="*/ 0 h 64"/>
                <a:gd name="T28" fmla="*/ 6 w 62"/>
                <a:gd name="T29" fmla="*/ 0 h 64"/>
                <a:gd name="T30" fmla="*/ 0 w 62"/>
                <a:gd name="T31" fmla="*/ 0 h 64"/>
                <a:gd name="T32" fmla="*/ 0 w 62"/>
                <a:gd name="T33" fmla="*/ 6 h 64"/>
                <a:gd name="T34" fmla="*/ 0 w 62"/>
                <a:gd name="T35" fmla="*/ 58 h 64"/>
                <a:gd name="T36" fmla="*/ 0 w 62"/>
                <a:gd name="T37" fmla="*/ 58 h 64"/>
                <a:gd name="T38" fmla="*/ 0 w 62"/>
                <a:gd name="T39" fmla="*/ 62 h 64"/>
                <a:gd name="T40" fmla="*/ 6 w 62"/>
                <a:gd name="T41" fmla="*/ 64 h 64"/>
                <a:gd name="T42" fmla="*/ 56 w 62"/>
                <a:gd name="T43" fmla="*/ 64 h 64"/>
                <a:gd name="T44" fmla="*/ 56 w 62"/>
                <a:gd name="T45" fmla="*/ 64 h 64"/>
                <a:gd name="T46" fmla="*/ 62 w 62"/>
                <a:gd name="T47" fmla="*/ 62 h 64"/>
                <a:gd name="T48" fmla="*/ 62 w 62"/>
                <a:gd name="T49" fmla="*/ 58 h 64"/>
                <a:gd name="T50" fmla="*/ 62 w 62"/>
                <a:gd name="T51" fmla="*/ 5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2" h="64">
                  <a:moveTo>
                    <a:pt x="62" y="58"/>
                  </a:moveTo>
                  <a:lnTo>
                    <a:pt x="62" y="44"/>
                  </a:lnTo>
                  <a:lnTo>
                    <a:pt x="50" y="44"/>
                  </a:lnTo>
                  <a:lnTo>
                    <a:pt x="50" y="52"/>
                  </a:lnTo>
                  <a:lnTo>
                    <a:pt x="12" y="52"/>
                  </a:lnTo>
                  <a:lnTo>
                    <a:pt x="12" y="12"/>
                  </a:lnTo>
                  <a:lnTo>
                    <a:pt x="50" y="12"/>
                  </a:lnTo>
                  <a:lnTo>
                    <a:pt x="50" y="18"/>
                  </a:lnTo>
                  <a:lnTo>
                    <a:pt x="62" y="20"/>
                  </a:lnTo>
                  <a:lnTo>
                    <a:pt x="62" y="6"/>
                  </a:lnTo>
                  <a:lnTo>
                    <a:pt x="62" y="6"/>
                  </a:lnTo>
                  <a:lnTo>
                    <a:pt x="62" y="0"/>
                  </a:lnTo>
                  <a:lnTo>
                    <a:pt x="56" y="0"/>
                  </a:lnTo>
                  <a:lnTo>
                    <a:pt x="6" y="0"/>
                  </a:lnTo>
                  <a:lnTo>
                    <a:pt x="6" y="0"/>
                  </a:lnTo>
                  <a:lnTo>
                    <a:pt x="0" y="0"/>
                  </a:lnTo>
                  <a:lnTo>
                    <a:pt x="0" y="6"/>
                  </a:lnTo>
                  <a:lnTo>
                    <a:pt x="0" y="58"/>
                  </a:lnTo>
                  <a:lnTo>
                    <a:pt x="0" y="58"/>
                  </a:lnTo>
                  <a:lnTo>
                    <a:pt x="0" y="62"/>
                  </a:lnTo>
                  <a:lnTo>
                    <a:pt x="6" y="64"/>
                  </a:lnTo>
                  <a:lnTo>
                    <a:pt x="56" y="64"/>
                  </a:lnTo>
                  <a:lnTo>
                    <a:pt x="56" y="64"/>
                  </a:lnTo>
                  <a:lnTo>
                    <a:pt x="62" y="62"/>
                  </a:lnTo>
                  <a:lnTo>
                    <a:pt x="62" y="58"/>
                  </a:lnTo>
                  <a:lnTo>
                    <a:pt x="62" y="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0" name="Freeform 10"/>
            <p:cNvSpPr>
              <a:spLocks noEditPoints="1"/>
            </p:cNvSpPr>
            <p:nvPr userDrawn="1"/>
          </p:nvSpPr>
          <p:spPr bwMode="auto">
            <a:xfrm>
              <a:off x="180975" y="3763963"/>
              <a:ext cx="101600" cy="101600"/>
            </a:xfrm>
            <a:custGeom>
              <a:avLst/>
              <a:gdLst>
                <a:gd name="T0" fmla="*/ 64 w 64"/>
                <a:gd name="T1" fmla="*/ 64 h 64"/>
                <a:gd name="T2" fmla="*/ 44 w 64"/>
                <a:gd name="T3" fmla="*/ 38 h 64"/>
                <a:gd name="T4" fmla="*/ 58 w 64"/>
                <a:gd name="T5" fmla="*/ 38 h 64"/>
                <a:gd name="T6" fmla="*/ 58 w 64"/>
                <a:gd name="T7" fmla="*/ 38 h 64"/>
                <a:gd name="T8" fmla="*/ 62 w 64"/>
                <a:gd name="T9" fmla="*/ 36 h 64"/>
                <a:gd name="T10" fmla="*/ 64 w 64"/>
                <a:gd name="T11" fmla="*/ 32 h 64"/>
                <a:gd name="T12" fmla="*/ 64 w 64"/>
                <a:gd name="T13" fmla="*/ 6 h 64"/>
                <a:gd name="T14" fmla="*/ 64 w 64"/>
                <a:gd name="T15" fmla="*/ 6 h 64"/>
                <a:gd name="T16" fmla="*/ 62 w 64"/>
                <a:gd name="T17" fmla="*/ 0 h 64"/>
                <a:gd name="T18" fmla="*/ 58 w 64"/>
                <a:gd name="T19" fmla="*/ 0 h 64"/>
                <a:gd name="T20" fmla="*/ 0 w 64"/>
                <a:gd name="T21" fmla="*/ 0 h 64"/>
                <a:gd name="T22" fmla="*/ 0 w 64"/>
                <a:gd name="T23" fmla="*/ 64 h 64"/>
                <a:gd name="T24" fmla="*/ 12 w 64"/>
                <a:gd name="T25" fmla="*/ 64 h 64"/>
                <a:gd name="T26" fmla="*/ 12 w 64"/>
                <a:gd name="T27" fmla="*/ 38 h 64"/>
                <a:gd name="T28" fmla="*/ 28 w 64"/>
                <a:gd name="T29" fmla="*/ 38 h 64"/>
                <a:gd name="T30" fmla="*/ 48 w 64"/>
                <a:gd name="T31" fmla="*/ 64 h 64"/>
                <a:gd name="T32" fmla="*/ 64 w 64"/>
                <a:gd name="T33" fmla="*/ 64 h 64"/>
                <a:gd name="T34" fmla="*/ 64 w 64"/>
                <a:gd name="T35" fmla="*/ 64 h 64"/>
                <a:gd name="T36" fmla="*/ 12 w 64"/>
                <a:gd name="T37" fmla="*/ 12 h 64"/>
                <a:gd name="T38" fmla="*/ 50 w 64"/>
                <a:gd name="T39" fmla="*/ 12 h 64"/>
                <a:gd name="T40" fmla="*/ 50 w 64"/>
                <a:gd name="T41" fmla="*/ 26 h 64"/>
                <a:gd name="T42" fmla="*/ 12 w 64"/>
                <a:gd name="T43" fmla="*/ 26 h 64"/>
                <a:gd name="T44" fmla="*/ 12 w 64"/>
                <a:gd name="T45" fmla="*/ 12 h 64"/>
                <a:gd name="T46" fmla="*/ 12 w 64"/>
                <a:gd name="T47" fmla="*/ 1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4">
                  <a:moveTo>
                    <a:pt x="64" y="64"/>
                  </a:moveTo>
                  <a:lnTo>
                    <a:pt x="44" y="38"/>
                  </a:lnTo>
                  <a:lnTo>
                    <a:pt x="58" y="38"/>
                  </a:lnTo>
                  <a:lnTo>
                    <a:pt x="58" y="38"/>
                  </a:lnTo>
                  <a:lnTo>
                    <a:pt x="62" y="36"/>
                  </a:lnTo>
                  <a:lnTo>
                    <a:pt x="64" y="32"/>
                  </a:lnTo>
                  <a:lnTo>
                    <a:pt x="64" y="6"/>
                  </a:lnTo>
                  <a:lnTo>
                    <a:pt x="64" y="6"/>
                  </a:lnTo>
                  <a:lnTo>
                    <a:pt x="62" y="0"/>
                  </a:lnTo>
                  <a:lnTo>
                    <a:pt x="58" y="0"/>
                  </a:lnTo>
                  <a:lnTo>
                    <a:pt x="0" y="0"/>
                  </a:lnTo>
                  <a:lnTo>
                    <a:pt x="0" y="64"/>
                  </a:lnTo>
                  <a:lnTo>
                    <a:pt x="12" y="64"/>
                  </a:lnTo>
                  <a:lnTo>
                    <a:pt x="12" y="38"/>
                  </a:lnTo>
                  <a:lnTo>
                    <a:pt x="28" y="38"/>
                  </a:lnTo>
                  <a:lnTo>
                    <a:pt x="48" y="64"/>
                  </a:lnTo>
                  <a:lnTo>
                    <a:pt x="64" y="64"/>
                  </a:lnTo>
                  <a:lnTo>
                    <a:pt x="64" y="64"/>
                  </a:lnTo>
                  <a:close/>
                  <a:moveTo>
                    <a:pt x="12" y="12"/>
                  </a:moveTo>
                  <a:lnTo>
                    <a:pt x="50" y="12"/>
                  </a:lnTo>
                  <a:lnTo>
                    <a:pt x="50" y="26"/>
                  </a:lnTo>
                  <a:lnTo>
                    <a:pt x="12" y="26"/>
                  </a:lnTo>
                  <a:lnTo>
                    <a:pt x="12" y="12"/>
                  </a:lnTo>
                  <a:lnTo>
                    <a:pt x="1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1" name="Freeform 11"/>
            <p:cNvSpPr>
              <a:spLocks noEditPoints="1"/>
            </p:cNvSpPr>
            <p:nvPr userDrawn="1"/>
          </p:nvSpPr>
          <p:spPr bwMode="auto">
            <a:xfrm>
              <a:off x="333375" y="3763963"/>
              <a:ext cx="101600" cy="101600"/>
            </a:xfrm>
            <a:custGeom>
              <a:avLst/>
              <a:gdLst>
                <a:gd name="T0" fmla="*/ 64 w 64"/>
                <a:gd name="T1" fmla="*/ 58 h 64"/>
                <a:gd name="T2" fmla="*/ 64 w 64"/>
                <a:gd name="T3" fmla="*/ 6 h 64"/>
                <a:gd name="T4" fmla="*/ 64 w 64"/>
                <a:gd name="T5" fmla="*/ 6 h 64"/>
                <a:gd name="T6" fmla="*/ 62 w 64"/>
                <a:gd name="T7" fmla="*/ 0 h 64"/>
                <a:gd name="T8" fmla="*/ 58 w 64"/>
                <a:gd name="T9" fmla="*/ 0 h 64"/>
                <a:gd name="T10" fmla="*/ 6 w 64"/>
                <a:gd name="T11" fmla="*/ 0 h 64"/>
                <a:gd name="T12" fmla="*/ 6 w 64"/>
                <a:gd name="T13" fmla="*/ 0 h 64"/>
                <a:gd name="T14" fmla="*/ 2 w 64"/>
                <a:gd name="T15" fmla="*/ 0 h 64"/>
                <a:gd name="T16" fmla="*/ 0 w 64"/>
                <a:gd name="T17" fmla="*/ 6 h 64"/>
                <a:gd name="T18" fmla="*/ 0 w 64"/>
                <a:gd name="T19" fmla="*/ 58 h 64"/>
                <a:gd name="T20" fmla="*/ 0 w 64"/>
                <a:gd name="T21" fmla="*/ 58 h 64"/>
                <a:gd name="T22" fmla="*/ 2 w 64"/>
                <a:gd name="T23" fmla="*/ 62 h 64"/>
                <a:gd name="T24" fmla="*/ 6 w 64"/>
                <a:gd name="T25" fmla="*/ 64 h 64"/>
                <a:gd name="T26" fmla="*/ 58 w 64"/>
                <a:gd name="T27" fmla="*/ 64 h 64"/>
                <a:gd name="T28" fmla="*/ 58 w 64"/>
                <a:gd name="T29" fmla="*/ 64 h 64"/>
                <a:gd name="T30" fmla="*/ 62 w 64"/>
                <a:gd name="T31" fmla="*/ 62 h 64"/>
                <a:gd name="T32" fmla="*/ 64 w 64"/>
                <a:gd name="T33" fmla="*/ 58 h 64"/>
                <a:gd name="T34" fmla="*/ 64 w 64"/>
                <a:gd name="T35" fmla="*/ 58 h 64"/>
                <a:gd name="T36" fmla="*/ 12 w 64"/>
                <a:gd name="T37" fmla="*/ 12 h 64"/>
                <a:gd name="T38" fmla="*/ 52 w 64"/>
                <a:gd name="T39" fmla="*/ 12 h 64"/>
                <a:gd name="T40" fmla="*/ 52 w 64"/>
                <a:gd name="T41" fmla="*/ 52 h 64"/>
                <a:gd name="T42" fmla="*/ 12 w 64"/>
                <a:gd name="T43" fmla="*/ 52 h 64"/>
                <a:gd name="T44" fmla="*/ 12 w 64"/>
                <a:gd name="T45" fmla="*/ 12 h 64"/>
                <a:gd name="T46" fmla="*/ 12 w 64"/>
                <a:gd name="T47" fmla="*/ 1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4">
                  <a:moveTo>
                    <a:pt x="64" y="58"/>
                  </a:moveTo>
                  <a:lnTo>
                    <a:pt x="64" y="6"/>
                  </a:lnTo>
                  <a:lnTo>
                    <a:pt x="64" y="6"/>
                  </a:lnTo>
                  <a:lnTo>
                    <a:pt x="62" y="0"/>
                  </a:lnTo>
                  <a:lnTo>
                    <a:pt x="58" y="0"/>
                  </a:lnTo>
                  <a:lnTo>
                    <a:pt x="6" y="0"/>
                  </a:lnTo>
                  <a:lnTo>
                    <a:pt x="6" y="0"/>
                  </a:lnTo>
                  <a:lnTo>
                    <a:pt x="2" y="0"/>
                  </a:lnTo>
                  <a:lnTo>
                    <a:pt x="0" y="6"/>
                  </a:lnTo>
                  <a:lnTo>
                    <a:pt x="0" y="58"/>
                  </a:lnTo>
                  <a:lnTo>
                    <a:pt x="0" y="58"/>
                  </a:lnTo>
                  <a:lnTo>
                    <a:pt x="2" y="62"/>
                  </a:lnTo>
                  <a:lnTo>
                    <a:pt x="6" y="64"/>
                  </a:lnTo>
                  <a:lnTo>
                    <a:pt x="58" y="64"/>
                  </a:lnTo>
                  <a:lnTo>
                    <a:pt x="58" y="64"/>
                  </a:lnTo>
                  <a:lnTo>
                    <a:pt x="62" y="62"/>
                  </a:lnTo>
                  <a:lnTo>
                    <a:pt x="64" y="58"/>
                  </a:lnTo>
                  <a:lnTo>
                    <a:pt x="64" y="58"/>
                  </a:lnTo>
                  <a:close/>
                  <a:moveTo>
                    <a:pt x="12" y="12"/>
                  </a:moveTo>
                  <a:lnTo>
                    <a:pt x="52" y="12"/>
                  </a:lnTo>
                  <a:lnTo>
                    <a:pt x="52" y="52"/>
                  </a:lnTo>
                  <a:lnTo>
                    <a:pt x="12" y="52"/>
                  </a:lnTo>
                  <a:lnTo>
                    <a:pt x="12" y="12"/>
                  </a:lnTo>
                  <a:lnTo>
                    <a:pt x="1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2" name="Freeform 12"/>
            <p:cNvSpPr>
              <a:spLocks/>
            </p:cNvSpPr>
            <p:nvPr userDrawn="1"/>
          </p:nvSpPr>
          <p:spPr bwMode="auto">
            <a:xfrm>
              <a:off x="-209550" y="3897313"/>
              <a:ext cx="101600" cy="104775"/>
            </a:xfrm>
            <a:custGeom>
              <a:avLst/>
              <a:gdLst>
                <a:gd name="T0" fmla="*/ 64 w 64"/>
                <a:gd name="T1" fmla="*/ 14 h 66"/>
                <a:gd name="T2" fmla="*/ 64 w 64"/>
                <a:gd name="T3" fmla="*/ 0 h 66"/>
                <a:gd name="T4" fmla="*/ 0 w 64"/>
                <a:gd name="T5" fmla="*/ 0 h 66"/>
                <a:gd name="T6" fmla="*/ 0 w 64"/>
                <a:gd name="T7" fmla="*/ 66 h 66"/>
                <a:gd name="T8" fmla="*/ 14 w 64"/>
                <a:gd name="T9" fmla="*/ 66 h 66"/>
                <a:gd name="T10" fmla="*/ 14 w 64"/>
                <a:gd name="T11" fmla="*/ 40 h 66"/>
                <a:gd name="T12" fmla="*/ 52 w 64"/>
                <a:gd name="T13" fmla="*/ 40 h 66"/>
                <a:gd name="T14" fmla="*/ 52 w 64"/>
                <a:gd name="T15" fmla="*/ 26 h 66"/>
                <a:gd name="T16" fmla="*/ 14 w 64"/>
                <a:gd name="T17" fmla="*/ 26 h 66"/>
                <a:gd name="T18" fmla="*/ 14 w 64"/>
                <a:gd name="T19" fmla="*/ 14 h 66"/>
                <a:gd name="T20" fmla="*/ 64 w 64"/>
                <a:gd name="T21" fmla="*/ 14 h 66"/>
                <a:gd name="T22" fmla="*/ 64 w 64"/>
                <a:gd name="T23" fmla="*/ 1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66">
                  <a:moveTo>
                    <a:pt x="64" y="14"/>
                  </a:moveTo>
                  <a:lnTo>
                    <a:pt x="64" y="0"/>
                  </a:lnTo>
                  <a:lnTo>
                    <a:pt x="0" y="0"/>
                  </a:lnTo>
                  <a:lnTo>
                    <a:pt x="0" y="66"/>
                  </a:lnTo>
                  <a:lnTo>
                    <a:pt x="14" y="66"/>
                  </a:lnTo>
                  <a:lnTo>
                    <a:pt x="14" y="40"/>
                  </a:lnTo>
                  <a:lnTo>
                    <a:pt x="52" y="40"/>
                  </a:lnTo>
                  <a:lnTo>
                    <a:pt x="52" y="26"/>
                  </a:lnTo>
                  <a:lnTo>
                    <a:pt x="14" y="26"/>
                  </a:lnTo>
                  <a:lnTo>
                    <a:pt x="14" y="14"/>
                  </a:lnTo>
                  <a:lnTo>
                    <a:pt x="64" y="14"/>
                  </a:lnTo>
                  <a:lnTo>
                    <a:pt x="64"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3" name="Freeform 13"/>
            <p:cNvSpPr>
              <a:spLocks noEditPoints="1"/>
            </p:cNvSpPr>
            <p:nvPr userDrawn="1"/>
          </p:nvSpPr>
          <p:spPr bwMode="auto">
            <a:xfrm>
              <a:off x="-79375" y="3897313"/>
              <a:ext cx="101600" cy="104775"/>
            </a:xfrm>
            <a:custGeom>
              <a:avLst/>
              <a:gdLst>
                <a:gd name="T0" fmla="*/ 64 w 64"/>
                <a:gd name="T1" fmla="*/ 60 h 66"/>
                <a:gd name="T2" fmla="*/ 64 w 64"/>
                <a:gd name="T3" fmla="*/ 8 h 66"/>
                <a:gd name="T4" fmla="*/ 64 w 64"/>
                <a:gd name="T5" fmla="*/ 8 h 66"/>
                <a:gd name="T6" fmla="*/ 62 w 64"/>
                <a:gd name="T7" fmla="*/ 2 h 66"/>
                <a:gd name="T8" fmla="*/ 58 w 64"/>
                <a:gd name="T9" fmla="*/ 0 h 66"/>
                <a:gd name="T10" fmla="*/ 6 w 64"/>
                <a:gd name="T11" fmla="*/ 0 h 66"/>
                <a:gd name="T12" fmla="*/ 6 w 64"/>
                <a:gd name="T13" fmla="*/ 0 h 66"/>
                <a:gd name="T14" fmla="*/ 2 w 64"/>
                <a:gd name="T15" fmla="*/ 2 h 66"/>
                <a:gd name="T16" fmla="*/ 0 w 64"/>
                <a:gd name="T17" fmla="*/ 8 h 66"/>
                <a:gd name="T18" fmla="*/ 0 w 64"/>
                <a:gd name="T19" fmla="*/ 60 h 66"/>
                <a:gd name="T20" fmla="*/ 0 w 64"/>
                <a:gd name="T21" fmla="*/ 60 h 66"/>
                <a:gd name="T22" fmla="*/ 2 w 64"/>
                <a:gd name="T23" fmla="*/ 64 h 66"/>
                <a:gd name="T24" fmla="*/ 6 w 64"/>
                <a:gd name="T25" fmla="*/ 66 h 66"/>
                <a:gd name="T26" fmla="*/ 58 w 64"/>
                <a:gd name="T27" fmla="*/ 66 h 66"/>
                <a:gd name="T28" fmla="*/ 58 w 64"/>
                <a:gd name="T29" fmla="*/ 66 h 66"/>
                <a:gd name="T30" fmla="*/ 62 w 64"/>
                <a:gd name="T31" fmla="*/ 64 h 66"/>
                <a:gd name="T32" fmla="*/ 64 w 64"/>
                <a:gd name="T33" fmla="*/ 60 h 66"/>
                <a:gd name="T34" fmla="*/ 64 w 64"/>
                <a:gd name="T35" fmla="*/ 60 h 66"/>
                <a:gd name="T36" fmla="*/ 12 w 64"/>
                <a:gd name="T37" fmla="*/ 14 h 66"/>
                <a:gd name="T38" fmla="*/ 52 w 64"/>
                <a:gd name="T39" fmla="*/ 14 h 66"/>
                <a:gd name="T40" fmla="*/ 52 w 64"/>
                <a:gd name="T41" fmla="*/ 52 h 66"/>
                <a:gd name="T42" fmla="*/ 12 w 64"/>
                <a:gd name="T43" fmla="*/ 52 h 66"/>
                <a:gd name="T44" fmla="*/ 12 w 64"/>
                <a:gd name="T45" fmla="*/ 14 h 66"/>
                <a:gd name="T46" fmla="*/ 12 w 64"/>
                <a:gd name="T47" fmla="*/ 1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6">
                  <a:moveTo>
                    <a:pt x="64" y="60"/>
                  </a:moveTo>
                  <a:lnTo>
                    <a:pt x="64" y="8"/>
                  </a:lnTo>
                  <a:lnTo>
                    <a:pt x="64" y="8"/>
                  </a:lnTo>
                  <a:lnTo>
                    <a:pt x="62" y="2"/>
                  </a:lnTo>
                  <a:lnTo>
                    <a:pt x="58" y="0"/>
                  </a:lnTo>
                  <a:lnTo>
                    <a:pt x="6" y="0"/>
                  </a:lnTo>
                  <a:lnTo>
                    <a:pt x="6" y="0"/>
                  </a:lnTo>
                  <a:lnTo>
                    <a:pt x="2" y="2"/>
                  </a:lnTo>
                  <a:lnTo>
                    <a:pt x="0" y="8"/>
                  </a:lnTo>
                  <a:lnTo>
                    <a:pt x="0" y="60"/>
                  </a:lnTo>
                  <a:lnTo>
                    <a:pt x="0" y="60"/>
                  </a:lnTo>
                  <a:lnTo>
                    <a:pt x="2" y="64"/>
                  </a:lnTo>
                  <a:lnTo>
                    <a:pt x="6" y="66"/>
                  </a:lnTo>
                  <a:lnTo>
                    <a:pt x="58" y="66"/>
                  </a:lnTo>
                  <a:lnTo>
                    <a:pt x="58" y="66"/>
                  </a:lnTo>
                  <a:lnTo>
                    <a:pt x="62" y="64"/>
                  </a:lnTo>
                  <a:lnTo>
                    <a:pt x="64" y="60"/>
                  </a:lnTo>
                  <a:lnTo>
                    <a:pt x="64" y="60"/>
                  </a:lnTo>
                  <a:close/>
                  <a:moveTo>
                    <a:pt x="12" y="14"/>
                  </a:moveTo>
                  <a:lnTo>
                    <a:pt x="52" y="14"/>
                  </a:lnTo>
                  <a:lnTo>
                    <a:pt x="52" y="52"/>
                  </a:lnTo>
                  <a:lnTo>
                    <a:pt x="12" y="52"/>
                  </a:lnTo>
                  <a:lnTo>
                    <a:pt x="12" y="14"/>
                  </a:lnTo>
                  <a:lnTo>
                    <a:pt x="12"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4" name="Freeform 14"/>
            <p:cNvSpPr>
              <a:spLocks/>
            </p:cNvSpPr>
            <p:nvPr userDrawn="1"/>
          </p:nvSpPr>
          <p:spPr bwMode="auto">
            <a:xfrm>
              <a:off x="57150" y="3897313"/>
              <a:ext cx="101600" cy="104775"/>
            </a:xfrm>
            <a:custGeom>
              <a:avLst/>
              <a:gdLst>
                <a:gd name="T0" fmla="*/ 64 w 64"/>
                <a:gd name="T1" fmla="*/ 60 h 66"/>
                <a:gd name="T2" fmla="*/ 64 w 64"/>
                <a:gd name="T3" fmla="*/ 44 h 66"/>
                <a:gd name="T4" fmla="*/ 52 w 64"/>
                <a:gd name="T5" fmla="*/ 46 h 66"/>
                <a:gd name="T6" fmla="*/ 52 w 64"/>
                <a:gd name="T7" fmla="*/ 52 h 66"/>
                <a:gd name="T8" fmla="*/ 14 w 64"/>
                <a:gd name="T9" fmla="*/ 52 h 66"/>
                <a:gd name="T10" fmla="*/ 14 w 64"/>
                <a:gd name="T11" fmla="*/ 14 h 66"/>
                <a:gd name="T12" fmla="*/ 52 w 64"/>
                <a:gd name="T13" fmla="*/ 14 h 66"/>
                <a:gd name="T14" fmla="*/ 52 w 64"/>
                <a:gd name="T15" fmla="*/ 20 h 66"/>
                <a:gd name="T16" fmla="*/ 64 w 64"/>
                <a:gd name="T17" fmla="*/ 22 h 66"/>
                <a:gd name="T18" fmla="*/ 64 w 64"/>
                <a:gd name="T19" fmla="*/ 8 h 66"/>
                <a:gd name="T20" fmla="*/ 64 w 64"/>
                <a:gd name="T21" fmla="*/ 8 h 66"/>
                <a:gd name="T22" fmla="*/ 62 w 64"/>
                <a:gd name="T23" fmla="*/ 2 h 66"/>
                <a:gd name="T24" fmla="*/ 58 w 64"/>
                <a:gd name="T25" fmla="*/ 0 h 66"/>
                <a:gd name="T26" fmla="*/ 8 w 64"/>
                <a:gd name="T27" fmla="*/ 0 h 66"/>
                <a:gd name="T28" fmla="*/ 8 w 64"/>
                <a:gd name="T29" fmla="*/ 0 h 66"/>
                <a:gd name="T30" fmla="*/ 2 w 64"/>
                <a:gd name="T31" fmla="*/ 2 h 66"/>
                <a:gd name="T32" fmla="*/ 0 w 64"/>
                <a:gd name="T33" fmla="*/ 8 h 66"/>
                <a:gd name="T34" fmla="*/ 0 w 64"/>
                <a:gd name="T35" fmla="*/ 60 h 66"/>
                <a:gd name="T36" fmla="*/ 0 w 64"/>
                <a:gd name="T37" fmla="*/ 60 h 66"/>
                <a:gd name="T38" fmla="*/ 2 w 64"/>
                <a:gd name="T39" fmla="*/ 64 h 66"/>
                <a:gd name="T40" fmla="*/ 8 w 64"/>
                <a:gd name="T41" fmla="*/ 66 h 66"/>
                <a:gd name="T42" fmla="*/ 58 w 64"/>
                <a:gd name="T43" fmla="*/ 66 h 66"/>
                <a:gd name="T44" fmla="*/ 58 w 64"/>
                <a:gd name="T45" fmla="*/ 66 h 66"/>
                <a:gd name="T46" fmla="*/ 62 w 64"/>
                <a:gd name="T47" fmla="*/ 64 h 66"/>
                <a:gd name="T48" fmla="*/ 64 w 64"/>
                <a:gd name="T49" fmla="*/ 60 h 66"/>
                <a:gd name="T50" fmla="*/ 64 w 64"/>
                <a:gd name="T5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4" h="66">
                  <a:moveTo>
                    <a:pt x="64" y="60"/>
                  </a:moveTo>
                  <a:lnTo>
                    <a:pt x="64" y="44"/>
                  </a:lnTo>
                  <a:lnTo>
                    <a:pt x="52" y="46"/>
                  </a:lnTo>
                  <a:lnTo>
                    <a:pt x="52" y="52"/>
                  </a:lnTo>
                  <a:lnTo>
                    <a:pt x="14" y="52"/>
                  </a:lnTo>
                  <a:lnTo>
                    <a:pt x="14" y="14"/>
                  </a:lnTo>
                  <a:lnTo>
                    <a:pt x="52" y="14"/>
                  </a:lnTo>
                  <a:lnTo>
                    <a:pt x="52" y="20"/>
                  </a:lnTo>
                  <a:lnTo>
                    <a:pt x="64" y="22"/>
                  </a:lnTo>
                  <a:lnTo>
                    <a:pt x="64" y="8"/>
                  </a:lnTo>
                  <a:lnTo>
                    <a:pt x="64" y="8"/>
                  </a:lnTo>
                  <a:lnTo>
                    <a:pt x="62" y="2"/>
                  </a:lnTo>
                  <a:lnTo>
                    <a:pt x="58" y="0"/>
                  </a:lnTo>
                  <a:lnTo>
                    <a:pt x="8" y="0"/>
                  </a:lnTo>
                  <a:lnTo>
                    <a:pt x="8" y="0"/>
                  </a:lnTo>
                  <a:lnTo>
                    <a:pt x="2" y="2"/>
                  </a:lnTo>
                  <a:lnTo>
                    <a:pt x="0" y="8"/>
                  </a:lnTo>
                  <a:lnTo>
                    <a:pt x="0" y="60"/>
                  </a:lnTo>
                  <a:lnTo>
                    <a:pt x="0" y="60"/>
                  </a:lnTo>
                  <a:lnTo>
                    <a:pt x="2" y="64"/>
                  </a:lnTo>
                  <a:lnTo>
                    <a:pt x="8" y="66"/>
                  </a:lnTo>
                  <a:lnTo>
                    <a:pt x="58" y="66"/>
                  </a:lnTo>
                  <a:lnTo>
                    <a:pt x="58" y="66"/>
                  </a:lnTo>
                  <a:lnTo>
                    <a:pt x="62" y="64"/>
                  </a:lnTo>
                  <a:lnTo>
                    <a:pt x="64" y="60"/>
                  </a:lnTo>
                  <a:lnTo>
                    <a:pt x="6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5" name="Freeform 15"/>
            <p:cNvSpPr>
              <a:spLocks/>
            </p:cNvSpPr>
            <p:nvPr userDrawn="1"/>
          </p:nvSpPr>
          <p:spPr bwMode="auto">
            <a:xfrm>
              <a:off x="196850" y="3897313"/>
              <a:ext cx="101600" cy="104775"/>
            </a:xfrm>
            <a:custGeom>
              <a:avLst/>
              <a:gdLst>
                <a:gd name="T0" fmla="*/ 64 w 64"/>
                <a:gd name="T1" fmla="*/ 60 h 66"/>
                <a:gd name="T2" fmla="*/ 64 w 64"/>
                <a:gd name="T3" fmla="*/ 0 h 66"/>
                <a:gd name="T4" fmla="*/ 50 w 64"/>
                <a:gd name="T5" fmla="*/ 0 h 66"/>
                <a:gd name="T6" fmla="*/ 50 w 64"/>
                <a:gd name="T7" fmla="*/ 52 h 66"/>
                <a:gd name="T8" fmla="*/ 12 w 64"/>
                <a:gd name="T9" fmla="*/ 52 h 66"/>
                <a:gd name="T10" fmla="*/ 12 w 64"/>
                <a:gd name="T11" fmla="*/ 0 h 66"/>
                <a:gd name="T12" fmla="*/ 0 w 64"/>
                <a:gd name="T13" fmla="*/ 0 h 66"/>
                <a:gd name="T14" fmla="*/ 0 w 64"/>
                <a:gd name="T15" fmla="*/ 60 h 66"/>
                <a:gd name="T16" fmla="*/ 0 w 64"/>
                <a:gd name="T17" fmla="*/ 60 h 66"/>
                <a:gd name="T18" fmla="*/ 2 w 64"/>
                <a:gd name="T19" fmla="*/ 64 h 66"/>
                <a:gd name="T20" fmla="*/ 6 w 64"/>
                <a:gd name="T21" fmla="*/ 66 h 66"/>
                <a:gd name="T22" fmla="*/ 56 w 64"/>
                <a:gd name="T23" fmla="*/ 66 h 66"/>
                <a:gd name="T24" fmla="*/ 56 w 64"/>
                <a:gd name="T25" fmla="*/ 66 h 66"/>
                <a:gd name="T26" fmla="*/ 62 w 64"/>
                <a:gd name="T27" fmla="*/ 64 h 66"/>
                <a:gd name="T28" fmla="*/ 64 w 64"/>
                <a:gd name="T29" fmla="*/ 60 h 66"/>
                <a:gd name="T30" fmla="*/ 64 w 64"/>
                <a:gd name="T3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 h="66">
                  <a:moveTo>
                    <a:pt x="64" y="60"/>
                  </a:moveTo>
                  <a:lnTo>
                    <a:pt x="64" y="0"/>
                  </a:lnTo>
                  <a:lnTo>
                    <a:pt x="50" y="0"/>
                  </a:lnTo>
                  <a:lnTo>
                    <a:pt x="50" y="52"/>
                  </a:lnTo>
                  <a:lnTo>
                    <a:pt x="12" y="52"/>
                  </a:lnTo>
                  <a:lnTo>
                    <a:pt x="12" y="0"/>
                  </a:lnTo>
                  <a:lnTo>
                    <a:pt x="0" y="0"/>
                  </a:lnTo>
                  <a:lnTo>
                    <a:pt x="0" y="60"/>
                  </a:lnTo>
                  <a:lnTo>
                    <a:pt x="0" y="60"/>
                  </a:lnTo>
                  <a:lnTo>
                    <a:pt x="2" y="64"/>
                  </a:lnTo>
                  <a:lnTo>
                    <a:pt x="6" y="66"/>
                  </a:lnTo>
                  <a:lnTo>
                    <a:pt x="56" y="66"/>
                  </a:lnTo>
                  <a:lnTo>
                    <a:pt x="56" y="66"/>
                  </a:lnTo>
                  <a:lnTo>
                    <a:pt x="62" y="64"/>
                  </a:lnTo>
                  <a:lnTo>
                    <a:pt x="64" y="60"/>
                  </a:lnTo>
                  <a:lnTo>
                    <a:pt x="6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6" name="Freeform 16"/>
            <p:cNvSpPr>
              <a:spLocks/>
            </p:cNvSpPr>
            <p:nvPr userDrawn="1"/>
          </p:nvSpPr>
          <p:spPr bwMode="auto">
            <a:xfrm>
              <a:off x="333375" y="3897313"/>
              <a:ext cx="101600" cy="104775"/>
            </a:xfrm>
            <a:custGeom>
              <a:avLst/>
              <a:gdLst>
                <a:gd name="T0" fmla="*/ 64 w 64"/>
                <a:gd name="T1" fmla="*/ 60 h 66"/>
                <a:gd name="T2" fmla="*/ 64 w 64"/>
                <a:gd name="T3" fmla="*/ 34 h 66"/>
                <a:gd name="T4" fmla="*/ 64 w 64"/>
                <a:gd name="T5" fmla="*/ 34 h 66"/>
                <a:gd name="T6" fmla="*/ 62 w 64"/>
                <a:gd name="T7" fmla="*/ 28 h 66"/>
                <a:gd name="T8" fmla="*/ 58 w 64"/>
                <a:gd name="T9" fmla="*/ 26 h 66"/>
                <a:gd name="T10" fmla="*/ 12 w 64"/>
                <a:gd name="T11" fmla="*/ 26 h 66"/>
                <a:gd name="T12" fmla="*/ 12 w 64"/>
                <a:gd name="T13" fmla="*/ 14 h 66"/>
                <a:gd name="T14" fmla="*/ 52 w 64"/>
                <a:gd name="T15" fmla="*/ 14 h 66"/>
                <a:gd name="T16" fmla="*/ 52 w 64"/>
                <a:gd name="T17" fmla="*/ 20 h 66"/>
                <a:gd name="T18" fmla="*/ 64 w 64"/>
                <a:gd name="T19" fmla="*/ 22 h 66"/>
                <a:gd name="T20" fmla="*/ 64 w 64"/>
                <a:gd name="T21" fmla="*/ 8 h 66"/>
                <a:gd name="T22" fmla="*/ 64 w 64"/>
                <a:gd name="T23" fmla="*/ 8 h 66"/>
                <a:gd name="T24" fmla="*/ 62 w 64"/>
                <a:gd name="T25" fmla="*/ 2 h 66"/>
                <a:gd name="T26" fmla="*/ 58 w 64"/>
                <a:gd name="T27" fmla="*/ 0 h 66"/>
                <a:gd name="T28" fmla="*/ 6 w 64"/>
                <a:gd name="T29" fmla="*/ 0 h 66"/>
                <a:gd name="T30" fmla="*/ 6 w 64"/>
                <a:gd name="T31" fmla="*/ 0 h 66"/>
                <a:gd name="T32" fmla="*/ 2 w 64"/>
                <a:gd name="T33" fmla="*/ 2 h 66"/>
                <a:gd name="T34" fmla="*/ 0 w 64"/>
                <a:gd name="T35" fmla="*/ 8 h 66"/>
                <a:gd name="T36" fmla="*/ 0 w 64"/>
                <a:gd name="T37" fmla="*/ 32 h 66"/>
                <a:gd name="T38" fmla="*/ 0 w 64"/>
                <a:gd name="T39" fmla="*/ 32 h 66"/>
                <a:gd name="T40" fmla="*/ 2 w 64"/>
                <a:gd name="T41" fmla="*/ 38 h 66"/>
                <a:gd name="T42" fmla="*/ 6 w 64"/>
                <a:gd name="T43" fmla="*/ 40 h 66"/>
                <a:gd name="T44" fmla="*/ 52 w 64"/>
                <a:gd name="T45" fmla="*/ 40 h 66"/>
                <a:gd name="T46" fmla="*/ 52 w 64"/>
                <a:gd name="T47" fmla="*/ 52 h 66"/>
                <a:gd name="T48" fmla="*/ 12 w 64"/>
                <a:gd name="T49" fmla="*/ 52 h 66"/>
                <a:gd name="T50" fmla="*/ 12 w 64"/>
                <a:gd name="T51" fmla="*/ 46 h 66"/>
                <a:gd name="T52" fmla="*/ 0 w 64"/>
                <a:gd name="T53" fmla="*/ 44 h 66"/>
                <a:gd name="T54" fmla="*/ 0 w 64"/>
                <a:gd name="T55" fmla="*/ 60 h 66"/>
                <a:gd name="T56" fmla="*/ 0 w 64"/>
                <a:gd name="T57" fmla="*/ 60 h 66"/>
                <a:gd name="T58" fmla="*/ 2 w 64"/>
                <a:gd name="T59" fmla="*/ 64 h 66"/>
                <a:gd name="T60" fmla="*/ 6 w 64"/>
                <a:gd name="T61" fmla="*/ 66 h 66"/>
                <a:gd name="T62" fmla="*/ 58 w 64"/>
                <a:gd name="T63" fmla="*/ 66 h 66"/>
                <a:gd name="T64" fmla="*/ 58 w 64"/>
                <a:gd name="T65" fmla="*/ 66 h 66"/>
                <a:gd name="T66" fmla="*/ 62 w 64"/>
                <a:gd name="T67" fmla="*/ 64 h 66"/>
                <a:gd name="T68" fmla="*/ 64 w 64"/>
                <a:gd name="T69" fmla="*/ 60 h 66"/>
                <a:gd name="T70" fmla="*/ 64 w 64"/>
                <a:gd name="T7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4" h="66">
                  <a:moveTo>
                    <a:pt x="64" y="60"/>
                  </a:moveTo>
                  <a:lnTo>
                    <a:pt x="64" y="34"/>
                  </a:lnTo>
                  <a:lnTo>
                    <a:pt x="64" y="34"/>
                  </a:lnTo>
                  <a:lnTo>
                    <a:pt x="62" y="28"/>
                  </a:lnTo>
                  <a:lnTo>
                    <a:pt x="58" y="26"/>
                  </a:lnTo>
                  <a:lnTo>
                    <a:pt x="12" y="26"/>
                  </a:lnTo>
                  <a:lnTo>
                    <a:pt x="12" y="14"/>
                  </a:lnTo>
                  <a:lnTo>
                    <a:pt x="52" y="14"/>
                  </a:lnTo>
                  <a:lnTo>
                    <a:pt x="52" y="20"/>
                  </a:lnTo>
                  <a:lnTo>
                    <a:pt x="64" y="22"/>
                  </a:lnTo>
                  <a:lnTo>
                    <a:pt x="64" y="8"/>
                  </a:lnTo>
                  <a:lnTo>
                    <a:pt x="64" y="8"/>
                  </a:lnTo>
                  <a:lnTo>
                    <a:pt x="62" y="2"/>
                  </a:lnTo>
                  <a:lnTo>
                    <a:pt x="58" y="0"/>
                  </a:lnTo>
                  <a:lnTo>
                    <a:pt x="6" y="0"/>
                  </a:lnTo>
                  <a:lnTo>
                    <a:pt x="6" y="0"/>
                  </a:lnTo>
                  <a:lnTo>
                    <a:pt x="2" y="2"/>
                  </a:lnTo>
                  <a:lnTo>
                    <a:pt x="0" y="8"/>
                  </a:lnTo>
                  <a:lnTo>
                    <a:pt x="0" y="32"/>
                  </a:lnTo>
                  <a:lnTo>
                    <a:pt x="0" y="32"/>
                  </a:lnTo>
                  <a:lnTo>
                    <a:pt x="2" y="38"/>
                  </a:lnTo>
                  <a:lnTo>
                    <a:pt x="6" y="40"/>
                  </a:lnTo>
                  <a:lnTo>
                    <a:pt x="52" y="40"/>
                  </a:lnTo>
                  <a:lnTo>
                    <a:pt x="52" y="52"/>
                  </a:lnTo>
                  <a:lnTo>
                    <a:pt x="12" y="52"/>
                  </a:lnTo>
                  <a:lnTo>
                    <a:pt x="12" y="46"/>
                  </a:lnTo>
                  <a:lnTo>
                    <a:pt x="0" y="44"/>
                  </a:lnTo>
                  <a:lnTo>
                    <a:pt x="0" y="60"/>
                  </a:lnTo>
                  <a:lnTo>
                    <a:pt x="0" y="60"/>
                  </a:lnTo>
                  <a:lnTo>
                    <a:pt x="2" y="64"/>
                  </a:lnTo>
                  <a:lnTo>
                    <a:pt x="6" y="66"/>
                  </a:lnTo>
                  <a:lnTo>
                    <a:pt x="58" y="66"/>
                  </a:lnTo>
                  <a:lnTo>
                    <a:pt x="58" y="66"/>
                  </a:lnTo>
                  <a:lnTo>
                    <a:pt x="62" y="64"/>
                  </a:lnTo>
                  <a:lnTo>
                    <a:pt x="64" y="60"/>
                  </a:lnTo>
                  <a:lnTo>
                    <a:pt x="6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7" name="Freeform 17"/>
            <p:cNvSpPr>
              <a:spLocks noEditPoints="1"/>
            </p:cNvSpPr>
            <p:nvPr userDrawn="1"/>
          </p:nvSpPr>
          <p:spPr bwMode="auto">
            <a:xfrm>
              <a:off x="460375" y="3757613"/>
              <a:ext cx="44450" cy="44450"/>
            </a:xfrm>
            <a:custGeom>
              <a:avLst/>
              <a:gdLst>
                <a:gd name="T0" fmla="*/ 14 w 28"/>
                <a:gd name="T1" fmla="*/ 28 h 28"/>
                <a:gd name="T2" fmla="*/ 4 w 28"/>
                <a:gd name="T3" fmla="*/ 24 h 28"/>
                <a:gd name="T4" fmla="*/ 0 w 28"/>
                <a:gd name="T5" fmla="*/ 14 h 28"/>
                <a:gd name="T6" fmla="*/ 0 w 28"/>
                <a:gd name="T7" fmla="*/ 8 h 28"/>
                <a:gd name="T8" fmla="*/ 8 w 28"/>
                <a:gd name="T9" fmla="*/ 0 h 28"/>
                <a:gd name="T10" fmla="*/ 14 w 28"/>
                <a:gd name="T11" fmla="*/ 0 h 28"/>
                <a:gd name="T12" fmla="*/ 24 w 28"/>
                <a:gd name="T13" fmla="*/ 4 h 28"/>
                <a:gd name="T14" fmla="*/ 28 w 28"/>
                <a:gd name="T15" fmla="*/ 14 h 28"/>
                <a:gd name="T16" fmla="*/ 26 w 28"/>
                <a:gd name="T17" fmla="*/ 18 h 28"/>
                <a:gd name="T18" fmla="*/ 18 w 28"/>
                <a:gd name="T19" fmla="*/ 26 h 28"/>
                <a:gd name="T20" fmla="*/ 14 w 28"/>
                <a:gd name="T21" fmla="*/ 28 h 28"/>
                <a:gd name="T22" fmla="*/ 14 w 28"/>
                <a:gd name="T23" fmla="*/ 0 h 28"/>
                <a:gd name="T24" fmla="*/ 4 w 28"/>
                <a:gd name="T25" fmla="*/ 4 h 28"/>
                <a:gd name="T26" fmla="*/ 0 w 28"/>
                <a:gd name="T27" fmla="*/ 14 h 28"/>
                <a:gd name="T28" fmla="*/ 2 w 28"/>
                <a:gd name="T29" fmla="*/ 18 h 28"/>
                <a:gd name="T30" fmla="*/ 8 w 28"/>
                <a:gd name="T31" fmla="*/ 24 h 28"/>
                <a:gd name="T32" fmla="*/ 14 w 28"/>
                <a:gd name="T33" fmla="*/ 26 h 28"/>
                <a:gd name="T34" fmla="*/ 22 w 28"/>
                <a:gd name="T35" fmla="*/ 22 h 28"/>
                <a:gd name="T36" fmla="*/ 26 w 28"/>
                <a:gd name="T37" fmla="*/ 14 h 28"/>
                <a:gd name="T38" fmla="*/ 24 w 28"/>
                <a:gd name="T39" fmla="*/ 8 h 28"/>
                <a:gd name="T40" fmla="*/ 18 w 28"/>
                <a:gd name="T41" fmla="*/ 2 h 28"/>
                <a:gd name="T42" fmla="*/ 14 w 28"/>
                <a:gd name="T43" fmla="*/ 0 h 28"/>
                <a:gd name="T44" fmla="*/ 14 w 28"/>
                <a:gd name="T45" fmla="*/ 14 h 28"/>
                <a:gd name="T46" fmla="*/ 10 w 28"/>
                <a:gd name="T47" fmla="*/ 22 h 28"/>
                <a:gd name="T48" fmla="*/ 8 w 28"/>
                <a:gd name="T49" fmla="*/ 4 h 28"/>
                <a:gd name="T50" fmla="*/ 14 w 28"/>
                <a:gd name="T51" fmla="*/ 4 h 28"/>
                <a:gd name="T52" fmla="*/ 18 w 28"/>
                <a:gd name="T53" fmla="*/ 10 h 28"/>
                <a:gd name="T54" fmla="*/ 18 w 28"/>
                <a:gd name="T55" fmla="*/ 12 h 28"/>
                <a:gd name="T56" fmla="*/ 18 w 28"/>
                <a:gd name="T57" fmla="*/ 22 h 28"/>
                <a:gd name="T58" fmla="*/ 10 w 28"/>
                <a:gd name="T59" fmla="*/ 12 h 28"/>
                <a:gd name="T60" fmla="*/ 14 w 28"/>
                <a:gd name="T61" fmla="*/ 12 h 28"/>
                <a:gd name="T62" fmla="*/ 16 w 28"/>
                <a:gd name="T63" fmla="*/ 10 h 28"/>
                <a:gd name="T64" fmla="*/ 16 w 28"/>
                <a:gd name="T65" fmla="*/ 8 h 28"/>
                <a:gd name="T66" fmla="*/ 10 w 28"/>
                <a:gd name="T67" fmla="*/ 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 h="28">
                  <a:moveTo>
                    <a:pt x="14" y="28"/>
                  </a:moveTo>
                  <a:lnTo>
                    <a:pt x="14" y="28"/>
                  </a:lnTo>
                  <a:lnTo>
                    <a:pt x="8" y="26"/>
                  </a:lnTo>
                  <a:lnTo>
                    <a:pt x="4" y="24"/>
                  </a:lnTo>
                  <a:lnTo>
                    <a:pt x="0" y="18"/>
                  </a:lnTo>
                  <a:lnTo>
                    <a:pt x="0" y="14"/>
                  </a:lnTo>
                  <a:lnTo>
                    <a:pt x="0" y="14"/>
                  </a:lnTo>
                  <a:lnTo>
                    <a:pt x="0" y="8"/>
                  </a:lnTo>
                  <a:lnTo>
                    <a:pt x="4" y="4"/>
                  </a:lnTo>
                  <a:lnTo>
                    <a:pt x="8" y="0"/>
                  </a:lnTo>
                  <a:lnTo>
                    <a:pt x="14" y="0"/>
                  </a:lnTo>
                  <a:lnTo>
                    <a:pt x="14" y="0"/>
                  </a:lnTo>
                  <a:lnTo>
                    <a:pt x="18" y="0"/>
                  </a:lnTo>
                  <a:lnTo>
                    <a:pt x="24" y="4"/>
                  </a:lnTo>
                  <a:lnTo>
                    <a:pt x="26" y="8"/>
                  </a:lnTo>
                  <a:lnTo>
                    <a:pt x="28" y="14"/>
                  </a:lnTo>
                  <a:lnTo>
                    <a:pt x="28" y="14"/>
                  </a:lnTo>
                  <a:lnTo>
                    <a:pt x="26" y="18"/>
                  </a:lnTo>
                  <a:lnTo>
                    <a:pt x="24" y="24"/>
                  </a:lnTo>
                  <a:lnTo>
                    <a:pt x="18" y="26"/>
                  </a:lnTo>
                  <a:lnTo>
                    <a:pt x="14" y="28"/>
                  </a:lnTo>
                  <a:lnTo>
                    <a:pt x="14" y="28"/>
                  </a:lnTo>
                  <a:close/>
                  <a:moveTo>
                    <a:pt x="14" y="0"/>
                  </a:moveTo>
                  <a:lnTo>
                    <a:pt x="14" y="0"/>
                  </a:lnTo>
                  <a:lnTo>
                    <a:pt x="8" y="2"/>
                  </a:lnTo>
                  <a:lnTo>
                    <a:pt x="4" y="4"/>
                  </a:lnTo>
                  <a:lnTo>
                    <a:pt x="2" y="8"/>
                  </a:lnTo>
                  <a:lnTo>
                    <a:pt x="0" y="14"/>
                  </a:lnTo>
                  <a:lnTo>
                    <a:pt x="0" y="14"/>
                  </a:lnTo>
                  <a:lnTo>
                    <a:pt x="2" y="18"/>
                  </a:lnTo>
                  <a:lnTo>
                    <a:pt x="4" y="22"/>
                  </a:lnTo>
                  <a:lnTo>
                    <a:pt x="8" y="24"/>
                  </a:lnTo>
                  <a:lnTo>
                    <a:pt x="14" y="26"/>
                  </a:lnTo>
                  <a:lnTo>
                    <a:pt x="14" y="26"/>
                  </a:lnTo>
                  <a:lnTo>
                    <a:pt x="18" y="24"/>
                  </a:lnTo>
                  <a:lnTo>
                    <a:pt x="22" y="22"/>
                  </a:lnTo>
                  <a:lnTo>
                    <a:pt x="24" y="18"/>
                  </a:lnTo>
                  <a:lnTo>
                    <a:pt x="26" y="14"/>
                  </a:lnTo>
                  <a:lnTo>
                    <a:pt x="26" y="14"/>
                  </a:lnTo>
                  <a:lnTo>
                    <a:pt x="24" y="8"/>
                  </a:lnTo>
                  <a:lnTo>
                    <a:pt x="22" y="4"/>
                  </a:lnTo>
                  <a:lnTo>
                    <a:pt x="18" y="2"/>
                  </a:lnTo>
                  <a:lnTo>
                    <a:pt x="14" y="0"/>
                  </a:lnTo>
                  <a:lnTo>
                    <a:pt x="14" y="0"/>
                  </a:lnTo>
                  <a:close/>
                  <a:moveTo>
                    <a:pt x="16" y="22"/>
                  </a:moveTo>
                  <a:lnTo>
                    <a:pt x="14" y="14"/>
                  </a:lnTo>
                  <a:lnTo>
                    <a:pt x="10" y="14"/>
                  </a:lnTo>
                  <a:lnTo>
                    <a:pt x="10" y="22"/>
                  </a:lnTo>
                  <a:lnTo>
                    <a:pt x="8" y="22"/>
                  </a:lnTo>
                  <a:lnTo>
                    <a:pt x="8" y="4"/>
                  </a:lnTo>
                  <a:lnTo>
                    <a:pt x="14" y="4"/>
                  </a:lnTo>
                  <a:lnTo>
                    <a:pt x="14" y="4"/>
                  </a:lnTo>
                  <a:lnTo>
                    <a:pt x="18" y="6"/>
                  </a:lnTo>
                  <a:lnTo>
                    <a:pt x="18" y="10"/>
                  </a:lnTo>
                  <a:lnTo>
                    <a:pt x="18" y="10"/>
                  </a:lnTo>
                  <a:lnTo>
                    <a:pt x="18" y="12"/>
                  </a:lnTo>
                  <a:lnTo>
                    <a:pt x="16" y="14"/>
                  </a:lnTo>
                  <a:lnTo>
                    <a:pt x="18" y="22"/>
                  </a:lnTo>
                  <a:lnTo>
                    <a:pt x="16" y="22"/>
                  </a:lnTo>
                  <a:close/>
                  <a:moveTo>
                    <a:pt x="10" y="12"/>
                  </a:moveTo>
                  <a:lnTo>
                    <a:pt x="14" y="12"/>
                  </a:lnTo>
                  <a:lnTo>
                    <a:pt x="14" y="12"/>
                  </a:lnTo>
                  <a:lnTo>
                    <a:pt x="16" y="12"/>
                  </a:lnTo>
                  <a:lnTo>
                    <a:pt x="16" y="10"/>
                  </a:lnTo>
                  <a:lnTo>
                    <a:pt x="16" y="10"/>
                  </a:lnTo>
                  <a:lnTo>
                    <a:pt x="16" y="8"/>
                  </a:lnTo>
                  <a:lnTo>
                    <a:pt x="12" y="6"/>
                  </a:lnTo>
                  <a:lnTo>
                    <a:pt x="10" y="6"/>
                  </a:lnTo>
                  <a:lnTo>
                    <a:pt x="10"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grpSp>
    </p:spTree>
    <p:extLst>
      <p:ext uri="{BB962C8B-B14F-4D97-AF65-F5344CB8AC3E}">
        <p14:creationId xmlns:p14="http://schemas.microsoft.com/office/powerpoint/2010/main" val="35078475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Rounded Rectangle 70"/>
          <p:cNvSpPr/>
          <p:nvPr/>
        </p:nvSpPr>
        <p:spPr>
          <a:xfrm>
            <a:off x="7206118" y="2798169"/>
            <a:ext cx="1923409" cy="2183612"/>
          </a:xfrm>
          <a:prstGeom prst="roundRect">
            <a:avLst/>
          </a:prstGeom>
          <a:solidFill>
            <a:schemeClr val="tx2">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200" b="1" dirty="0"/>
          </a:p>
          <a:p>
            <a:pPr algn="ctr"/>
            <a:endParaRPr lang="en-US" sz="1200" b="1" dirty="0"/>
          </a:p>
        </p:txBody>
      </p:sp>
      <p:sp>
        <p:nvSpPr>
          <p:cNvPr id="70" name="Rounded Rectangle 69"/>
          <p:cNvSpPr/>
          <p:nvPr/>
        </p:nvSpPr>
        <p:spPr>
          <a:xfrm>
            <a:off x="7053718" y="2645769"/>
            <a:ext cx="1923409" cy="2183612"/>
          </a:xfrm>
          <a:prstGeom prst="roundRect">
            <a:avLst/>
          </a:prstGeom>
          <a:solidFill>
            <a:schemeClr val="tx2">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200" b="1" dirty="0"/>
          </a:p>
          <a:p>
            <a:pPr algn="ctr"/>
            <a:endParaRPr lang="en-US" sz="1200" b="1" dirty="0"/>
          </a:p>
        </p:txBody>
      </p:sp>
      <p:sp>
        <p:nvSpPr>
          <p:cNvPr id="2" name="Title 1"/>
          <p:cNvSpPr>
            <a:spLocks noGrp="1"/>
          </p:cNvSpPr>
          <p:nvPr>
            <p:ph type="title"/>
          </p:nvPr>
        </p:nvSpPr>
        <p:spPr/>
        <p:txBody>
          <a:bodyPr/>
          <a:lstStyle/>
          <a:p>
            <a:r>
              <a:rPr lang="en-US" dirty="0"/>
              <a:t>Explore Data Details</a:t>
            </a:r>
          </a:p>
        </p:txBody>
      </p:sp>
      <p:sp>
        <p:nvSpPr>
          <p:cNvPr id="3" name="Slide Number Placeholder 2"/>
          <p:cNvSpPr>
            <a:spLocks noGrp="1"/>
          </p:cNvSpPr>
          <p:nvPr>
            <p:ph type="sldNum" sz="quarter" idx="4294967295"/>
          </p:nvPr>
        </p:nvSpPr>
        <p:spPr>
          <a:xfrm>
            <a:off x="11049000" y="6430868"/>
            <a:ext cx="533399" cy="232147"/>
          </a:xfrm>
          <a:prstGeom prst="rect">
            <a:avLst/>
          </a:prstGeom>
        </p:spPr>
        <p:txBody>
          <a:bodyPr/>
          <a:lstStyle/>
          <a:p>
            <a:fld id="{B016F8AB-BCEA-4347-8BA6-BE776009BC89}" type="slidenum">
              <a:rPr lang="uk-UA" smtClean="0">
                <a:solidFill>
                  <a:srgbClr val="FFFFFF">
                    <a:lumMod val="50000"/>
                  </a:srgbClr>
                </a:solidFill>
              </a:rPr>
              <a:pPr/>
              <a:t>25</a:t>
            </a:fld>
            <a:endParaRPr lang="uk-UA" dirty="0">
              <a:solidFill>
                <a:srgbClr val="FFFFFF">
                  <a:lumMod val="50000"/>
                </a:srgbClr>
              </a:solidFill>
            </a:endParaRPr>
          </a:p>
        </p:txBody>
      </p:sp>
      <p:sp>
        <p:nvSpPr>
          <p:cNvPr id="5" name="Rectangle 4"/>
          <p:cNvSpPr/>
          <p:nvPr/>
        </p:nvSpPr>
        <p:spPr bwMode="ltGray">
          <a:xfrm>
            <a:off x="552036" y="2574991"/>
            <a:ext cx="3961859" cy="3687668"/>
          </a:xfrm>
          <a:prstGeom prst="rect">
            <a:avLst/>
          </a:prstGeom>
          <a:solidFill>
            <a:schemeClr val="tx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lnSpc>
                <a:spcPct val="90000"/>
              </a:lnSpc>
            </a:pPr>
            <a:endParaRPr lang="en-US" dirty="0">
              <a:solidFill>
                <a:prstClr val="white"/>
              </a:solidFill>
              <a:latin typeface="Arial" charset="0"/>
              <a:ea typeface="Arial" charset="0"/>
              <a:cs typeface="Arial" charset="0"/>
            </a:endParaRPr>
          </a:p>
        </p:txBody>
      </p:sp>
      <p:sp>
        <p:nvSpPr>
          <p:cNvPr id="6" name="TextBox 5"/>
          <p:cNvSpPr txBox="1"/>
          <p:nvPr/>
        </p:nvSpPr>
        <p:spPr>
          <a:xfrm>
            <a:off x="1532213" y="4609721"/>
            <a:ext cx="2784791" cy="426182"/>
          </a:xfrm>
          <a:prstGeom prst="rect">
            <a:avLst/>
          </a:prstGeom>
          <a:noFill/>
        </p:spPr>
        <p:txBody>
          <a:bodyPr wrap="square" lIns="0" tIns="0" rIns="0" bIns="0" rtlCol="0" anchor="ctr">
            <a:noAutofit/>
          </a:bodyPr>
          <a:lstStyle/>
          <a:p>
            <a:pPr>
              <a:lnSpc>
                <a:spcPct val="90000"/>
              </a:lnSpc>
            </a:pPr>
            <a:r>
              <a:rPr lang="en-US" b="1" dirty="0">
                <a:solidFill>
                  <a:schemeClr val="bg1"/>
                </a:solidFill>
                <a:latin typeface="Arial" charset="0"/>
                <a:ea typeface="Arial" charset="0"/>
                <a:cs typeface="Arial" charset="0"/>
              </a:rPr>
              <a:t>Distributed model storage</a:t>
            </a:r>
          </a:p>
        </p:txBody>
      </p:sp>
      <p:sp>
        <p:nvSpPr>
          <p:cNvPr id="7" name="TextBox 6"/>
          <p:cNvSpPr txBox="1"/>
          <p:nvPr/>
        </p:nvSpPr>
        <p:spPr>
          <a:xfrm>
            <a:off x="1527297" y="3711103"/>
            <a:ext cx="3080792" cy="426182"/>
          </a:xfrm>
          <a:prstGeom prst="rect">
            <a:avLst/>
          </a:prstGeom>
          <a:noFill/>
        </p:spPr>
        <p:txBody>
          <a:bodyPr wrap="square" lIns="0" tIns="0" rIns="0" bIns="0" rtlCol="0" anchor="ctr">
            <a:noAutofit/>
          </a:bodyPr>
          <a:lstStyle/>
          <a:p>
            <a:pPr>
              <a:lnSpc>
                <a:spcPct val="90000"/>
              </a:lnSpc>
            </a:pPr>
            <a:r>
              <a:rPr lang="en-US" b="1" dirty="0">
                <a:solidFill>
                  <a:schemeClr val="bg1"/>
                </a:solidFill>
                <a:latin typeface="Arial" charset="0"/>
                <a:ea typeface="Arial" charset="0"/>
                <a:cs typeface="Arial" charset="0"/>
              </a:rPr>
              <a:t>Optimized parallelism</a:t>
            </a:r>
          </a:p>
        </p:txBody>
      </p:sp>
      <p:sp>
        <p:nvSpPr>
          <p:cNvPr id="8" name="TextBox 7"/>
          <p:cNvSpPr txBox="1"/>
          <p:nvPr/>
        </p:nvSpPr>
        <p:spPr>
          <a:xfrm>
            <a:off x="1482736" y="5522095"/>
            <a:ext cx="2834268" cy="426182"/>
          </a:xfrm>
          <a:prstGeom prst="rect">
            <a:avLst/>
          </a:prstGeom>
          <a:noFill/>
        </p:spPr>
        <p:txBody>
          <a:bodyPr wrap="square" lIns="0" tIns="0" rIns="0" bIns="0" rtlCol="0" anchor="ctr">
            <a:noAutofit/>
          </a:bodyPr>
          <a:lstStyle/>
          <a:p>
            <a:pPr>
              <a:lnSpc>
                <a:spcPct val="90000"/>
              </a:lnSpc>
            </a:pPr>
            <a:r>
              <a:rPr lang="en-US" b="1" dirty="0">
                <a:solidFill>
                  <a:schemeClr val="bg1"/>
                </a:solidFill>
                <a:latin typeface="Arial" charset="0"/>
                <a:ea typeface="Arial" charset="0"/>
                <a:cs typeface="Arial" charset="0"/>
              </a:rPr>
              <a:t>State-of-the-art Distributed Machine Learning Algorithms</a:t>
            </a:r>
          </a:p>
        </p:txBody>
      </p:sp>
      <p:sp>
        <p:nvSpPr>
          <p:cNvPr id="21" name="TextBox 20"/>
          <p:cNvSpPr txBox="1"/>
          <p:nvPr/>
        </p:nvSpPr>
        <p:spPr>
          <a:xfrm>
            <a:off x="1480200" y="2929956"/>
            <a:ext cx="3080792" cy="426182"/>
          </a:xfrm>
          <a:prstGeom prst="rect">
            <a:avLst/>
          </a:prstGeom>
          <a:noFill/>
        </p:spPr>
        <p:txBody>
          <a:bodyPr wrap="square" lIns="0" tIns="0" rIns="0" bIns="0" rtlCol="0" anchor="ctr">
            <a:noAutofit/>
          </a:bodyPr>
          <a:lstStyle/>
          <a:p>
            <a:pPr>
              <a:lnSpc>
                <a:spcPct val="90000"/>
              </a:lnSpc>
            </a:pPr>
            <a:r>
              <a:rPr lang="en-US" b="1" dirty="0">
                <a:solidFill>
                  <a:schemeClr val="bg1"/>
                </a:solidFill>
                <a:latin typeface="Arial" charset="0"/>
                <a:ea typeface="Arial" charset="0"/>
                <a:cs typeface="Arial" charset="0"/>
              </a:rPr>
              <a:t>In Memory processing</a:t>
            </a:r>
          </a:p>
        </p:txBody>
      </p:sp>
      <p:sp>
        <p:nvSpPr>
          <p:cNvPr id="9" name="Can 8"/>
          <p:cNvSpPr/>
          <p:nvPr/>
        </p:nvSpPr>
        <p:spPr>
          <a:xfrm>
            <a:off x="5251885" y="5158125"/>
            <a:ext cx="571500" cy="699284"/>
          </a:xfrm>
          <a:prstGeom prst="can">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Can 14"/>
          <p:cNvSpPr/>
          <p:nvPr/>
        </p:nvSpPr>
        <p:spPr>
          <a:xfrm>
            <a:off x="6010942" y="5167685"/>
            <a:ext cx="571500" cy="699284"/>
          </a:xfrm>
          <a:prstGeom prst="can">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Can 15"/>
          <p:cNvSpPr/>
          <p:nvPr/>
        </p:nvSpPr>
        <p:spPr>
          <a:xfrm>
            <a:off x="6770000" y="5158125"/>
            <a:ext cx="571500" cy="699284"/>
          </a:xfrm>
          <a:prstGeom prst="can">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Can 16"/>
          <p:cNvSpPr/>
          <p:nvPr/>
        </p:nvSpPr>
        <p:spPr>
          <a:xfrm>
            <a:off x="7965046" y="5167685"/>
            <a:ext cx="571500" cy="699284"/>
          </a:xfrm>
          <a:prstGeom prst="can">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7441488" y="5348717"/>
            <a:ext cx="423569" cy="369332"/>
          </a:xfrm>
          <a:prstGeom prst="rect">
            <a:avLst/>
          </a:prstGeom>
        </p:spPr>
        <p:txBody>
          <a:bodyPr vert="horz" wrap="square" lIns="91440" tIns="45720" rIns="91440" bIns="45720" rtlCol="0" anchor="t" anchorCtr="0">
            <a:spAutoFit/>
          </a:bodyPr>
          <a:lstStyle/>
          <a:p>
            <a:pPr algn="ctr"/>
            <a:r>
              <a:rPr lang="mr-IN" b="1" dirty="0">
                <a:solidFill>
                  <a:schemeClr val="bg1">
                    <a:lumMod val="50000"/>
                  </a:schemeClr>
                </a:solidFill>
                <a:latin typeface="+mn-lt"/>
                <a:ea typeface="Roboto Light" charset="0"/>
                <a:cs typeface="Roboto Light" charset="0"/>
              </a:rPr>
              <a:t>…</a:t>
            </a:r>
            <a:r>
              <a:rPr lang="es-ES" b="1" dirty="0">
                <a:solidFill>
                  <a:schemeClr val="bg1">
                    <a:lumMod val="50000"/>
                  </a:schemeClr>
                </a:solidFill>
                <a:latin typeface="+mn-lt"/>
                <a:ea typeface="Roboto Light" charset="0"/>
                <a:cs typeface="Roboto Light" charset="0"/>
              </a:rPr>
              <a:t>.</a:t>
            </a:r>
            <a:endParaRPr lang="en-US" b="1" dirty="0">
              <a:solidFill>
                <a:schemeClr val="bg1">
                  <a:lumMod val="50000"/>
                </a:schemeClr>
              </a:solidFill>
              <a:latin typeface="+mn-lt"/>
              <a:ea typeface="Roboto Light" charset="0"/>
              <a:cs typeface="Roboto Light" charset="0"/>
            </a:endParaRPr>
          </a:p>
        </p:txBody>
      </p:sp>
      <p:cxnSp>
        <p:nvCxnSpPr>
          <p:cNvPr id="12" name="Elbow Connector 11"/>
          <p:cNvCxnSpPr>
            <a:stCxn id="9" idx="3"/>
            <a:endCxn id="15" idx="3"/>
          </p:cNvCxnSpPr>
          <p:nvPr/>
        </p:nvCxnSpPr>
        <p:spPr>
          <a:xfrm rot="16200000" flipH="1">
            <a:off x="5912383" y="5482660"/>
            <a:ext cx="9560" cy="759057"/>
          </a:xfrm>
          <a:prstGeom prst="bentConnector3">
            <a:avLst>
              <a:gd name="adj1" fmla="val 2491213"/>
            </a:avLst>
          </a:prstGeom>
          <a:ln>
            <a:solidFill>
              <a:srgbClr val="291687"/>
            </a:solidFill>
          </a:ln>
        </p:spPr>
        <p:style>
          <a:lnRef idx="1">
            <a:schemeClr val="accent1"/>
          </a:lnRef>
          <a:fillRef idx="0">
            <a:schemeClr val="accent1"/>
          </a:fillRef>
          <a:effectRef idx="0">
            <a:schemeClr val="accent1"/>
          </a:effectRef>
          <a:fontRef idx="minor">
            <a:schemeClr val="tx1"/>
          </a:fontRef>
        </p:style>
      </p:cxnSp>
      <p:cxnSp>
        <p:nvCxnSpPr>
          <p:cNvPr id="26" name="Elbow Connector 25"/>
          <p:cNvCxnSpPr>
            <a:stCxn id="15" idx="3"/>
            <a:endCxn id="16" idx="3"/>
          </p:cNvCxnSpPr>
          <p:nvPr/>
        </p:nvCxnSpPr>
        <p:spPr>
          <a:xfrm rot="5400000" flipH="1" flipV="1">
            <a:off x="6671441" y="5482660"/>
            <a:ext cx="9560" cy="759058"/>
          </a:xfrm>
          <a:prstGeom prst="bentConnector3">
            <a:avLst>
              <a:gd name="adj1" fmla="val -2391213"/>
            </a:avLst>
          </a:prstGeom>
          <a:ln>
            <a:solidFill>
              <a:srgbClr val="291687"/>
            </a:solidFill>
          </a:ln>
        </p:spPr>
        <p:style>
          <a:lnRef idx="1">
            <a:schemeClr val="accent1"/>
          </a:lnRef>
          <a:fillRef idx="0">
            <a:schemeClr val="accent1"/>
          </a:fillRef>
          <a:effectRef idx="0">
            <a:schemeClr val="accent1"/>
          </a:effectRef>
          <a:fontRef idx="minor">
            <a:schemeClr val="tx1"/>
          </a:fontRef>
        </p:style>
      </p:cxnSp>
      <p:cxnSp>
        <p:nvCxnSpPr>
          <p:cNvPr id="27" name="Elbow Connector 26"/>
          <p:cNvCxnSpPr>
            <a:stCxn id="16" idx="3"/>
            <a:endCxn id="17" idx="3"/>
          </p:cNvCxnSpPr>
          <p:nvPr/>
        </p:nvCxnSpPr>
        <p:spPr>
          <a:xfrm rot="16200000" flipH="1">
            <a:off x="7648493" y="5264666"/>
            <a:ext cx="9560" cy="1195046"/>
          </a:xfrm>
          <a:prstGeom prst="bentConnector3">
            <a:avLst>
              <a:gd name="adj1" fmla="val 2491213"/>
            </a:avLst>
          </a:prstGeom>
          <a:ln>
            <a:solidFill>
              <a:srgbClr val="291687"/>
            </a:solidFill>
          </a:ln>
        </p:spPr>
        <p:style>
          <a:lnRef idx="1">
            <a:schemeClr val="accent1"/>
          </a:lnRef>
          <a:fillRef idx="0">
            <a:schemeClr val="accent1"/>
          </a:fillRef>
          <a:effectRef idx="0">
            <a:schemeClr val="accent1"/>
          </a:effectRef>
          <a:fontRef idx="minor">
            <a:schemeClr val="tx1"/>
          </a:fontRef>
        </p:style>
      </p:cxnSp>
      <p:sp>
        <p:nvSpPr>
          <p:cNvPr id="30" name="Rectangle 29"/>
          <p:cNvSpPr/>
          <p:nvPr/>
        </p:nvSpPr>
        <p:spPr>
          <a:xfrm>
            <a:off x="9286520" y="1792670"/>
            <a:ext cx="2743278" cy="295023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Linear Regression</a:t>
            </a:r>
          </a:p>
          <a:p>
            <a:pPr algn="ctr"/>
            <a:r>
              <a:rPr lang="en-US" dirty="0"/>
              <a:t>Logistic Regression</a:t>
            </a:r>
          </a:p>
          <a:p>
            <a:pPr algn="ctr"/>
            <a:r>
              <a:rPr lang="en-US" dirty="0"/>
              <a:t>K-Means</a:t>
            </a:r>
          </a:p>
          <a:p>
            <a:pPr algn="ctr"/>
            <a:r>
              <a:rPr lang="en-US" dirty="0"/>
              <a:t>Naïve Bayes</a:t>
            </a:r>
          </a:p>
          <a:p>
            <a:pPr algn="ctr"/>
            <a:r>
              <a:rPr lang="en-US" dirty="0"/>
              <a:t>SVM</a:t>
            </a:r>
          </a:p>
          <a:p>
            <a:pPr algn="ctr"/>
            <a:r>
              <a:rPr lang="en-US" dirty="0"/>
              <a:t>Random Forest</a:t>
            </a:r>
          </a:p>
          <a:p>
            <a:pPr algn="ctr"/>
            <a:endParaRPr lang="en-US" dirty="0"/>
          </a:p>
          <a:p>
            <a:pPr algn="ctr"/>
            <a:r>
              <a:rPr lang="en-US" b="1" dirty="0">
                <a:solidFill>
                  <a:srgbClr val="FFFF00"/>
                </a:solidFill>
              </a:rPr>
              <a:t>Custom Model</a:t>
            </a:r>
          </a:p>
          <a:p>
            <a:pPr algn="ctr"/>
            <a:r>
              <a:rPr lang="en-US" b="1" dirty="0">
                <a:solidFill>
                  <a:srgbClr val="FFFF00"/>
                </a:solidFill>
              </a:rPr>
              <a:t>(C++, Java, Python, R)</a:t>
            </a:r>
          </a:p>
        </p:txBody>
      </p:sp>
      <p:sp>
        <p:nvSpPr>
          <p:cNvPr id="31" name="Rectangle 30"/>
          <p:cNvSpPr/>
          <p:nvPr/>
        </p:nvSpPr>
        <p:spPr>
          <a:xfrm>
            <a:off x="9277816" y="4915784"/>
            <a:ext cx="2743278" cy="394807"/>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Train, predict </a:t>
            </a:r>
            <a:r>
              <a:rPr lang="en-US"/>
              <a:t>and evaluate</a:t>
            </a:r>
            <a:endParaRPr lang="en-US" dirty="0"/>
          </a:p>
        </p:txBody>
      </p:sp>
      <p:sp>
        <p:nvSpPr>
          <p:cNvPr id="32" name="Rectangle 31"/>
          <p:cNvSpPr/>
          <p:nvPr/>
        </p:nvSpPr>
        <p:spPr>
          <a:xfrm>
            <a:off x="9277816" y="5410680"/>
            <a:ext cx="2743278" cy="394807"/>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Model management</a:t>
            </a:r>
          </a:p>
        </p:txBody>
      </p:sp>
      <p:sp>
        <p:nvSpPr>
          <p:cNvPr id="33" name="Rectangle 32"/>
          <p:cNvSpPr/>
          <p:nvPr/>
        </p:nvSpPr>
        <p:spPr>
          <a:xfrm>
            <a:off x="9277816" y="5860955"/>
            <a:ext cx="2743278" cy="394807"/>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 preparation</a:t>
            </a:r>
          </a:p>
        </p:txBody>
      </p:sp>
      <p:sp>
        <p:nvSpPr>
          <p:cNvPr id="34" name="TextBox 33"/>
          <p:cNvSpPr txBox="1"/>
          <p:nvPr/>
        </p:nvSpPr>
        <p:spPr>
          <a:xfrm>
            <a:off x="5227404" y="6299324"/>
            <a:ext cx="3370779" cy="295792"/>
          </a:xfrm>
          <a:prstGeom prst="rect">
            <a:avLst/>
          </a:prstGeom>
          <a:noFill/>
        </p:spPr>
        <p:txBody>
          <a:bodyPr wrap="none" lIns="0" tIns="0" rIns="0" bIns="0" rtlCol="0" anchor="ctr">
            <a:noAutofit/>
          </a:bodyPr>
          <a:lstStyle/>
          <a:p>
            <a:pPr algn="ctr">
              <a:lnSpc>
                <a:spcPct val="90000"/>
              </a:lnSpc>
            </a:pPr>
            <a:r>
              <a:rPr lang="en-US" dirty="0">
                <a:solidFill>
                  <a:prstClr val="black"/>
                </a:solidFill>
                <a:latin typeface="Arial" charset="0"/>
                <a:ea typeface="Arial" charset="0"/>
                <a:cs typeface="Arial" charset="0"/>
              </a:rPr>
              <a:t>MPP </a:t>
            </a:r>
            <a:r>
              <a:rPr lang="en-US">
                <a:solidFill>
                  <a:prstClr val="black"/>
                </a:solidFill>
                <a:latin typeface="Arial" charset="0"/>
                <a:ea typeface="Arial" charset="0"/>
                <a:cs typeface="Arial" charset="0"/>
              </a:rPr>
              <a:t>distributed cluster</a:t>
            </a:r>
            <a:endParaRPr lang="en-US" dirty="0">
              <a:solidFill>
                <a:prstClr val="black"/>
              </a:solidFill>
              <a:latin typeface="Arial" charset="0"/>
              <a:ea typeface="Arial" charset="0"/>
              <a:cs typeface="Arial" charset="0"/>
            </a:endParaRPr>
          </a:p>
        </p:txBody>
      </p:sp>
      <p:grpSp>
        <p:nvGrpSpPr>
          <p:cNvPr id="35" name="Group 34"/>
          <p:cNvGrpSpPr>
            <a:grpSpLocks noChangeAspect="1"/>
          </p:cNvGrpSpPr>
          <p:nvPr/>
        </p:nvGrpSpPr>
        <p:grpSpPr>
          <a:xfrm>
            <a:off x="765098" y="2929956"/>
            <a:ext cx="466712" cy="466714"/>
            <a:chOff x="4797924" y="8570090"/>
            <a:chExt cx="430431" cy="430432"/>
          </a:xfrm>
        </p:grpSpPr>
        <p:sp>
          <p:nvSpPr>
            <p:cNvPr id="36" name="Freeform 76"/>
            <p:cNvSpPr>
              <a:spLocks noChangeArrowheads="1"/>
            </p:cNvSpPr>
            <p:nvPr/>
          </p:nvSpPr>
          <p:spPr bwMode="auto">
            <a:xfrm>
              <a:off x="4797924" y="8570090"/>
              <a:ext cx="430431" cy="430432"/>
            </a:xfrm>
            <a:custGeom>
              <a:avLst/>
              <a:gdLst>
                <a:gd name="T0" fmla="*/ 884 w 885"/>
                <a:gd name="T1" fmla="*/ 443 h 887"/>
                <a:gd name="T2" fmla="*/ 884 w 885"/>
                <a:gd name="T3" fmla="*/ 443 h 887"/>
                <a:gd name="T4" fmla="*/ 441 w 885"/>
                <a:gd name="T5" fmla="*/ 886 h 887"/>
                <a:gd name="T6" fmla="*/ 0 w 885"/>
                <a:gd name="T7" fmla="*/ 443 h 887"/>
                <a:gd name="T8" fmla="*/ 441 w 885"/>
                <a:gd name="T9" fmla="*/ 0 h 887"/>
                <a:gd name="T10" fmla="*/ 884 w 885"/>
                <a:gd name="T11" fmla="*/ 443 h 887"/>
              </a:gdLst>
              <a:ahLst/>
              <a:cxnLst>
                <a:cxn ang="0">
                  <a:pos x="T0" y="T1"/>
                </a:cxn>
                <a:cxn ang="0">
                  <a:pos x="T2" y="T3"/>
                </a:cxn>
                <a:cxn ang="0">
                  <a:pos x="T4" y="T5"/>
                </a:cxn>
                <a:cxn ang="0">
                  <a:pos x="T6" y="T7"/>
                </a:cxn>
                <a:cxn ang="0">
                  <a:pos x="T8" y="T9"/>
                </a:cxn>
                <a:cxn ang="0">
                  <a:pos x="T10" y="T11"/>
                </a:cxn>
              </a:cxnLst>
              <a:rect l="0" t="0" r="r" b="b"/>
              <a:pathLst>
                <a:path w="885" h="887">
                  <a:moveTo>
                    <a:pt x="884" y="443"/>
                  </a:moveTo>
                  <a:lnTo>
                    <a:pt x="884" y="443"/>
                  </a:lnTo>
                  <a:cubicBezTo>
                    <a:pt x="884" y="687"/>
                    <a:pt x="686" y="886"/>
                    <a:pt x="441" y="886"/>
                  </a:cubicBezTo>
                  <a:cubicBezTo>
                    <a:pt x="197" y="886"/>
                    <a:pt x="0" y="687"/>
                    <a:pt x="0" y="443"/>
                  </a:cubicBezTo>
                  <a:cubicBezTo>
                    <a:pt x="0" y="199"/>
                    <a:pt x="197" y="0"/>
                    <a:pt x="441" y="0"/>
                  </a:cubicBezTo>
                  <a:cubicBezTo>
                    <a:pt x="686" y="0"/>
                    <a:pt x="884" y="199"/>
                    <a:pt x="884" y="443"/>
                  </a:cubicBezTo>
                </a:path>
              </a:pathLst>
            </a:custGeom>
            <a:solidFill>
              <a:srgbClr val="0078E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7" name="Freeform 228"/>
            <p:cNvSpPr>
              <a:spLocks noChangeArrowheads="1"/>
            </p:cNvSpPr>
            <p:nvPr/>
          </p:nvSpPr>
          <p:spPr bwMode="auto">
            <a:xfrm>
              <a:off x="4870733" y="8707143"/>
              <a:ext cx="284812" cy="156327"/>
            </a:xfrm>
            <a:custGeom>
              <a:avLst/>
              <a:gdLst>
                <a:gd name="T0" fmla="*/ 576 w 586"/>
                <a:gd name="T1" fmla="*/ 0 h 323"/>
                <a:gd name="T2" fmla="*/ 0 w 586"/>
                <a:gd name="T3" fmla="*/ 9 h 323"/>
                <a:gd name="T4" fmla="*/ 9 w 586"/>
                <a:gd name="T5" fmla="*/ 242 h 323"/>
                <a:gd name="T6" fmla="*/ 39 w 586"/>
                <a:gd name="T7" fmla="*/ 313 h 323"/>
                <a:gd name="T8" fmla="*/ 535 w 586"/>
                <a:gd name="T9" fmla="*/ 322 h 323"/>
                <a:gd name="T10" fmla="*/ 545 w 586"/>
                <a:gd name="T11" fmla="*/ 242 h 323"/>
                <a:gd name="T12" fmla="*/ 585 w 586"/>
                <a:gd name="T13" fmla="*/ 232 h 323"/>
                <a:gd name="T14" fmla="*/ 576 w 586"/>
                <a:gd name="T15" fmla="*/ 0 h 323"/>
                <a:gd name="T16" fmla="*/ 429 w 586"/>
                <a:gd name="T17" fmla="*/ 49 h 323"/>
                <a:gd name="T18" fmla="*/ 515 w 586"/>
                <a:gd name="T19" fmla="*/ 46 h 323"/>
                <a:gd name="T20" fmla="*/ 518 w 586"/>
                <a:gd name="T21" fmla="*/ 191 h 323"/>
                <a:gd name="T22" fmla="*/ 434 w 586"/>
                <a:gd name="T23" fmla="*/ 195 h 323"/>
                <a:gd name="T24" fmla="*/ 429 w 586"/>
                <a:gd name="T25" fmla="*/ 49 h 323"/>
                <a:gd name="T26" fmla="*/ 308 w 586"/>
                <a:gd name="T27" fmla="*/ 49 h 323"/>
                <a:gd name="T28" fmla="*/ 393 w 586"/>
                <a:gd name="T29" fmla="*/ 46 h 323"/>
                <a:gd name="T30" fmla="*/ 398 w 586"/>
                <a:gd name="T31" fmla="*/ 191 h 323"/>
                <a:gd name="T32" fmla="*/ 312 w 586"/>
                <a:gd name="T33" fmla="*/ 195 h 323"/>
                <a:gd name="T34" fmla="*/ 308 w 586"/>
                <a:gd name="T35" fmla="*/ 49 h 323"/>
                <a:gd name="T36" fmla="*/ 186 w 586"/>
                <a:gd name="T37" fmla="*/ 49 h 323"/>
                <a:gd name="T38" fmla="*/ 273 w 586"/>
                <a:gd name="T39" fmla="*/ 46 h 323"/>
                <a:gd name="T40" fmla="*/ 276 w 586"/>
                <a:gd name="T41" fmla="*/ 191 h 323"/>
                <a:gd name="T42" fmla="*/ 192 w 586"/>
                <a:gd name="T43" fmla="*/ 195 h 323"/>
                <a:gd name="T44" fmla="*/ 186 w 586"/>
                <a:gd name="T45" fmla="*/ 49 h 323"/>
                <a:gd name="T46" fmla="*/ 66 w 586"/>
                <a:gd name="T47" fmla="*/ 49 h 323"/>
                <a:gd name="T48" fmla="*/ 151 w 586"/>
                <a:gd name="T49" fmla="*/ 46 h 323"/>
                <a:gd name="T50" fmla="*/ 155 w 586"/>
                <a:gd name="T51" fmla="*/ 191 h 323"/>
                <a:gd name="T52" fmla="*/ 70 w 586"/>
                <a:gd name="T53" fmla="*/ 195 h 323"/>
                <a:gd name="T54" fmla="*/ 66 w 586"/>
                <a:gd name="T55" fmla="*/ 49 h 323"/>
                <a:gd name="T56" fmla="*/ 525 w 586"/>
                <a:gd name="T57" fmla="*/ 303 h 323"/>
                <a:gd name="T58" fmla="*/ 505 w 586"/>
                <a:gd name="T59" fmla="*/ 262 h 323"/>
                <a:gd name="T60" fmla="*/ 484 w 586"/>
                <a:gd name="T61" fmla="*/ 262 h 323"/>
                <a:gd name="T62" fmla="*/ 464 w 586"/>
                <a:gd name="T63" fmla="*/ 303 h 323"/>
                <a:gd name="T64" fmla="*/ 454 w 586"/>
                <a:gd name="T65" fmla="*/ 252 h 323"/>
                <a:gd name="T66" fmla="*/ 444 w 586"/>
                <a:gd name="T67" fmla="*/ 303 h 323"/>
                <a:gd name="T68" fmla="*/ 423 w 586"/>
                <a:gd name="T69" fmla="*/ 262 h 323"/>
                <a:gd name="T70" fmla="*/ 403 w 586"/>
                <a:gd name="T71" fmla="*/ 262 h 323"/>
                <a:gd name="T72" fmla="*/ 383 w 586"/>
                <a:gd name="T73" fmla="*/ 303 h 323"/>
                <a:gd name="T74" fmla="*/ 373 w 586"/>
                <a:gd name="T75" fmla="*/ 252 h 323"/>
                <a:gd name="T76" fmla="*/ 363 w 586"/>
                <a:gd name="T77" fmla="*/ 303 h 323"/>
                <a:gd name="T78" fmla="*/ 343 w 586"/>
                <a:gd name="T79" fmla="*/ 262 h 323"/>
                <a:gd name="T80" fmla="*/ 322 w 586"/>
                <a:gd name="T81" fmla="*/ 262 h 323"/>
                <a:gd name="T82" fmla="*/ 302 w 586"/>
                <a:gd name="T83" fmla="*/ 303 h 323"/>
                <a:gd name="T84" fmla="*/ 292 w 586"/>
                <a:gd name="T85" fmla="*/ 252 h 323"/>
                <a:gd name="T86" fmla="*/ 282 w 586"/>
                <a:gd name="T87" fmla="*/ 303 h 323"/>
                <a:gd name="T88" fmla="*/ 262 w 586"/>
                <a:gd name="T89" fmla="*/ 262 h 323"/>
                <a:gd name="T90" fmla="*/ 243 w 586"/>
                <a:gd name="T91" fmla="*/ 262 h 323"/>
                <a:gd name="T92" fmla="*/ 222 w 586"/>
                <a:gd name="T93" fmla="*/ 303 h 323"/>
                <a:gd name="T94" fmla="*/ 212 w 586"/>
                <a:gd name="T95" fmla="*/ 252 h 323"/>
                <a:gd name="T96" fmla="*/ 202 w 586"/>
                <a:gd name="T97" fmla="*/ 303 h 323"/>
                <a:gd name="T98" fmla="*/ 181 w 586"/>
                <a:gd name="T99" fmla="*/ 262 h 323"/>
                <a:gd name="T100" fmla="*/ 161 w 586"/>
                <a:gd name="T101" fmla="*/ 262 h 323"/>
                <a:gd name="T102" fmla="*/ 141 w 586"/>
                <a:gd name="T103" fmla="*/ 303 h 323"/>
                <a:gd name="T104" fmla="*/ 131 w 586"/>
                <a:gd name="T105" fmla="*/ 252 h 323"/>
                <a:gd name="T106" fmla="*/ 121 w 586"/>
                <a:gd name="T107" fmla="*/ 303 h 323"/>
                <a:gd name="T108" fmla="*/ 101 w 586"/>
                <a:gd name="T109" fmla="*/ 262 h 323"/>
                <a:gd name="T110" fmla="*/ 80 w 586"/>
                <a:gd name="T111" fmla="*/ 262 h 323"/>
                <a:gd name="T112" fmla="*/ 60 w 586"/>
                <a:gd name="T113" fmla="*/ 303 h 323"/>
                <a:gd name="T114" fmla="*/ 525 w 586"/>
                <a:gd name="T115" fmla="*/ 242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86" h="323">
                  <a:moveTo>
                    <a:pt x="576" y="0"/>
                  </a:moveTo>
                  <a:lnTo>
                    <a:pt x="576" y="0"/>
                  </a:lnTo>
                  <a:cubicBezTo>
                    <a:pt x="9" y="0"/>
                    <a:pt x="9" y="0"/>
                    <a:pt x="9" y="0"/>
                  </a:cubicBezTo>
                  <a:cubicBezTo>
                    <a:pt x="5" y="0"/>
                    <a:pt x="0" y="4"/>
                    <a:pt x="0" y="9"/>
                  </a:cubicBezTo>
                  <a:cubicBezTo>
                    <a:pt x="0" y="232"/>
                    <a:pt x="0" y="232"/>
                    <a:pt x="0" y="232"/>
                  </a:cubicBezTo>
                  <a:cubicBezTo>
                    <a:pt x="0" y="237"/>
                    <a:pt x="5" y="242"/>
                    <a:pt x="9" y="242"/>
                  </a:cubicBezTo>
                  <a:cubicBezTo>
                    <a:pt x="39" y="242"/>
                    <a:pt x="39" y="242"/>
                    <a:pt x="39" y="242"/>
                  </a:cubicBezTo>
                  <a:cubicBezTo>
                    <a:pt x="39" y="313"/>
                    <a:pt x="39" y="313"/>
                    <a:pt x="39" y="313"/>
                  </a:cubicBezTo>
                  <a:cubicBezTo>
                    <a:pt x="39" y="318"/>
                    <a:pt x="45" y="322"/>
                    <a:pt x="50" y="322"/>
                  </a:cubicBezTo>
                  <a:cubicBezTo>
                    <a:pt x="535" y="322"/>
                    <a:pt x="535" y="322"/>
                    <a:pt x="535" y="322"/>
                  </a:cubicBezTo>
                  <a:cubicBezTo>
                    <a:pt x="540" y="322"/>
                    <a:pt x="545" y="318"/>
                    <a:pt x="545" y="313"/>
                  </a:cubicBezTo>
                  <a:cubicBezTo>
                    <a:pt x="545" y="242"/>
                    <a:pt x="545" y="242"/>
                    <a:pt x="545" y="242"/>
                  </a:cubicBezTo>
                  <a:cubicBezTo>
                    <a:pt x="576" y="242"/>
                    <a:pt x="576" y="242"/>
                    <a:pt x="576" y="242"/>
                  </a:cubicBezTo>
                  <a:cubicBezTo>
                    <a:pt x="581" y="242"/>
                    <a:pt x="585" y="237"/>
                    <a:pt x="585" y="232"/>
                  </a:cubicBezTo>
                  <a:cubicBezTo>
                    <a:pt x="585" y="9"/>
                    <a:pt x="585" y="9"/>
                    <a:pt x="585" y="9"/>
                  </a:cubicBezTo>
                  <a:cubicBezTo>
                    <a:pt x="585" y="4"/>
                    <a:pt x="581" y="0"/>
                    <a:pt x="576" y="0"/>
                  </a:cubicBezTo>
                  <a:close/>
                  <a:moveTo>
                    <a:pt x="429" y="49"/>
                  </a:moveTo>
                  <a:lnTo>
                    <a:pt x="429" y="49"/>
                  </a:lnTo>
                  <a:cubicBezTo>
                    <a:pt x="429" y="47"/>
                    <a:pt x="432" y="46"/>
                    <a:pt x="434" y="46"/>
                  </a:cubicBezTo>
                  <a:cubicBezTo>
                    <a:pt x="515" y="46"/>
                    <a:pt x="515" y="46"/>
                    <a:pt x="515" y="46"/>
                  </a:cubicBezTo>
                  <a:cubicBezTo>
                    <a:pt x="517" y="46"/>
                    <a:pt x="518" y="47"/>
                    <a:pt x="518" y="49"/>
                  </a:cubicBezTo>
                  <a:cubicBezTo>
                    <a:pt x="518" y="191"/>
                    <a:pt x="518" y="191"/>
                    <a:pt x="518" y="191"/>
                  </a:cubicBezTo>
                  <a:cubicBezTo>
                    <a:pt x="518" y="194"/>
                    <a:pt x="517" y="195"/>
                    <a:pt x="515" y="195"/>
                  </a:cubicBezTo>
                  <a:cubicBezTo>
                    <a:pt x="434" y="195"/>
                    <a:pt x="434" y="195"/>
                    <a:pt x="434" y="195"/>
                  </a:cubicBezTo>
                  <a:cubicBezTo>
                    <a:pt x="432" y="195"/>
                    <a:pt x="429" y="194"/>
                    <a:pt x="429" y="191"/>
                  </a:cubicBezTo>
                  <a:lnTo>
                    <a:pt x="429" y="49"/>
                  </a:lnTo>
                  <a:close/>
                  <a:moveTo>
                    <a:pt x="308" y="49"/>
                  </a:moveTo>
                  <a:lnTo>
                    <a:pt x="308" y="49"/>
                  </a:lnTo>
                  <a:cubicBezTo>
                    <a:pt x="308" y="47"/>
                    <a:pt x="310" y="46"/>
                    <a:pt x="312" y="46"/>
                  </a:cubicBezTo>
                  <a:cubicBezTo>
                    <a:pt x="393" y="46"/>
                    <a:pt x="393" y="46"/>
                    <a:pt x="393" y="46"/>
                  </a:cubicBezTo>
                  <a:cubicBezTo>
                    <a:pt x="397" y="46"/>
                    <a:pt x="398" y="47"/>
                    <a:pt x="398" y="49"/>
                  </a:cubicBezTo>
                  <a:cubicBezTo>
                    <a:pt x="398" y="191"/>
                    <a:pt x="398" y="191"/>
                    <a:pt x="398" y="191"/>
                  </a:cubicBezTo>
                  <a:cubicBezTo>
                    <a:pt x="398" y="194"/>
                    <a:pt x="397" y="195"/>
                    <a:pt x="393" y="195"/>
                  </a:cubicBezTo>
                  <a:cubicBezTo>
                    <a:pt x="312" y="195"/>
                    <a:pt x="312" y="195"/>
                    <a:pt x="312" y="195"/>
                  </a:cubicBezTo>
                  <a:cubicBezTo>
                    <a:pt x="310" y="195"/>
                    <a:pt x="308" y="194"/>
                    <a:pt x="308" y="191"/>
                  </a:cubicBezTo>
                  <a:lnTo>
                    <a:pt x="308" y="49"/>
                  </a:lnTo>
                  <a:close/>
                  <a:moveTo>
                    <a:pt x="186" y="49"/>
                  </a:moveTo>
                  <a:lnTo>
                    <a:pt x="186" y="49"/>
                  </a:lnTo>
                  <a:cubicBezTo>
                    <a:pt x="186" y="47"/>
                    <a:pt x="189" y="46"/>
                    <a:pt x="192" y="46"/>
                  </a:cubicBezTo>
                  <a:cubicBezTo>
                    <a:pt x="273" y="46"/>
                    <a:pt x="273" y="46"/>
                    <a:pt x="273" y="46"/>
                  </a:cubicBezTo>
                  <a:cubicBezTo>
                    <a:pt x="275" y="46"/>
                    <a:pt x="276" y="47"/>
                    <a:pt x="276" y="49"/>
                  </a:cubicBezTo>
                  <a:cubicBezTo>
                    <a:pt x="276" y="191"/>
                    <a:pt x="276" y="191"/>
                    <a:pt x="276" y="191"/>
                  </a:cubicBezTo>
                  <a:cubicBezTo>
                    <a:pt x="276" y="194"/>
                    <a:pt x="275" y="195"/>
                    <a:pt x="273" y="195"/>
                  </a:cubicBezTo>
                  <a:cubicBezTo>
                    <a:pt x="192" y="195"/>
                    <a:pt x="192" y="195"/>
                    <a:pt x="192" y="195"/>
                  </a:cubicBezTo>
                  <a:cubicBezTo>
                    <a:pt x="189" y="195"/>
                    <a:pt x="186" y="194"/>
                    <a:pt x="186" y="191"/>
                  </a:cubicBezTo>
                  <a:lnTo>
                    <a:pt x="186" y="49"/>
                  </a:lnTo>
                  <a:close/>
                  <a:moveTo>
                    <a:pt x="66" y="49"/>
                  </a:moveTo>
                  <a:lnTo>
                    <a:pt x="66" y="49"/>
                  </a:lnTo>
                  <a:cubicBezTo>
                    <a:pt x="66" y="47"/>
                    <a:pt x="68" y="46"/>
                    <a:pt x="70" y="46"/>
                  </a:cubicBezTo>
                  <a:cubicBezTo>
                    <a:pt x="151" y="46"/>
                    <a:pt x="151" y="46"/>
                    <a:pt x="151" y="46"/>
                  </a:cubicBezTo>
                  <a:cubicBezTo>
                    <a:pt x="153" y="46"/>
                    <a:pt x="155" y="47"/>
                    <a:pt x="155" y="49"/>
                  </a:cubicBezTo>
                  <a:cubicBezTo>
                    <a:pt x="155" y="191"/>
                    <a:pt x="155" y="191"/>
                    <a:pt x="155" y="191"/>
                  </a:cubicBezTo>
                  <a:cubicBezTo>
                    <a:pt x="155" y="194"/>
                    <a:pt x="153" y="195"/>
                    <a:pt x="151" y="195"/>
                  </a:cubicBezTo>
                  <a:cubicBezTo>
                    <a:pt x="70" y="195"/>
                    <a:pt x="70" y="195"/>
                    <a:pt x="70" y="195"/>
                  </a:cubicBezTo>
                  <a:cubicBezTo>
                    <a:pt x="68" y="195"/>
                    <a:pt x="66" y="194"/>
                    <a:pt x="66" y="191"/>
                  </a:cubicBezTo>
                  <a:lnTo>
                    <a:pt x="66" y="49"/>
                  </a:lnTo>
                  <a:close/>
                  <a:moveTo>
                    <a:pt x="525" y="303"/>
                  </a:moveTo>
                  <a:lnTo>
                    <a:pt x="525" y="303"/>
                  </a:lnTo>
                  <a:cubicBezTo>
                    <a:pt x="505" y="303"/>
                    <a:pt x="505" y="303"/>
                    <a:pt x="505" y="303"/>
                  </a:cubicBezTo>
                  <a:cubicBezTo>
                    <a:pt x="505" y="262"/>
                    <a:pt x="505" y="262"/>
                    <a:pt x="505" y="262"/>
                  </a:cubicBezTo>
                  <a:cubicBezTo>
                    <a:pt x="505" y="256"/>
                    <a:pt x="499" y="252"/>
                    <a:pt x="494" y="252"/>
                  </a:cubicBezTo>
                  <a:cubicBezTo>
                    <a:pt x="488" y="252"/>
                    <a:pt x="484" y="256"/>
                    <a:pt x="484" y="262"/>
                  </a:cubicBezTo>
                  <a:cubicBezTo>
                    <a:pt x="484" y="303"/>
                    <a:pt x="484" y="303"/>
                    <a:pt x="484" y="303"/>
                  </a:cubicBezTo>
                  <a:cubicBezTo>
                    <a:pt x="464" y="303"/>
                    <a:pt x="464" y="303"/>
                    <a:pt x="464" y="303"/>
                  </a:cubicBezTo>
                  <a:cubicBezTo>
                    <a:pt x="464" y="262"/>
                    <a:pt x="464" y="262"/>
                    <a:pt x="464" y="262"/>
                  </a:cubicBezTo>
                  <a:cubicBezTo>
                    <a:pt x="464" y="256"/>
                    <a:pt x="459" y="252"/>
                    <a:pt x="454" y="252"/>
                  </a:cubicBezTo>
                  <a:cubicBezTo>
                    <a:pt x="448" y="252"/>
                    <a:pt x="444" y="256"/>
                    <a:pt x="444" y="262"/>
                  </a:cubicBezTo>
                  <a:cubicBezTo>
                    <a:pt x="444" y="303"/>
                    <a:pt x="444" y="303"/>
                    <a:pt x="444" y="303"/>
                  </a:cubicBezTo>
                  <a:cubicBezTo>
                    <a:pt x="423" y="303"/>
                    <a:pt x="423" y="303"/>
                    <a:pt x="423" y="303"/>
                  </a:cubicBezTo>
                  <a:cubicBezTo>
                    <a:pt x="423" y="262"/>
                    <a:pt x="423" y="262"/>
                    <a:pt x="423" y="262"/>
                  </a:cubicBezTo>
                  <a:cubicBezTo>
                    <a:pt x="423" y="256"/>
                    <a:pt x="419" y="252"/>
                    <a:pt x="413" y="252"/>
                  </a:cubicBezTo>
                  <a:cubicBezTo>
                    <a:pt x="409" y="252"/>
                    <a:pt x="403" y="256"/>
                    <a:pt x="403" y="262"/>
                  </a:cubicBezTo>
                  <a:cubicBezTo>
                    <a:pt x="403" y="303"/>
                    <a:pt x="403" y="303"/>
                    <a:pt x="403" y="303"/>
                  </a:cubicBezTo>
                  <a:cubicBezTo>
                    <a:pt x="383" y="303"/>
                    <a:pt x="383" y="303"/>
                    <a:pt x="383" y="303"/>
                  </a:cubicBezTo>
                  <a:cubicBezTo>
                    <a:pt x="383" y="262"/>
                    <a:pt x="383" y="262"/>
                    <a:pt x="383" y="262"/>
                  </a:cubicBezTo>
                  <a:cubicBezTo>
                    <a:pt x="383" y="256"/>
                    <a:pt x="379" y="252"/>
                    <a:pt x="373" y="252"/>
                  </a:cubicBezTo>
                  <a:cubicBezTo>
                    <a:pt x="368" y="252"/>
                    <a:pt x="363" y="256"/>
                    <a:pt x="363" y="262"/>
                  </a:cubicBezTo>
                  <a:cubicBezTo>
                    <a:pt x="363" y="303"/>
                    <a:pt x="363" y="303"/>
                    <a:pt x="363" y="303"/>
                  </a:cubicBezTo>
                  <a:cubicBezTo>
                    <a:pt x="343" y="303"/>
                    <a:pt x="343" y="303"/>
                    <a:pt x="343" y="303"/>
                  </a:cubicBezTo>
                  <a:cubicBezTo>
                    <a:pt x="343" y="262"/>
                    <a:pt x="343" y="262"/>
                    <a:pt x="343" y="262"/>
                  </a:cubicBezTo>
                  <a:cubicBezTo>
                    <a:pt x="343" y="256"/>
                    <a:pt x="339" y="252"/>
                    <a:pt x="333" y="252"/>
                  </a:cubicBezTo>
                  <a:cubicBezTo>
                    <a:pt x="327" y="252"/>
                    <a:pt x="322" y="256"/>
                    <a:pt x="322" y="262"/>
                  </a:cubicBezTo>
                  <a:cubicBezTo>
                    <a:pt x="322" y="303"/>
                    <a:pt x="322" y="303"/>
                    <a:pt x="322" y="303"/>
                  </a:cubicBezTo>
                  <a:cubicBezTo>
                    <a:pt x="302" y="303"/>
                    <a:pt x="302" y="303"/>
                    <a:pt x="302" y="303"/>
                  </a:cubicBezTo>
                  <a:cubicBezTo>
                    <a:pt x="302" y="262"/>
                    <a:pt x="302" y="262"/>
                    <a:pt x="302" y="262"/>
                  </a:cubicBezTo>
                  <a:cubicBezTo>
                    <a:pt x="302" y="256"/>
                    <a:pt x="298" y="252"/>
                    <a:pt x="292" y="252"/>
                  </a:cubicBezTo>
                  <a:cubicBezTo>
                    <a:pt x="287" y="252"/>
                    <a:pt x="282" y="256"/>
                    <a:pt x="282" y="262"/>
                  </a:cubicBezTo>
                  <a:cubicBezTo>
                    <a:pt x="282" y="303"/>
                    <a:pt x="282" y="303"/>
                    <a:pt x="282" y="303"/>
                  </a:cubicBezTo>
                  <a:cubicBezTo>
                    <a:pt x="262" y="303"/>
                    <a:pt x="262" y="303"/>
                    <a:pt x="262" y="303"/>
                  </a:cubicBezTo>
                  <a:cubicBezTo>
                    <a:pt x="262" y="262"/>
                    <a:pt x="262" y="262"/>
                    <a:pt x="262" y="262"/>
                  </a:cubicBezTo>
                  <a:cubicBezTo>
                    <a:pt x="262" y="256"/>
                    <a:pt x="257" y="252"/>
                    <a:pt x="252" y="252"/>
                  </a:cubicBezTo>
                  <a:cubicBezTo>
                    <a:pt x="246" y="252"/>
                    <a:pt x="243" y="256"/>
                    <a:pt x="243" y="262"/>
                  </a:cubicBezTo>
                  <a:cubicBezTo>
                    <a:pt x="243" y="303"/>
                    <a:pt x="243" y="303"/>
                    <a:pt x="243" y="303"/>
                  </a:cubicBezTo>
                  <a:cubicBezTo>
                    <a:pt x="222" y="303"/>
                    <a:pt x="222" y="303"/>
                    <a:pt x="222" y="303"/>
                  </a:cubicBezTo>
                  <a:cubicBezTo>
                    <a:pt x="222" y="262"/>
                    <a:pt x="222" y="262"/>
                    <a:pt x="222" y="262"/>
                  </a:cubicBezTo>
                  <a:cubicBezTo>
                    <a:pt x="222" y="256"/>
                    <a:pt x="217" y="252"/>
                    <a:pt x="212" y="252"/>
                  </a:cubicBezTo>
                  <a:cubicBezTo>
                    <a:pt x="205" y="252"/>
                    <a:pt x="202" y="256"/>
                    <a:pt x="202" y="262"/>
                  </a:cubicBezTo>
                  <a:cubicBezTo>
                    <a:pt x="202" y="303"/>
                    <a:pt x="202" y="303"/>
                    <a:pt x="202" y="303"/>
                  </a:cubicBezTo>
                  <a:cubicBezTo>
                    <a:pt x="181" y="303"/>
                    <a:pt x="181" y="303"/>
                    <a:pt x="181" y="303"/>
                  </a:cubicBezTo>
                  <a:cubicBezTo>
                    <a:pt x="181" y="262"/>
                    <a:pt x="181" y="262"/>
                    <a:pt x="181" y="262"/>
                  </a:cubicBezTo>
                  <a:cubicBezTo>
                    <a:pt x="181" y="256"/>
                    <a:pt x="177" y="252"/>
                    <a:pt x="172" y="252"/>
                  </a:cubicBezTo>
                  <a:cubicBezTo>
                    <a:pt x="166" y="252"/>
                    <a:pt x="161" y="256"/>
                    <a:pt x="161" y="262"/>
                  </a:cubicBezTo>
                  <a:cubicBezTo>
                    <a:pt x="161" y="303"/>
                    <a:pt x="161" y="303"/>
                    <a:pt x="161" y="303"/>
                  </a:cubicBezTo>
                  <a:cubicBezTo>
                    <a:pt x="141" y="303"/>
                    <a:pt x="141" y="303"/>
                    <a:pt x="141" y="303"/>
                  </a:cubicBezTo>
                  <a:cubicBezTo>
                    <a:pt x="141" y="262"/>
                    <a:pt x="141" y="262"/>
                    <a:pt x="141" y="262"/>
                  </a:cubicBezTo>
                  <a:cubicBezTo>
                    <a:pt x="141" y="256"/>
                    <a:pt x="137" y="252"/>
                    <a:pt x="131" y="252"/>
                  </a:cubicBezTo>
                  <a:cubicBezTo>
                    <a:pt x="125" y="252"/>
                    <a:pt x="121" y="256"/>
                    <a:pt x="121" y="262"/>
                  </a:cubicBezTo>
                  <a:cubicBezTo>
                    <a:pt x="121" y="303"/>
                    <a:pt x="121" y="303"/>
                    <a:pt x="121" y="303"/>
                  </a:cubicBezTo>
                  <a:cubicBezTo>
                    <a:pt x="101" y="303"/>
                    <a:pt x="101" y="303"/>
                    <a:pt x="101" y="303"/>
                  </a:cubicBezTo>
                  <a:cubicBezTo>
                    <a:pt x="101" y="262"/>
                    <a:pt x="101" y="262"/>
                    <a:pt x="101" y="262"/>
                  </a:cubicBezTo>
                  <a:cubicBezTo>
                    <a:pt x="101" y="256"/>
                    <a:pt x="96" y="252"/>
                    <a:pt x="90" y="252"/>
                  </a:cubicBezTo>
                  <a:cubicBezTo>
                    <a:pt x="85" y="252"/>
                    <a:pt x="80" y="256"/>
                    <a:pt x="80" y="262"/>
                  </a:cubicBezTo>
                  <a:cubicBezTo>
                    <a:pt x="80" y="303"/>
                    <a:pt x="80" y="303"/>
                    <a:pt x="80" y="303"/>
                  </a:cubicBezTo>
                  <a:cubicBezTo>
                    <a:pt x="60" y="303"/>
                    <a:pt x="60" y="303"/>
                    <a:pt x="60" y="303"/>
                  </a:cubicBezTo>
                  <a:cubicBezTo>
                    <a:pt x="60" y="242"/>
                    <a:pt x="60" y="242"/>
                    <a:pt x="60" y="242"/>
                  </a:cubicBezTo>
                  <a:cubicBezTo>
                    <a:pt x="525" y="242"/>
                    <a:pt x="525" y="242"/>
                    <a:pt x="525" y="242"/>
                  </a:cubicBezTo>
                  <a:lnTo>
                    <a:pt x="525" y="303"/>
                  </a:lnTo>
                  <a:close/>
                </a:path>
              </a:pathLst>
            </a:custGeom>
            <a:solidFill>
              <a:schemeClr val="bg1"/>
            </a:solidFill>
            <a:ln>
              <a:noFill/>
            </a:ln>
            <a:effectLst/>
          </p:spPr>
          <p:txBody>
            <a:bodyPr wrap="none" anchor="ctr"/>
            <a:lstStyle/>
            <a:p>
              <a:endParaRPr lang="en-US"/>
            </a:p>
          </p:txBody>
        </p:sp>
      </p:grpSp>
      <p:grpSp>
        <p:nvGrpSpPr>
          <p:cNvPr id="38" name="Group 37"/>
          <p:cNvGrpSpPr>
            <a:grpSpLocks noChangeAspect="1"/>
          </p:cNvGrpSpPr>
          <p:nvPr/>
        </p:nvGrpSpPr>
        <p:grpSpPr>
          <a:xfrm>
            <a:off x="765097" y="3690194"/>
            <a:ext cx="468001" cy="468000"/>
            <a:chOff x="457200" y="8468801"/>
            <a:chExt cx="429822" cy="429821"/>
          </a:xfrm>
        </p:grpSpPr>
        <p:sp>
          <p:nvSpPr>
            <p:cNvPr id="39" name="Freeform 71"/>
            <p:cNvSpPr>
              <a:spLocks noChangeArrowheads="1"/>
            </p:cNvSpPr>
            <p:nvPr/>
          </p:nvSpPr>
          <p:spPr bwMode="auto">
            <a:xfrm>
              <a:off x="457200" y="8468801"/>
              <a:ext cx="429822" cy="429821"/>
            </a:xfrm>
            <a:custGeom>
              <a:avLst/>
              <a:gdLst>
                <a:gd name="T0" fmla="*/ 1022 w 1023"/>
                <a:gd name="T1" fmla="*/ 511 h 1023"/>
                <a:gd name="T2" fmla="*/ 1022 w 1023"/>
                <a:gd name="T3" fmla="*/ 511 h 1023"/>
                <a:gd name="T4" fmla="*/ 511 w 1023"/>
                <a:gd name="T5" fmla="*/ 1022 h 1023"/>
                <a:gd name="T6" fmla="*/ 0 w 1023"/>
                <a:gd name="T7" fmla="*/ 511 h 1023"/>
                <a:gd name="T8" fmla="*/ 511 w 1023"/>
                <a:gd name="T9" fmla="*/ 0 h 1023"/>
                <a:gd name="T10" fmla="*/ 1022 w 1023"/>
                <a:gd name="T11" fmla="*/ 511 h 1023"/>
              </a:gdLst>
              <a:ahLst/>
              <a:cxnLst>
                <a:cxn ang="0">
                  <a:pos x="T0" y="T1"/>
                </a:cxn>
                <a:cxn ang="0">
                  <a:pos x="T2" y="T3"/>
                </a:cxn>
                <a:cxn ang="0">
                  <a:pos x="T4" y="T5"/>
                </a:cxn>
                <a:cxn ang="0">
                  <a:pos x="T6" y="T7"/>
                </a:cxn>
                <a:cxn ang="0">
                  <a:pos x="T8" y="T9"/>
                </a:cxn>
                <a:cxn ang="0">
                  <a:pos x="T10" y="T11"/>
                </a:cxn>
              </a:cxnLst>
              <a:rect l="0" t="0" r="r" b="b"/>
              <a:pathLst>
                <a:path w="1023" h="1023">
                  <a:moveTo>
                    <a:pt x="1022" y="511"/>
                  </a:moveTo>
                  <a:lnTo>
                    <a:pt x="1022" y="511"/>
                  </a:lnTo>
                  <a:cubicBezTo>
                    <a:pt x="1022" y="794"/>
                    <a:pt x="793" y="1022"/>
                    <a:pt x="511" y="1022"/>
                  </a:cubicBezTo>
                  <a:cubicBezTo>
                    <a:pt x="229" y="1022"/>
                    <a:pt x="0" y="794"/>
                    <a:pt x="0" y="511"/>
                  </a:cubicBezTo>
                  <a:cubicBezTo>
                    <a:pt x="0" y="229"/>
                    <a:pt x="229" y="0"/>
                    <a:pt x="511" y="0"/>
                  </a:cubicBezTo>
                  <a:cubicBezTo>
                    <a:pt x="793" y="0"/>
                    <a:pt x="1022" y="229"/>
                    <a:pt x="1022" y="511"/>
                  </a:cubicBezTo>
                </a:path>
              </a:pathLst>
            </a:custGeom>
            <a:solidFill>
              <a:srgbClr val="0078E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0" name="Freeform 118"/>
            <p:cNvSpPr>
              <a:spLocks noChangeArrowheads="1"/>
            </p:cNvSpPr>
            <p:nvPr/>
          </p:nvSpPr>
          <p:spPr bwMode="auto">
            <a:xfrm>
              <a:off x="533160" y="8570699"/>
              <a:ext cx="264933" cy="233438"/>
            </a:xfrm>
            <a:custGeom>
              <a:avLst/>
              <a:gdLst>
                <a:gd name="T0" fmla="*/ 434 w 631"/>
                <a:gd name="T1" fmla="*/ 209 h 554"/>
                <a:gd name="T2" fmla="*/ 434 w 631"/>
                <a:gd name="T3" fmla="*/ 209 h 554"/>
                <a:gd name="T4" fmla="*/ 619 w 631"/>
                <a:gd name="T5" fmla="*/ 209 h 554"/>
                <a:gd name="T6" fmla="*/ 630 w 631"/>
                <a:gd name="T7" fmla="*/ 196 h 554"/>
                <a:gd name="T8" fmla="*/ 630 w 631"/>
                <a:gd name="T9" fmla="*/ 12 h 554"/>
                <a:gd name="T10" fmla="*/ 619 w 631"/>
                <a:gd name="T11" fmla="*/ 0 h 554"/>
                <a:gd name="T12" fmla="*/ 434 w 631"/>
                <a:gd name="T13" fmla="*/ 0 h 554"/>
                <a:gd name="T14" fmla="*/ 423 w 631"/>
                <a:gd name="T15" fmla="*/ 12 h 554"/>
                <a:gd name="T16" fmla="*/ 423 w 631"/>
                <a:gd name="T17" fmla="*/ 112 h 554"/>
                <a:gd name="T18" fmla="*/ 186 w 631"/>
                <a:gd name="T19" fmla="*/ 221 h 554"/>
                <a:gd name="T20" fmla="*/ 100 w 631"/>
                <a:gd name="T21" fmla="*/ 172 h 554"/>
                <a:gd name="T22" fmla="*/ 0 w 631"/>
                <a:gd name="T23" fmla="*/ 271 h 554"/>
                <a:gd name="T24" fmla="*/ 100 w 631"/>
                <a:gd name="T25" fmla="*/ 371 h 554"/>
                <a:gd name="T26" fmla="*/ 186 w 631"/>
                <a:gd name="T27" fmla="*/ 322 h 554"/>
                <a:gd name="T28" fmla="*/ 423 w 631"/>
                <a:gd name="T29" fmla="*/ 438 h 554"/>
                <a:gd name="T30" fmla="*/ 423 w 631"/>
                <a:gd name="T31" fmla="*/ 542 h 554"/>
                <a:gd name="T32" fmla="*/ 434 w 631"/>
                <a:gd name="T33" fmla="*/ 553 h 554"/>
                <a:gd name="T34" fmla="*/ 619 w 631"/>
                <a:gd name="T35" fmla="*/ 553 h 554"/>
                <a:gd name="T36" fmla="*/ 630 w 631"/>
                <a:gd name="T37" fmla="*/ 542 h 554"/>
                <a:gd name="T38" fmla="*/ 630 w 631"/>
                <a:gd name="T39" fmla="*/ 357 h 554"/>
                <a:gd name="T40" fmla="*/ 619 w 631"/>
                <a:gd name="T41" fmla="*/ 346 h 554"/>
                <a:gd name="T42" fmla="*/ 434 w 631"/>
                <a:gd name="T43" fmla="*/ 346 h 554"/>
                <a:gd name="T44" fmla="*/ 423 w 631"/>
                <a:gd name="T45" fmla="*/ 357 h 554"/>
                <a:gd name="T46" fmla="*/ 423 w 631"/>
                <a:gd name="T47" fmla="*/ 412 h 554"/>
                <a:gd name="T48" fmla="*/ 195 w 631"/>
                <a:gd name="T49" fmla="*/ 300 h 554"/>
                <a:gd name="T50" fmla="*/ 199 w 631"/>
                <a:gd name="T51" fmla="*/ 271 h 554"/>
                <a:gd name="T52" fmla="*/ 195 w 631"/>
                <a:gd name="T53" fmla="*/ 243 h 554"/>
                <a:gd name="T54" fmla="*/ 423 w 631"/>
                <a:gd name="T55" fmla="*/ 138 h 554"/>
                <a:gd name="T56" fmla="*/ 423 w 631"/>
                <a:gd name="T57" fmla="*/ 196 h 554"/>
                <a:gd name="T58" fmla="*/ 434 w 631"/>
                <a:gd name="T59" fmla="*/ 209 h 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31" h="554">
                  <a:moveTo>
                    <a:pt x="434" y="209"/>
                  </a:moveTo>
                  <a:lnTo>
                    <a:pt x="434" y="209"/>
                  </a:lnTo>
                  <a:cubicBezTo>
                    <a:pt x="619" y="209"/>
                    <a:pt x="619" y="209"/>
                    <a:pt x="619" y="209"/>
                  </a:cubicBezTo>
                  <a:cubicBezTo>
                    <a:pt x="625" y="209"/>
                    <a:pt x="630" y="203"/>
                    <a:pt x="630" y="196"/>
                  </a:cubicBezTo>
                  <a:cubicBezTo>
                    <a:pt x="630" y="12"/>
                    <a:pt x="630" y="12"/>
                    <a:pt x="630" y="12"/>
                  </a:cubicBezTo>
                  <a:cubicBezTo>
                    <a:pt x="630" y="6"/>
                    <a:pt x="625" y="0"/>
                    <a:pt x="619" y="0"/>
                  </a:cubicBezTo>
                  <a:cubicBezTo>
                    <a:pt x="434" y="0"/>
                    <a:pt x="434" y="0"/>
                    <a:pt x="434" y="0"/>
                  </a:cubicBezTo>
                  <a:cubicBezTo>
                    <a:pt x="428" y="0"/>
                    <a:pt x="423" y="6"/>
                    <a:pt x="423" y="12"/>
                  </a:cubicBezTo>
                  <a:cubicBezTo>
                    <a:pt x="423" y="112"/>
                    <a:pt x="423" y="112"/>
                    <a:pt x="423" y="112"/>
                  </a:cubicBezTo>
                  <a:cubicBezTo>
                    <a:pt x="186" y="221"/>
                    <a:pt x="186" y="221"/>
                    <a:pt x="186" y="221"/>
                  </a:cubicBezTo>
                  <a:cubicBezTo>
                    <a:pt x="168" y="192"/>
                    <a:pt x="137" y="172"/>
                    <a:pt x="100" y="172"/>
                  </a:cubicBezTo>
                  <a:cubicBezTo>
                    <a:pt x="45" y="172"/>
                    <a:pt x="0" y="217"/>
                    <a:pt x="0" y="271"/>
                  </a:cubicBezTo>
                  <a:cubicBezTo>
                    <a:pt x="0" y="326"/>
                    <a:pt x="45" y="371"/>
                    <a:pt x="100" y="371"/>
                  </a:cubicBezTo>
                  <a:cubicBezTo>
                    <a:pt x="137" y="371"/>
                    <a:pt x="168" y="351"/>
                    <a:pt x="186" y="322"/>
                  </a:cubicBezTo>
                  <a:cubicBezTo>
                    <a:pt x="423" y="438"/>
                    <a:pt x="423" y="438"/>
                    <a:pt x="423" y="438"/>
                  </a:cubicBezTo>
                  <a:cubicBezTo>
                    <a:pt x="423" y="542"/>
                    <a:pt x="423" y="542"/>
                    <a:pt x="423" y="542"/>
                  </a:cubicBezTo>
                  <a:cubicBezTo>
                    <a:pt x="423" y="548"/>
                    <a:pt x="428" y="553"/>
                    <a:pt x="434" y="553"/>
                  </a:cubicBezTo>
                  <a:cubicBezTo>
                    <a:pt x="619" y="553"/>
                    <a:pt x="619" y="553"/>
                    <a:pt x="619" y="553"/>
                  </a:cubicBezTo>
                  <a:cubicBezTo>
                    <a:pt x="625" y="553"/>
                    <a:pt x="630" y="548"/>
                    <a:pt x="630" y="542"/>
                  </a:cubicBezTo>
                  <a:cubicBezTo>
                    <a:pt x="630" y="357"/>
                    <a:pt x="630" y="357"/>
                    <a:pt x="630" y="357"/>
                  </a:cubicBezTo>
                  <a:cubicBezTo>
                    <a:pt x="630" y="351"/>
                    <a:pt x="625" y="346"/>
                    <a:pt x="619" y="346"/>
                  </a:cubicBezTo>
                  <a:cubicBezTo>
                    <a:pt x="434" y="346"/>
                    <a:pt x="434" y="346"/>
                    <a:pt x="434" y="346"/>
                  </a:cubicBezTo>
                  <a:cubicBezTo>
                    <a:pt x="428" y="346"/>
                    <a:pt x="423" y="351"/>
                    <a:pt x="423" y="357"/>
                  </a:cubicBezTo>
                  <a:cubicBezTo>
                    <a:pt x="423" y="412"/>
                    <a:pt x="423" y="412"/>
                    <a:pt x="423" y="412"/>
                  </a:cubicBezTo>
                  <a:cubicBezTo>
                    <a:pt x="195" y="300"/>
                    <a:pt x="195" y="300"/>
                    <a:pt x="195" y="300"/>
                  </a:cubicBezTo>
                  <a:cubicBezTo>
                    <a:pt x="197" y="291"/>
                    <a:pt x="199" y="281"/>
                    <a:pt x="199" y="271"/>
                  </a:cubicBezTo>
                  <a:cubicBezTo>
                    <a:pt x="199" y="262"/>
                    <a:pt x="197" y="252"/>
                    <a:pt x="195" y="243"/>
                  </a:cubicBezTo>
                  <a:cubicBezTo>
                    <a:pt x="423" y="138"/>
                    <a:pt x="423" y="138"/>
                    <a:pt x="423" y="138"/>
                  </a:cubicBezTo>
                  <a:cubicBezTo>
                    <a:pt x="423" y="196"/>
                    <a:pt x="423" y="196"/>
                    <a:pt x="423" y="196"/>
                  </a:cubicBezTo>
                  <a:cubicBezTo>
                    <a:pt x="423" y="203"/>
                    <a:pt x="428" y="209"/>
                    <a:pt x="434" y="209"/>
                  </a:cubicBezTo>
                </a:path>
              </a:pathLst>
            </a:custGeom>
            <a:solidFill>
              <a:schemeClr val="bg1"/>
            </a:solidFill>
            <a:ln>
              <a:noFill/>
            </a:ln>
            <a:effectLst/>
          </p:spPr>
          <p:txBody>
            <a:bodyPr wrap="none" anchor="ctr"/>
            <a:lstStyle/>
            <a:p>
              <a:endParaRPr lang="en-US"/>
            </a:p>
          </p:txBody>
        </p:sp>
      </p:grpSp>
      <p:grpSp>
        <p:nvGrpSpPr>
          <p:cNvPr id="41" name="Group 40"/>
          <p:cNvGrpSpPr>
            <a:grpSpLocks noChangeAspect="1"/>
          </p:cNvGrpSpPr>
          <p:nvPr/>
        </p:nvGrpSpPr>
        <p:grpSpPr>
          <a:xfrm>
            <a:off x="763809" y="4588812"/>
            <a:ext cx="468001" cy="468000"/>
            <a:chOff x="457200" y="7520229"/>
            <a:chExt cx="429822" cy="429821"/>
          </a:xfrm>
        </p:grpSpPr>
        <p:sp>
          <p:nvSpPr>
            <p:cNvPr id="42" name="Freeform 61"/>
            <p:cNvSpPr>
              <a:spLocks noChangeArrowheads="1"/>
            </p:cNvSpPr>
            <p:nvPr/>
          </p:nvSpPr>
          <p:spPr bwMode="auto">
            <a:xfrm>
              <a:off x="457200" y="7520229"/>
              <a:ext cx="429822" cy="429821"/>
            </a:xfrm>
            <a:custGeom>
              <a:avLst/>
              <a:gdLst>
                <a:gd name="T0" fmla="*/ 1022 w 1023"/>
                <a:gd name="T1" fmla="*/ 511 h 1023"/>
                <a:gd name="T2" fmla="*/ 1022 w 1023"/>
                <a:gd name="T3" fmla="*/ 511 h 1023"/>
                <a:gd name="T4" fmla="*/ 511 w 1023"/>
                <a:gd name="T5" fmla="*/ 1022 h 1023"/>
                <a:gd name="T6" fmla="*/ 0 w 1023"/>
                <a:gd name="T7" fmla="*/ 511 h 1023"/>
                <a:gd name="T8" fmla="*/ 511 w 1023"/>
                <a:gd name="T9" fmla="*/ 0 h 1023"/>
                <a:gd name="T10" fmla="*/ 1022 w 1023"/>
                <a:gd name="T11" fmla="*/ 511 h 1023"/>
              </a:gdLst>
              <a:ahLst/>
              <a:cxnLst>
                <a:cxn ang="0">
                  <a:pos x="T0" y="T1"/>
                </a:cxn>
                <a:cxn ang="0">
                  <a:pos x="T2" y="T3"/>
                </a:cxn>
                <a:cxn ang="0">
                  <a:pos x="T4" y="T5"/>
                </a:cxn>
                <a:cxn ang="0">
                  <a:pos x="T6" y="T7"/>
                </a:cxn>
                <a:cxn ang="0">
                  <a:pos x="T8" y="T9"/>
                </a:cxn>
                <a:cxn ang="0">
                  <a:pos x="T10" y="T11"/>
                </a:cxn>
              </a:cxnLst>
              <a:rect l="0" t="0" r="r" b="b"/>
              <a:pathLst>
                <a:path w="1023" h="1023">
                  <a:moveTo>
                    <a:pt x="1022" y="511"/>
                  </a:moveTo>
                  <a:lnTo>
                    <a:pt x="1022" y="511"/>
                  </a:lnTo>
                  <a:cubicBezTo>
                    <a:pt x="1022" y="794"/>
                    <a:pt x="793" y="1022"/>
                    <a:pt x="511" y="1022"/>
                  </a:cubicBezTo>
                  <a:cubicBezTo>
                    <a:pt x="229" y="1022"/>
                    <a:pt x="0" y="794"/>
                    <a:pt x="0" y="511"/>
                  </a:cubicBezTo>
                  <a:cubicBezTo>
                    <a:pt x="0" y="229"/>
                    <a:pt x="229" y="0"/>
                    <a:pt x="511" y="0"/>
                  </a:cubicBezTo>
                  <a:cubicBezTo>
                    <a:pt x="793" y="0"/>
                    <a:pt x="1022" y="229"/>
                    <a:pt x="1022" y="511"/>
                  </a:cubicBezTo>
                </a:path>
              </a:pathLst>
            </a:custGeom>
            <a:solidFill>
              <a:srgbClr val="0078E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3" name="Freeform 109"/>
            <p:cNvSpPr>
              <a:spLocks noChangeArrowheads="1"/>
            </p:cNvSpPr>
            <p:nvPr/>
          </p:nvSpPr>
          <p:spPr bwMode="auto">
            <a:xfrm>
              <a:off x="518339" y="7603601"/>
              <a:ext cx="257522" cy="264932"/>
            </a:xfrm>
            <a:custGeom>
              <a:avLst/>
              <a:gdLst>
                <a:gd name="T0" fmla="*/ 574 w 611"/>
                <a:gd name="T1" fmla="*/ 249 h 631"/>
                <a:gd name="T2" fmla="*/ 574 w 611"/>
                <a:gd name="T3" fmla="*/ 249 h 631"/>
                <a:gd name="T4" fmla="*/ 610 w 611"/>
                <a:gd name="T5" fmla="*/ 213 h 631"/>
                <a:gd name="T6" fmla="*/ 610 w 611"/>
                <a:gd name="T7" fmla="*/ 36 h 631"/>
                <a:gd name="T8" fmla="*/ 608 w 611"/>
                <a:gd name="T9" fmla="*/ 22 h 631"/>
                <a:gd name="T10" fmla="*/ 588 w 611"/>
                <a:gd name="T11" fmla="*/ 3 h 631"/>
                <a:gd name="T12" fmla="*/ 574 w 611"/>
                <a:gd name="T13" fmla="*/ 0 h 631"/>
                <a:gd name="T14" fmla="*/ 397 w 611"/>
                <a:gd name="T15" fmla="*/ 0 h 631"/>
                <a:gd name="T16" fmla="*/ 361 w 611"/>
                <a:gd name="T17" fmla="*/ 36 h 631"/>
                <a:gd name="T18" fmla="*/ 397 w 611"/>
                <a:gd name="T19" fmla="*/ 71 h 631"/>
                <a:gd name="T20" fmla="*/ 489 w 611"/>
                <a:gd name="T21" fmla="*/ 71 h 631"/>
                <a:gd name="T22" fmla="*/ 282 w 611"/>
                <a:gd name="T23" fmla="*/ 278 h 631"/>
                <a:gd name="T24" fmla="*/ 35 w 611"/>
                <a:gd name="T25" fmla="*/ 278 h 631"/>
                <a:gd name="T26" fmla="*/ 0 w 611"/>
                <a:gd name="T27" fmla="*/ 314 h 631"/>
                <a:gd name="T28" fmla="*/ 35 w 611"/>
                <a:gd name="T29" fmla="*/ 349 h 631"/>
                <a:gd name="T30" fmla="*/ 279 w 611"/>
                <a:gd name="T31" fmla="*/ 349 h 631"/>
                <a:gd name="T32" fmla="*/ 488 w 611"/>
                <a:gd name="T33" fmla="*/ 558 h 631"/>
                <a:gd name="T34" fmla="*/ 397 w 611"/>
                <a:gd name="T35" fmla="*/ 558 h 631"/>
                <a:gd name="T36" fmla="*/ 361 w 611"/>
                <a:gd name="T37" fmla="*/ 595 h 631"/>
                <a:gd name="T38" fmla="*/ 397 w 611"/>
                <a:gd name="T39" fmla="*/ 630 h 631"/>
                <a:gd name="T40" fmla="*/ 574 w 611"/>
                <a:gd name="T41" fmla="*/ 630 h 631"/>
                <a:gd name="T42" fmla="*/ 588 w 611"/>
                <a:gd name="T43" fmla="*/ 627 h 631"/>
                <a:gd name="T44" fmla="*/ 608 w 611"/>
                <a:gd name="T45" fmla="*/ 608 h 631"/>
                <a:gd name="T46" fmla="*/ 610 w 611"/>
                <a:gd name="T47" fmla="*/ 595 h 631"/>
                <a:gd name="T48" fmla="*/ 610 w 611"/>
                <a:gd name="T49" fmla="*/ 417 h 631"/>
                <a:gd name="T50" fmla="*/ 574 w 611"/>
                <a:gd name="T51" fmla="*/ 381 h 631"/>
                <a:gd name="T52" fmla="*/ 539 w 611"/>
                <a:gd name="T53" fmla="*/ 417 h 631"/>
                <a:gd name="T54" fmla="*/ 539 w 611"/>
                <a:gd name="T55" fmla="*/ 508 h 631"/>
                <a:gd name="T56" fmla="*/ 345 w 611"/>
                <a:gd name="T57" fmla="*/ 315 h 631"/>
                <a:gd name="T58" fmla="*/ 539 w 611"/>
                <a:gd name="T59" fmla="*/ 121 h 631"/>
                <a:gd name="T60" fmla="*/ 539 w 611"/>
                <a:gd name="T61" fmla="*/ 213 h 631"/>
                <a:gd name="T62" fmla="*/ 574 w 611"/>
                <a:gd name="T63" fmla="*/ 249 h 6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11" h="631">
                  <a:moveTo>
                    <a:pt x="574" y="249"/>
                  </a:moveTo>
                  <a:lnTo>
                    <a:pt x="574" y="249"/>
                  </a:lnTo>
                  <a:cubicBezTo>
                    <a:pt x="594" y="249"/>
                    <a:pt x="610" y="233"/>
                    <a:pt x="610" y="213"/>
                  </a:cubicBezTo>
                  <a:cubicBezTo>
                    <a:pt x="610" y="36"/>
                    <a:pt x="610" y="36"/>
                    <a:pt x="610" y="36"/>
                  </a:cubicBezTo>
                  <a:cubicBezTo>
                    <a:pt x="610" y="31"/>
                    <a:pt x="609" y="26"/>
                    <a:pt x="608" y="22"/>
                  </a:cubicBezTo>
                  <a:cubicBezTo>
                    <a:pt x="604" y="13"/>
                    <a:pt x="597" y="7"/>
                    <a:pt x="588" y="3"/>
                  </a:cubicBezTo>
                  <a:cubicBezTo>
                    <a:pt x="584" y="1"/>
                    <a:pt x="580" y="0"/>
                    <a:pt x="574" y="0"/>
                  </a:cubicBezTo>
                  <a:cubicBezTo>
                    <a:pt x="397" y="0"/>
                    <a:pt x="397" y="0"/>
                    <a:pt x="397" y="0"/>
                  </a:cubicBezTo>
                  <a:cubicBezTo>
                    <a:pt x="378" y="0"/>
                    <a:pt x="361" y="16"/>
                    <a:pt x="361" y="36"/>
                  </a:cubicBezTo>
                  <a:cubicBezTo>
                    <a:pt x="361" y="56"/>
                    <a:pt x="378" y="71"/>
                    <a:pt x="397" y="71"/>
                  </a:cubicBezTo>
                  <a:cubicBezTo>
                    <a:pt x="489" y="71"/>
                    <a:pt x="489" y="71"/>
                    <a:pt x="489" y="71"/>
                  </a:cubicBezTo>
                  <a:cubicBezTo>
                    <a:pt x="282" y="278"/>
                    <a:pt x="282" y="278"/>
                    <a:pt x="282" y="278"/>
                  </a:cubicBezTo>
                  <a:cubicBezTo>
                    <a:pt x="35" y="278"/>
                    <a:pt x="35" y="278"/>
                    <a:pt x="35" y="278"/>
                  </a:cubicBezTo>
                  <a:cubicBezTo>
                    <a:pt x="16" y="278"/>
                    <a:pt x="0" y="294"/>
                    <a:pt x="0" y="314"/>
                  </a:cubicBezTo>
                  <a:cubicBezTo>
                    <a:pt x="0" y="334"/>
                    <a:pt x="16" y="349"/>
                    <a:pt x="35" y="349"/>
                  </a:cubicBezTo>
                  <a:cubicBezTo>
                    <a:pt x="279" y="349"/>
                    <a:pt x="279" y="349"/>
                    <a:pt x="279" y="349"/>
                  </a:cubicBezTo>
                  <a:cubicBezTo>
                    <a:pt x="488" y="558"/>
                    <a:pt x="488" y="558"/>
                    <a:pt x="488" y="558"/>
                  </a:cubicBezTo>
                  <a:cubicBezTo>
                    <a:pt x="397" y="558"/>
                    <a:pt x="397" y="558"/>
                    <a:pt x="397" y="558"/>
                  </a:cubicBezTo>
                  <a:cubicBezTo>
                    <a:pt x="378" y="558"/>
                    <a:pt x="361" y="575"/>
                    <a:pt x="361" y="595"/>
                  </a:cubicBezTo>
                  <a:cubicBezTo>
                    <a:pt x="361" y="615"/>
                    <a:pt x="378" y="630"/>
                    <a:pt x="397" y="630"/>
                  </a:cubicBezTo>
                  <a:cubicBezTo>
                    <a:pt x="574" y="630"/>
                    <a:pt x="574" y="630"/>
                    <a:pt x="574" y="630"/>
                  </a:cubicBezTo>
                  <a:cubicBezTo>
                    <a:pt x="580" y="630"/>
                    <a:pt x="584" y="629"/>
                    <a:pt x="588" y="627"/>
                  </a:cubicBezTo>
                  <a:cubicBezTo>
                    <a:pt x="597" y="624"/>
                    <a:pt x="604" y="617"/>
                    <a:pt x="608" y="608"/>
                  </a:cubicBezTo>
                  <a:cubicBezTo>
                    <a:pt x="609" y="603"/>
                    <a:pt x="610" y="599"/>
                    <a:pt x="610" y="595"/>
                  </a:cubicBezTo>
                  <a:cubicBezTo>
                    <a:pt x="610" y="417"/>
                    <a:pt x="610" y="417"/>
                    <a:pt x="610" y="417"/>
                  </a:cubicBezTo>
                  <a:cubicBezTo>
                    <a:pt x="610" y="397"/>
                    <a:pt x="594" y="381"/>
                    <a:pt x="574" y="381"/>
                  </a:cubicBezTo>
                  <a:cubicBezTo>
                    <a:pt x="555" y="381"/>
                    <a:pt x="539" y="397"/>
                    <a:pt x="539" y="417"/>
                  </a:cubicBezTo>
                  <a:cubicBezTo>
                    <a:pt x="539" y="508"/>
                    <a:pt x="539" y="508"/>
                    <a:pt x="539" y="508"/>
                  </a:cubicBezTo>
                  <a:cubicBezTo>
                    <a:pt x="345" y="315"/>
                    <a:pt x="345" y="315"/>
                    <a:pt x="345" y="315"/>
                  </a:cubicBezTo>
                  <a:cubicBezTo>
                    <a:pt x="539" y="121"/>
                    <a:pt x="539" y="121"/>
                    <a:pt x="539" y="121"/>
                  </a:cubicBezTo>
                  <a:cubicBezTo>
                    <a:pt x="539" y="213"/>
                    <a:pt x="539" y="213"/>
                    <a:pt x="539" y="213"/>
                  </a:cubicBezTo>
                  <a:cubicBezTo>
                    <a:pt x="539" y="233"/>
                    <a:pt x="555" y="249"/>
                    <a:pt x="574" y="249"/>
                  </a:cubicBezTo>
                </a:path>
              </a:pathLst>
            </a:custGeom>
            <a:solidFill>
              <a:schemeClr val="bg1"/>
            </a:solidFill>
            <a:ln>
              <a:noFill/>
            </a:ln>
            <a:effectLst/>
          </p:spPr>
          <p:txBody>
            <a:bodyPr wrap="none" anchor="ctr"/>
            <a:lstStyle/>
            <a:p>
              <a:endParaRPr lang="en-US"/>
            </a:p>
          </p:txBody>
        </p:sp>
      </p:grpSp>
      <p:grpSp>
        <p:nvGrpSpPr>
          <p:cNvPr id="44" name="Group 43"/>
          <p:cNvGrpSpPr>
            <a:grpSpLocks noChangeAspect="1"/>
          </p:cNvGrpSpPr>
          <p:nvPr/>
        </p:nvGrpSpPr>
        <p:grpSpPr>
          <a:xfrm>
            <a:off x="764971" y="5480277"/>
            <a:ext cx="468001" cy="468000"/>
            <a:chOff x="457200" y="4555643"/>
            <a:chExt cx="429822" cy="429821"/>
          </a:xfrm>
        </p:grpSpPr>
        <p:sp>
          <p:nvSpPr>
            <p:cNvPr id="45" name="Freeform 31"/>
            <p:cNvSpPr>
              <a:spLocks noChangeArrowheads="1"/>
            </p:cNvSpPr>
            <p:nvPr/>
          </p:nvSpPr>
          <p:spPr bwMode="auto">
            <a:xfrm>
              <a:off x="457200" y="4555643"/>
              <a:ext cx="429822" cy="429821"/>
            </a:xfrm>
            <a:custGeom>
              <a:avLst/>
              <a:gdLst>
                <a:gd name="T0" fmla="*/ 1022 w 1023"/>
                <a:gd name="T1" fmla="*/ 511 h 1024"/>
                <a:gd name="T2" fmla="*/ 1022 w 1023"/>
                <a:gd name="T3" fmla="*/ 511 h 1024"/>
                <a:gd name="T4" fmla="*/ 511 w 1023"/>
                <a:gd name="T5" fmla="*/ 1023 h 1024"/>
                <a:gd name="T6" fmla="*/ 0 w 1023"/>
                <a:gd name="T7" fmla="*/ 511 h 1024"/>
                <a:gd name="T8" fmla="*/ 511 w 1023"/>
                <a:gd name="T9" fmla="*/ 0 h 1024"/>
                <a:gd name="T10" fmla="*/ 1022 w 1023"/>
                <a:gd name="T11" fmla="*/ 511 h 1024"/>
              </a:gdLst>
              <a:ahLst/>
              <a:cxnLst>
                <a:cxn ang="0">
                  <a:pos x="T0" y="T1"/>
                </a:cxn>
                <a:cxn ang="0">
                  <a:pos x="T2" y="T3"/>
                </a:cxn>
                <a:cxn ang="0">
                  <a:pos x="T4" y="T5"/>
                </a:cxn>
                <a:cxn ang="0">
                  <a:pos x="T6" y="T7"/>
                </a:cxn>
                <a:cxn ang="0">
                  <a:pos x="T8" y="T9"/>
                </a:cxn>
                <a:cxn ang="0">
                  <a:pos x="T10" y="T11"/>
                </a:cxn>
              </a:cxnLst>
              <a:rect l="0" t="0" r="r" b="b"/>
              <a:pathLst>
                <a:path w="1023" h="1024">
                  <a:moveTo>
                    <a:pt x="1022" y="511"/>
                  </a:moveTo>
                  <a:lnTo>
                    <a:pt x="1022" y="511"/>
                  </a:lnTo>
                  <a:cubicBezTo>
                    <a:pt x="1022" y="794"/>
                    <a:pt x="793" y="1023"/>
                    <a:pt x="511" y="1023"/>
                  </a:cubicBezTo>
                  <a:cubicBezTo>
                    <a:pt x="228" y="1023"/>
                    <a:pt x="0" y="794"/>
                    <a:pt x="0" y="511"/>
                  </a:cubicBezTo>
                  <a:cubicBezTo>
                    <a:pt x="0" y="229"/>
                    <a:pt x="228" y="0"/>
                    <a:pt x="511" y="0"/>
                  </a:cubicBezTo>
                  <a:cubicBezTo>
                    <a:pt x="793" y="0"/>
                    <a:pt x="1022" y="229"/>
                    <a:pt x="1022" y="511"/>
                  </a:cubicBezTo>
                </a:path>
              </a:pathLst>
            </a:custGeom>
            <a:solidFill>
              <a:srgbClr val="0078E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6" name="Freeform 87"/>
            <p:cNvSpPr>
              <a:spLocks noChangeArrowheads="1"/>
            </p:cNvSpPr>
            <p:nvPr/>
          </p:nvSpPr>
          <p:spPr bwMode="auto">
            <a:xfrm>
              <a:off x="546129" y="4639014"/>
              <a:ext cx="251964" cy="264932"/>
            </a:xfrm>
            <a:custGeom>
              <a:avLst/>
              <a:gdLst>
                <a:gd name="T0" fmla="*/ 318 w 598"/>
                <a:gd name="T1" fmla="*/ 339 h 629"/>
                <a:gd name="T2" fmla="*/ 318 w 598"/>
                <a:gd name="T3" fmla="*/ 232 h 629"/>
                <a:gd name="T4" fmla="*/ 435 w 598"/>
                <a:gd name="T5" fmla="*/ 328 h 629"/>
                <a:gd name="T6" fmla="*/ 136 w 598"/>
                <a:gd name="T7" fmla="*/ 13 h 629"/>
                <a:gd name="T8" fmla="*/ 136 w 598"/>
                <a:gd name="T9" fmla="*/ 13 h 629"/>
                <a:gd name="T10" fmla="*/ 543 w 598"/>
                <a:gd name="T11" fmla="*/ 626 h 629"/>
                <a:gd name="T12" fmla="*/ 445 w 598"/>
                <a:gd name="T13" fmla="*/ 470 h 629"/>
                <a:gd name="T14" fmla="*/ 590 w 598"/>
                <a:gd name="T15" fmla="*/ 564 h 629"/>
                <a:gd name="T16" fmla="*/ 554 w 598"/>
                <a:gd name="T17" fmla="*/ 628 h 629"/>
                <a:gd name="T18" fmla="*/ 451 w 598"/>
                <a:gd name="T19" fmla="*/ 405 h 629"/>
                <a:gd name="T20" fmla="*/ 480 w 598"/>
                <a:gd name="T21" fmla="*/ 452 h 629"/>
                <a:gd name="T22" fmla="*/ 328 w 598"/>
                <a:gd name="T23" fmla="*/ 432 h 629"/>
                <a:gd name="T24" fmla="*/ 503 w 598"/>
                <a:gd name="T25" fmla="*/ 213 h 629"/>
                <a:gd name="T26" fmla="*/ 371 w 598"/>
                <a:gd name="T27" fmla="*/ 437 h 629"/>
                <a:gd name="T28" fmla="*/ 247 w 598"/>
                <a:gd name="T29" fmla="*/ 250 h 629"/>
                <a:gd name="T30" fmla="*/ 494 w 598"/>
                <a:gd name="T31" fmla="*/ 322 h 629"/>
                <a:gd name="T32" fmla="*/ 370 w 598"/>
                <a:gd name="T33" fmla="*/ 158 h 629"/>
                <a:gd name="T34" fmla="*/ 279 w 598"/>
                <a:gd name="T35" fmla="*/ 407 h 629"/>
                <a:gd name="T36" fmla="*/ 249 w 598"/>
                <a:gd name="T37" fmla="*/ 376 h 629"/>
                <a:gd name="T38" fmla="*/ 303 w 598"/>
                <a:gd name="T39" fmla="*/ 422 h 629"/>
                <a:gd name="T40" fmla="*/ 303 w 598"/>
                <a:gd name="T41" fmla="*/ 422 h 629"/>
                <a:gd name="T42" fmla="*/ 233 w 598"/>
                <a:gd name="T43" fmla="*/ 225 h 629"/>
                <a:gd name="T44" fmla="*/ 223 w 598"/>
                <a:gd name="T45" fmla="*/ 319 h 629"/>
                <a:gd name="T46" fmla="*/ 245 w 598"/>
                <a:gd name="T47" fmla="*/ 370 h 629"/>
                <a:gd name="T48" fmla="*/ 220 w 598"/>
                <a:gd name="T49" fmla="*/ 297 h 629"/>
                <a:gd name="T50" fmla="*/ 328 w 598"/>
                <a:gd name="T51" fmla="*/ 141 h 629"/>
                <a:gd name="T52" fmla="*/ 328 w 598"/>
                <a:gd name="T53" fmla="*/ 141 h 629"/>
                <a:gd name="T54" fmla="*/ 413 w 598"/>
                <a:gd name="T55" fmla="*/ 141 h 629"/>
                <a:gd name="T56" fmla="*/ 402 w 598"/>
                <a:gd name="T57" fmla="*/ 434 h 629"/>
                <a:gd name="T58" fmla="*/ 371 w 598"/>
                <a:gd name="T59" fmla="*/ 461 h 629"/>
                <a:gd name="T60" fmla="*/ 232 w 598"/>
                <a:gd name="T61" fmla="*/ 392 h 629"/>
                <a:gd name="T62" fmla="*/ 85 w 598"/>
                <a:gd name="T63" fmla="*/ 392 h 629"/>
                <a:gd name="T64" fmla="*/ 217 w 598"/>
                <a:gd name="T65" fmla="*/ 370 h 629"/>
                <a:gd name="T66" fmla="*/ 85 w 598"/>
                <a:gd name="T67" fmla="*/ 319 h 629"/>
                <a:gd name="T68" fmla="*/ 196 w 598"/>
                <a:gd name="T69" fmla="*/ 297 h 629"/>
                <a:gd name="T70" fmla="*/ 85 w 598"/>
                <a:gd name="T71" fmla="*/ 246 h 629"/>
                <a:gd name="T72" fmla="*/ 208 w 598"/>
                <a:gd name="T73" fmla="*/ 224 h 629"/>
                <a:gd name="T74" fmla="*/ 435 w 598"/>
                <a:gd name="T75" fmla="*/ 124 h 629"/>
                <a:gd name="T76" fmla="*/ 161 w 598"/>
                <a:gd name="T77" fmla="*/ 0 h 629"/>
                <a:gd name="T78" fmla="*/ 0 w 598"/>
                <a:gd name="T79" fmla="*/ 182 h 629"/>
                <a:gd name="T80" fmla="*/ 425 w 598"/>
                <a:gd name="T81" fmla="*/ 599 h 629"/>
                <a:gd name="T82" fmla="*/ 371 w 598"/>
                <a:gd name="T83" fmla="*/ 461 h 629"/>
                <a:gd name="T84" fmla="*/ 363 w 598"/>
                <a:gd name="T85" fmla="*/ 135 h 629"/>
                <a:gd name="T86" fmla="*/ 403 w 598"/>
                <a:gd name="T87" fmla="*/ 434 h 629"/>
                <a:gd name="T88" fmla="*/ 403 w 598"/>
                <a:gd name="T89" fmla="*/ 434 h 629"/>
                <a:gd name="T90" fmla="*/ 353 w 598"/>
                <a:gd name="T91" fmla="*/ 136 h 6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98" h="629">
                  <a:moveTo>
                    <a:pt x="423" y="339"/>
                  </a:moveTo>
                  <a:lnTo>
                    <a:pt x="423" y="339"/>
                  </a:lnTo>
                  <a:cubicBezTo>
                    <a:pt x="318" y="339"/>
                    <a:pt x="318" y="339"/>
                    <a:pt x="318" y="339"/>
                  </a:cubicBezTo>
                  <a:cubicBezTo>
                    <a:pt x="312" y="339"/>
                    <a:pt x="307" y="334"/>
                    <a:pt x="307" y="328"/>
                  </a:cubicBezTo>
                  <a:cubicBezTo>
                    <a:pt x="307" y="244"/>
                    <a:pt x="307" y="244"/>
                    <a:pt x="307" y="244"/>
                  </a:cubicBezTo>
                  <a:cubicBezTo>
                    <a:pt x="307" y="237"/>
                    <a:pt x="312" y="232"/>
                    <a:pt x="318" y="232"/>
                  </a:cubicBezTo>
                  <a:cubicBezTo>
                    <a:pt x="423" y="232"/>
                    <a:pt x="423" y="232"/>
                    <a:pt x="423" y="232"/>
                  </a:cubicBezTo>
                  <a:cubicBezTo>
                    <a:pt x="429" y="232"/>
                    <a:pt x="435" y="237"/>
                    <a:pt x="435" y="244"/>
                  </a:cubicBezTo>
                  <a:cubicBezTo>
                    <a:pt x="435" y="328"/>
                    <a:pt x="435" y="328"/>
                    <a:pt x="435" y="328"/>
                  </a:cubicBezTo>
                  <a:cubicBezTo>
                    <a:pt x="435" y="334"/>
                    <a:pt x="429" y="339"/>
                    <a:pt x="423" y="339"/>
                  </a:cubicBezTo>
                  <a:close/>
                  <a:moveTo>
                    <a:pt x="136" y="13"/>
                  </a:moveTo>
                  <a:lnTo>
                    <a:pt x="136" y="13"/>
                  </a:lnTo>
                  <a:cubicBezTo>
                    <a:pt x="8" y="160"/>
                    <a:pt x="8" y="160"/>
                    <a:pt x="8" y="160"/>
                  </a:cubicBezTo>
                  <a:cubicBezTo>
                    <a:pt x="136" y="160"/>
                    <a:pt x="136" y="160"/>
                    <a:pt x="136" y="160"/>
                  </a:cubicBezTo>
                  <a:lnTo>
                    <a:pt x="136" y="13"/>
                  </a:lnTo>
                  <a:close/>
                  <a:moveTo>
                    <a:pt x="554" y="628"/>
                  </a:moveTo>
                  <a:lnTo>
                    <a:pt x="554" y="628"/>
                  </a:lnTo>
                  <a:cubicBezTo>
                    <a:pt x="550" y="628"/>
                    <a:pt x="547" y="627"/>
                    <a:pt x="543" y="626"/>
                  </a:cubicBezTo>
                  <a:cubicBezTo>
                    <a:pt x="534" y="623"/>
                    <a:pt x="525" y="616"/>
                    <a:pt x="519" y="608"/>
                  </a:cubicBezTo>
                  <a:cubicBezTo>
                    <a:pt x="450" y="501"/>
                    <a:pt x="450" y="501"/>
                    <a:pt x="450" y="501"/>
                  </a:cubicBezTo>
                  <a:cubicBezTo>
                    <a:pt x="445" y="491"/>
                    <a:pt x="443" y="481"/>
                    <a:pt x="445" y="470"/>
                  </a:cubicBezTo>
                  <a:cubicBezTo>
                    <a:pt x="448" y="459"/>
                    <a:pt x="454" y="450"/>
                    <a:pt x="464" y="445"/>
                  </a:cubicBezTo>
                  <a:cubicBezTo>
                    <a:pt x="484" y="432"/>
                    <a:pt x="509" y="438"/>
                    <a:pt x="520" y="457"/>
                  </a:cubicBezTo>
                  <a:cubicBezTo>
                    <a:pt x="590" y="564"/>
                    <a:pt x="590" y="564"/>
                    <a:pt x="590" y="564"/>
                  </a:cubicBezTo>
                  <a:cubicBezTo>
                    <a:pt x="595" y="574"/>
                    <a:pt x="597" y="585"/>
                    <a:pt x="595" y="596"/>
                  </a:cubicBezTo>
                  <a:cubicBezTo>
                    <a:pt x="592" y="606"/>
                    <a:pt x="586" y="615"/>
                    <a:pt x="576" y="622"/>
                  </a:cubicBezTo>
                  <a:cubicBezTo>
                    <a:pt x="570" y="626"/>
                    <a:pt x="562" y="628"/>
                    <a:pt x="554" y="628"/>
                  </a:cubicBezTo>
                  <a:close/>
                  <a:moveTo>
                    <a:pt x="480" y="452"/>
                  </a:moveTo>
                  <a:lnTo>
                    <a:pt x="480" y="452"/>
                  </a:lnTo>
                  <a:cubicBezTo>
                    <a:pt x="451" y="405"/>
                    <a:pt x="451" y="405"/>
                    <a:pt x="451" y="405"/>
                  </a:cubicBezTo>
                  <a:cubicBezTo>
                    <a:pt x="431" y="416"/>
                    <a:pt x="431" y="416"/>
                    <a:pt x="431" y="416"/>
                  </a:cubicBezTo>
                  <a:cubicBezTo>
                    <a:pt x="461" y="464"/>
                    <a:pt x="461" y="464"/>
                    <a:pt x="461" y="464"/>
                  </a:cubicBezTo>
                  <a:lnTo>
                    <a:pt x="480" y="452"/>
                  </a:lnTo>
                  <a:close/>
                  <a:moveTo>
                    <a:pt x="371" y="437"/>
                  </a:moveTo>
                  <a:lnTo>
                    <a:pt x="371" y="437"/>
                  </a:lnTo>
                  <a:cubicBezTo>
                    <a:pt x="357" y="437"/>
                    <a:pt x="342" y="435"/>
                    <a:pt x="328" y="432"/>
                  </a:cubicBezTo>
                  <a:cubicBezTo>
                    <a:pt x="248" y="408"/>
                    <a:pt x="201" y="324"/>
                    <a:pt x="225" y="244"/>
                  </a:cubicBezTo>
                  <a:cubicBezTo>
                    <a:pt x="248" y="164"/>
                    <a:pt x="333" y="118"/>
                    <a:pt x="413" y="141"/>
                  </a:cubicBezTo>
                  <a:cubicBezTo>
                    <a:pt x="451" y="152"/>
                    <a:pt x="484" y="177"/>
                    <a:pt x="503" y="213"/>
                  </a:cubicBezTo>
                  <a:cubicBezTo>
                    <a:pt x="523" y="249"/>
                    <a:pt x="527" y="289"/>
                    <a:pt x="516" y="328"/>
                  </a:cubicBezTo>
                  <a:cubicBezTo>
                    <a:pt x="504" y="368"/>
                    <a:pt x="479" y="399"/>
                    <a:pt x="444" y="419"/>
                  </a:cubicBezTo>
                  <a:cubicBezTo>
                    <a:pt x="421" y="431"/>
                    <a:pt x="396" y="437"/>
                    <a:pt x="371" y="437"/>
                  </a:cubicBezTo>
                  <a:close/>
                  <a:moveTo>
                    <a:pt x="370" y="158"/>
                  </a:moveTo>
                  <a:lnTo>
                    <a:pt x="370" y="158"/>
                  </a:lnTo>
                  <a:cubicBezTo>
                    <a:pt x="315" y="158"/>
                    <a:pt x="264" y="195"/>
                    <a:pt x="247" y="250"/>
                  </a:cubicBezTo>
                  <a:cubicBezTo>
                    <a:pt x="227" y="319"/>
                    <a:pt x="267" y="389"/>
                    <a:pt x="335" y="409"/>
                  </a:cubicBezTo>
                  <a:cubicBezTo>
                    <a:pt x="368" y="419"/>
                    <a:pt x="402" y="414"/>
                    <a:pt x="433" y="399"/>
                  </a:cubicBezTo>
                  <a:cubicBezTo>
                    <a:pt x="463" y="382"/>
                    <a:pt x="485" y="355"/>
                    <a:pt x="494" y="322"/>
                  </a:cubicBezTo>
                  <a:cubicBezTo>
                    <a:pt x="503" y="288"/>
                    <a:pt x="499" y="254"/>
                    <a:pt x="482" y="224"/>
                  </a:cubicBezTo>
                  <a:cubicBezTo>
                    <a:pt x="466" y="195"/>
                    <a:pt x="439" y="173"/>
                    <a:pt x="406" y="162"/>
                  </a:cubicBezTo>
                  <a:cubicBezTo>
                    <a:pt x="394" y="159"/>
                    <a:pt x="383" y="158"/>
                    <a:pt x="370" y="158"/>
                  </a:cubicBezTo>
                  <a:close/>
                  <a:moveTo>
                    <a:pt x="272" y="401"/>
                  </a:moveTo>
                  <a:lnTo>
                    <a:pt x="272" y="401"/>
                  </a:lnTo>
                  <a:cubicBezTo>
                    <a:pt x="274" y="403"/>
                    <a:pt x="277" y="405"/>
                    <a:pt x="279" y="407"/>
                  </a:cubicBezTo>
                  <a:cubicBezTo>
                    <a:pt x="277" y="405"/>
                    <a:pt x="274" y="403"/>
                    <a:pt x="272" y="401"/>
                  </a:cubicBezTo>
                  <a:close/>
                  <a:moveTo>
                    <a:pt x="249" y="376"/>
                  </a:moveTo>
                  <a:lnTo>
                    <a:pt x="249" y="376"/>
                  </a:lnTo>
                  <a:cubicBezTo>
                    <a:pt x="252" y="380"/>
                    <a:pt x="256" y="383"/>
                    <a:pt x="259" y="387"/>
                  </a:cubicBezTo>
                  <a:cubicBezTo>
                    <a:pt x="254" y="383"/>
                    <a:pt x="252" y="380"/>
                    <a:pt x="249" y="376"/>
                  </a:cubicBezTo>
                  <a:close/>
                  <a:moveTo>
                    <a:pt x="303" y="422"/>
                  </a:moveTo>
                  <a:lnTo>
                    <a:pt x="303" y="422"/>
                  </a:lnTo>
                  <a:cubicBezTo>
                    <a:pt x="301" y="421"/>
                    <a:pt x="298" y="419"/>
                    <a:pt x="296" y="418"/>
                  </a:cubicBezTo>
                  <a:cubicBezTo>
                    <a:pt x="298" y="419"/>
                    <a:pt x="301" y="421"/>
                    <a:pt x="303" y="422"/>
                  </a:cubicBezTo>
                  <a:close/>
                  <a:moveTo>
                    <a:pt x="306" y="150"/>
                  </a:moveTo>
                  <a:lnTo>
                    <a:pt x="306" y="150"/>
                  </a:lnTo>
                  <a:cubicBezTo>
                    <a:pt x="274" y="165"/>
                    <a:pt x="247" y="191"/>
                    <a:pt x="233" y="225"/>
                  </a:cubicBezTo>
                  <a:lnTo>
                    <a:pt x="233" y="225"/>
                  </a:lnTo>
                  <a:cubicBezTo>
                    <a:pt x="247" y="191"/>
                    <a:pt x="274" y="165"/>
                    <a:pt x="306" y="150"/>
                  </a:cubicBezTo>
                  <a:close/>
                  <a:moveTo>
                    <a:pt x="223" y="319"/>
                  </a:moveTo>
                  <a:lnTo>
                    <a:pt x="223" y="319"/>
                  </a:lnTo>
                  <a:lnTo>
                    <a:pt x="223" y="319"/>
                  </a:lnTo>
                  <a:cubicBezTo>
                    <a:pt x="227" y="337"/>
                    <a:pt x="235" y="354"/>
                    <a:pt x="245" y="370"/>
                  </a:cubicBezTo>
                  <a:cubicBezTo>
                    <a:pt x="235" y="354"/>
                    <a:pt x="227" y="337"/>
                    <a:pt x="223" y="319"/>
                  </a:cubicBezTo>
                  <a:close/>
                  <a:moveTo>
                    <a:pt x="220" y="297"/>
                  </a:moveTo>
                  <a:lnTo>
                    <a:pt x="220" y="297"/>
                  </a:lnTo>
                  <a:cubicBezTo>
                    <a:pt x="219" y="280"/>
                    <a:pt x="220" y="263"/>
                    <a:pt x="224" y="246"/>
                  </a:cubicBezTo>
                  <a:cubicBezTo>
                    <a:pt x="220" y="263"/>
                    <a:pt x="219" y="280"/>
                    <a:pt x="220" y="297"/>
                  </a:cubicBezTo>
                  <a:close/>
                  <a:moveTo>
                    <a:pt x="328" y="141"/>
                  </a:moveTo>
                  <a:lnTo>
                    <a:pt x="328" y="141"/>
                  </a:lnTo>
                  <a:cubicBezTo>
                    <a:pt x="322" y="143"/>
                    <a:pt x="315" y="146"/>
                    <a:pt x="308" y="149"/>
                  </a:cubicBezTo>
                  <a:cubicBezTo>
                    <a:pt x="315" y="146"/>
                    <a:pt x="322" y="143"/>
                    <a:pt x="328" y="141"/>
                  </a:cubicBezTo>
                  <a:close/>
                  <a:moveTo>
                    <a:pt x="388" y="135"/>
                  </a:moveTo>
                  <a:lnTo>
                    <a:pt x="388" y="135"/>
                  </a:lnTo>
                  <a:cubicBezTo>
                    <a:pt x="396" y="136"/>
                    <a:pt x="404" y="139"/>
                    <a:pt x="413" y="141"/>
                  </a:cubicBezTo>
                  <a:cubicBezTo>
                    <a:pt x="404" y="139"/>
                    <a:pt x="396" y="136"/>
                    <a:pt x="388" y="135"/>
                  </a:cubicBezTo>
                  <a:close/>
                  <a:moveTo>
                    <a:pt x="402" y="434"/>
                  </a:moveTo>
                  <a:lnTo>
                    <a:pt x="402" y="434"/>
                  </a:lnTo>
                  <a:cubicBezTo>
                    <a:pt x="392" y="436"/>
                    <a:pt x="381" y="437"/>
                    <a:pt x="371" y="437"/>
                  </a:cubicBezTo>
                  <a:cubicBezTo>
                    <a:pt x="381" y="437"/>
                    <a:pt x="392" y="436"/>
                    <a:pt x="402" y="434"/>
                  </a:cubicBezTo>
                  <a:close/>
                  <a:moveTo>
                    <a:pt x="371" y="461"/>
                  </a:moveTo>
                  <a:lnTo>
                    <a:pt x="371" y="461"/>
                  </a:lnTo>
                  <a:cubicBezTo>
                    <a:pt x="354" y="461"/>
                    <a:pt x="338" y="458"/>
                    <a:pt x="322" y="454"/>
                  </a:cubicBezTo>
                  <a:cubicBezTo>
                    <a:pt x="286" y="444"/>
                    <a:pt x="254" y="422"/>
                    <a:pt x="232" y="392"/>
                  </a:cubicBezTo>
                  <a:cubicBezTo>
                    <a:pt x="232" y="392"/>
                    <a:pt x="232" y="392"/>
                    <a:pt x="231" y="392"/>
                  </a:cubicBezTo>
                  <a:cubicBezTo>
                    <a:pt x="85" y="392"/>
                    <a:pt x="85" y="392"/>
                    <a:pt x="85" y="392"/>
                  </a:cubicBezTo>
                  <a:lnTo>
                    <a:pt x="85" y="392"/>
                  </a:lnTo>
                  <a:cubicBezTo>
                    <a:pt x="80" y="392"/>
                    <a:pt x="75" y="387"/>
                    <a:pt x="75" y="381"/>
                  </a:cubicBezTo>
                  <a:cubicBezTo>
                    <a:pt x="75" y="375"/>
                    <a:pt x="80" y="371"/>
                    <a:pt x="85" y="371"/>
                  </a:cubicBezTo>
                  <a:cubicBezTo>
                    <a:pt x="217" y="370"/>
                    <a:pt x="217" y="370"/>
                    <a:pt x="217" y="370"/>
                  </a:cubicBezTo>
                  <a:cubicBezTo>
                    <a:pt x="209" y="354"/>
                    <a:pt x="202" y="336"/>
                    <a:pt x="199" y="319"/>
                  </a:cubicBezTo>
                  <a:cubicBezTo>
                    <a:pt x="85" y="319"/>
                    <a:pt x="85" y="319"/>
                    <a:pt x="85" y="319"/>
                  </a:cubicBezTo>
                  <a:lnTo>
                    <a:pt x="85" y="319"/>
                  </a:lnTo>
                  <a:cubicBezTo>
                    <a:pt x="80" y="319"/>
                    <a:pt x="75" y="314"/>
                    <a:pt x="75" y="308"/>
                  </a:cubicBezTo>
                  <a:cubicBezTo>
                    <a:pt x="75" y="302"/>
                    <a:pt x="80" y="298"/>
                    <a:pt x="85" y="298"/>
                  </a:cubicBezTo>
                  <a:cubicBezTo>
                    <a:pt x="196" y="297"/>
                    <a:pt x="196" y="297"/>
                    <a:pt x="196" y="297"/>
                  </a:cubicBezTo>
                  <a:cubicBezTo>
                    <a:pt x="195" y="280"/>
                    <a:pt x="197" y="262"/>
                    <a:pt x="201" y="246"/>
                  </a:cubicBezTo>
                  <a:cubicBezTo>
                    <a:pt x="85" y="246"/>
                    <a:pt x="85" y="246"/>
                    <a:pt x="85" y="246"/>
                  </a:cubicBezTo>
                  <a:lnTo>
                    <a:pt x="85" y="246"/>
                  </a:lnTo>
                  <a:cubicBezTo>
                    <a:pt x="80" y="246"/>
                    <a:pt x="75" y="242"/>
                    <a:pt x="75" y="235"/>
                  </a:cubicBezTo>
                  <a:cubicBezTo>
                    <a:pt x="75" y="229"/>
                    <a:pt x="80" y="225"/>
                    <a:pt x="85" y="225"/>
                  </a:cubicBezTo>
                  <a:cubicBezTo>
                    <a:pt x="208" y="224"/>
                    <a:pt x="208" y="224"/>
                    <a:pt x="208" y="224"/>
                  </a:cubicBezTo>
                  <a:cubicBezTo>
                    <a:pt x="233" y="157"/>
                    <a:pt x="298" y="111"/>
                    <a:pt x="370" y="111"/>
                  </a:cubicBezTo>
                  <a:cubicBezTo>
                    <a:pt x="387" y="111"/>
                    <a:pt x="403" y="114"/>
                    <a:pt x="419" y="118"/>
                  </a:cubicBezTo>
                  <a:cubicBezTo>
                    <a:pt x="424" y="120"/>
                    <a:pt x="429" y="122"/>
                    <a:pt x="435" y="124"/>
                  </a:cubicBezTo>
                  <a:cubicBezTo>
                    <a:pt x="435" y="10"/>
                    <a:pt x="435" y="10"/>
                    <a:pt x="435" y="10"/>
                  </a:cubicBezTo>
                  <a:cubicBezTo>
                    <a:pt x="435" y="4"/>
                    <a:pt x="430" y="0"/>
                    <a:pt x="425" y="0"/>
                  </a:cubicBezTo>
                  <a:cubicBezTo>
                    <a:pt x="161" y="0"/>
                    <a:pt x="161" y="0"/>
                    <a:pt x="161" y="0"/>
                  </a:cubicBezTo>
                  <a:cubicBezTo>
                    <a:pt x="161" y="171"/>
                    <a:pt x="161" y="171"/>
                    <a:pt x="161" y="171"/>
                  </a:cubicBezTo>
                  <a:cubicBezTo>
                    <a:pt x="161" y="177"/>
                    <a:pt x="156" y="182"/>
                    <a:pt x="150" y="182"/>
                  </a:cubicBezTo>
                  <a:cubicBezTo>
                    <a:pt x="0" y="182"/>
                    <a:pt x="0" y="182"/>
                    <a:pt x="0" y="182"/>
                  </a:cubicBezTo>
                  <a:cubicBezTo>
                    <a:pt x="0" y="587"/>
                    <a:pt x="0" y="587"/>
                    <a:pt x="0" y="587"/>
                  </a:cubicBezTo>
                  <a:cubicBezTo>
                    <a:pt x="0" y="593"/>
                    <a:pt x="5" y="599"/>
                    <a:pt x="10" y="599"/>
                  </a:cubicBezTo>
                  <a:cubicBezTo>
                    <a:pt x="425" y="599"/>
                    <a:pt x="425" y="599"/>
                    <a:pt x="425" y="599"/>
                  </a:cubicBezTo>
                  <a:cubicBezTo>
                    <a:pt x="430" y="599"/>
                    <a:pt x="435" y="593"/>
                    <a:pt x="435" y="587"/>
                  </a:cubicBezTo>
                  <a:cubicBezTo>
                    <a:pt x="435" y="449"/>
                    <a:pt x="435" y="449"/>
                    <a:pt x="435" y="449"/>
                  </a:cubicBezTo>
                  <a:cubicBezTo>
                    <a:pt x="414" y="457"/>
                    <a:pt x="393" y="461"/>
                    <a:pt x="371" y="461"/>
                  </a:cubicBezTo>
                  <a:close/>
                  <a:moveTo>
                    <a:pt x="370" y="134"/>
                  </a:moveTo>
                  <a:lnTo>
                    <a:pt x="370" y="134"/>
                  </a:lnTo>
                  <a:cubicBezTo>
                    <a:pt x="368" y="134"/>
                    <a:pt x="365" y="135"/>
                    <a:pt x="363" y="135"/>
                  </a:cubicBezTo>
                  <a:cubicBezTo>
                    <a:pt x="369" y="134"/>
                    <a:pt x="374" y="134"/>
                    <a:pt x="380" y="135"/>
                  </a:cubicBezTo>
                  <a:cubicBezTo>
                    <a:pt x="377" y="135"/>
                    <a:pt x="374" y="134"/>
                    <a:pt x="370" y="134"/>
                  </a:cubicBezTo>
                  <a:close/>
                  <a:moveTo>
                    <a:pt x="403" y="434"/>
                  </a:moveTo>
                  <a:lnTo>
                    <a:pt x="403" y="434"/>
                  </a:lnTo>
                  <a:cubicBezTo>
                    <a:pt x="415" y="431"/>
                    <a:pt x="424" y="428"/>
                    <a:pt x="435" y="423"/>
                  </a:cubicBezTo>
                  <a:cubicBezTo>
                    <a:pt x="424" y="428"/>
                    <a:pt x="415" y="431"/>
                    <a:pt x="403" y="434"/>
                  </a:cubicBezTo>
                  <a:close/>
                  <a:moveTo>
                    <a:pt x="336" y="140"/>
                  </a:moveTo>
                  <a:lnTo>
                    <a:pt x="336" y="140"/>
                  </a:lnTo>
                  <a:cubicBezTo>
                    <a:pt x="342" y="137"/>
                    <a:pt x="347" y="136"/>
                    <a:pt x="353" y="136"/>
                  </a:cubicBezTo>
                  <a:cubicBezTo>
                    <a:pt x="347" y="136"/>
                    <a:pt x="342" y="137"/>
                    <a:pt x="336" y="140"/>
                  </a:cubicBezTo>
                  <a:close/>
                </a:path>
              </a:pathLst>
            </a:custGeom>
            <a:solidFill>
              <a:schemeClr val="bg1"/>
            </a:solidFill>
            <a:ln>
              <a:noFill/>
            </a:ln>
            <a:effectLst/>
          </p:spPr>
          <p:txBody>
            <a:bodyPr wrap="none" anchor="ctr"/>
            <a:lstStyle/>
            <a:p>
              <a:endParaRPr lang="en-US"/>
            </a:p>
          </p:txBody>
        </p:sp>
      </p:grpSp>
      <p:sp>
        <p:nvSpPr>
          <p:cNvPr id="11" name="Rounded Rectangle 10"/>
          <p:cNvSpPr/>
          <p:nvPr/>
        </p:nvSpPr>
        <p:spPr>
          <a:xfrm>
            <a:off x="4980008" y="2496922"/>
            <a:ext cx="1677513" cy="1630829"/>
          </a:xfrm>
          <a:prstGeom prst="round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200" b="1" dirty="0"/>
              <a:t>Master/initiator</a:t>
            </a:r>
          </a:p>
          <a:p>
            <a:pPr algn="ctr"/>
            <a:endParaRPr lang="en-US" sz="1200" b="1" dirty="0"/>
          </a:p>
          <a:p>
            <a:pPr marL="171450" indent="-171450">
              <a:buFont typeface="Wingdings" charset="2"/>
              <a:buChar char="ü"/>
            </a:pPr>
            <a:r>
              <a:rPr lang="en-US" sz="1200" dirty="0"/>
              <a:t>Setup</a:t>
            </a:r>
          </a:p>
          <a:p>
            <a:pPr marL="171450" indent="-171450">
              <a:buFont typeface="Wingdings" charset="2"/>
              <a:buChar char="ü"/>
            </a:pPr>
            <a:r>
              <a:rPr lang="en-US" sz="1200" dirty="0"/>
              <a:t>Create blobs</a:t>
            </a:r>
          </a:p>
          <a:p>
            <a:pPr marL="171450" indent="-171450">
              <a:buFont typeface="Wingdings" charset="2"/>
              <a:buChar char="ü"/>
            </a:pPr>
            <a:r>
              <a:rPr lang="en-US" sz="1200" dirty="0"/>
              <a:t>Control iterations</a:t>
            </a:r>
          </a:p>
          <a:p>
            <a:pPr marL="171450" indent="-171450">
              <a:buFont typeface="Wingdings" charset="2"/>
              <a:buChar char="ü"/>
            </a:pPr>
            <a:r>
              <a:rPr lang="en-US" sz="1200" dirty="0"/>
              <a:t>Invoke </a:t>
            </a:r>
            <a:r>
              <a:rPr lang="en-US" sz="1200" dirty="0" err="1"/>
              <a:t>Udx</a:t>
            </a:r>
            <a:endParaRPr lang="en-US" sz="1200" dirty="0"/>
          </a:p>
          <a:p>
            <a:pPr marL="171450" indent="-171450">
              <a:buFont typeface="Wingdings" charset="2"/>
              <a:buChar char="ü"/>
            </a:pPr>
            <a:r>
              <a:rPr lang="en-US" sz="1200" dirty="0"/>
              <a:t>Summarize model</a:t>
            </a:r>
          </a:p>
        </p:txBody>
      </p:sp>
      <p:sp>
        <p:nvSpPr>
          <p:cNvPr id="47" name="Rounded Rectangle 46"/>
          <p:cNvSpPr/>
          <p:nvPr/>
        </p:nvSpPr>
        <p:spPr>
          <a:xfrm>
            <a:off x="6901318" y="2493369"/>
            <a:ext cx="1923409" cy="2183612"/>
          </a:xfrm>
          <a:prstGeom prst="roundRect">
            <a:avLst/>
          </a:prstGeom>
          <a:solidFill>
            <a:schemeClr val="tx2">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200" b="1" dirty="0"/>
              <a:t>Worker</a:t>
            </a:r>
          </a:p>
          <a:p>
            <a:pPr algn="ctr"/>
            <a:endParaRPr lang="en-US" sz="1200" b="1" dirty="0"/>
          </a:p>
        </p:txBody>
      </p:sp>
      <p:sp>
        <p:nvSpPr>
          <p:cNvPr id="13" name="Rectangle 12"/>
          <p:cNvSpPr/>
          <p:nvPr/>
        </p:nvSpPr>
        <p:spPr>
          <a:xfrm>
            <a:off x="7160410" y="2975655"/>
            <a:ext cx="668890" cy="423465"/>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bg1"/>
                </a:solidFill>
              </a:rPr>
              <a:t>UDx</a:t>
            </a:r>
            <a:endParaRPr lang="en-US" dirty="0">
              <a:solidFill>
                <a:schemeClr val="bg1"/>
              </a:solidFill>
            </a:endParaRPr>
          </a:p>
        </p:txBody>
      </p:sp>
      <p:sp>
        <p:nvSpPr>
          <p:cNvPr id="14" name="Rounded Rectangle 13"/>
          <p:cNvSpPr/>
          <p:nvPr/>
        </p:nvSpPr>
        <p:spPr>
          <a:xfrm>
            <a:off x="7160504" y="3538479"/>
            <a:ext cx="201168" cy="198288"/>
          </a:xfrm>
          <a:prstGeom prst="round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ounded Rectangle 47"/>
          <p:cNvSpPr/>
          <p:nvPr/>
        </p:nvSpPr>
        <p:spPr>
          <a:xfrm>
            <a:off x="7394271" y="3538479"/>
            <a:ext cx="201168" cy="198288"/>
          </a:xfrm>
          <a:prstGeom prst="round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ounded Rectangle 48"/>
          <p:cNvSpPr/>
          <p:nvPr/>
        </p:nvSpPr>
        <p:spPr>
          <a:xfrm>
            <a:off x="7628038" y="3538479"/>
            <a:ext cx="201168" cy="198288"/>
          </a:xfrm>
          <a:prstGeom prst="round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Connector 18"/>
          <p:cNvCxnSpPr>
            <a:stCxn id="13" idx="2"/>
            <a:endCxn id="14" idx="0"/>
          </p:cNvCxnSpPr>
          <p:nvPr/>
        </p:nvCxnSpPr>
        <p:spPr>
          <a:xfrm flipH="1">
            <a:off x="7261088" y="3399120"/>
            <a:ext cx="233767" cy="13935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a:stCxn id="13" idx="2"/>
            <a:endCxn id="48" idx="0"/>
          </p:cNvCxnSpPr>
          <p:nvPr/>
        </p:nvCxnSpPr>
        <p:spPr>
          <a:xfrm>
            <a:off x="7494855" y="3399120"/>
            <a:ext cx="0" cy="13935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a:stCxn id="13" idx="2"/>
            <a:endCxn id="49" idx="0"/>
          </p:cNvCxnSpPr>
          <p:nvPr/>
        </p:nvCxnSpPr>
        <p:spPr>
          <a:xfrm>
            <a:off x="7494855" y="3399120"/>
            <a:ext cx="233767" cy="13935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191574" y="3488591"/>
            <a:ext cx="635892" cy="318100"/>
          </a:xfrm>
          <a:prstGeom prst="rect">
            <a:avLst/>
          </a:prstGeom>
        </p:spPr>
        <p:txBody>
          <a:bodyPr vert="horz" wrap="square" lIns="91440" tIns="45720" rIns="91440" bIns="45720" rtlCol="0" anchor="t" anchorCtr="0">
            <a:spAutoFit/>
          </a:bodyPr>
          <a:lstStyle/>
          <a:p>
            <a:pPr algn="ctr"/>
            <a:r>
              <a:rPr lang="en-US" sz="1467" dirty="0">
                <a:solidFill>
                  <a:schemeClr val="bg1"/>
                </a:solidFill>
                <a:latin typeface="+mn-lt"/>
                <a:ea typeface="Roboto Light" charset="0"/>
                <a:cs typeface="Roboto Light" charset="0"/>
              </a:rPr>
              <a:t>blobs</a:t>
            </a:r>
          </a:p>
        </p:txBody>
      </p:sp>
      <p:sp>
        <p:nvSpPr>
          <p:cNvPr id="52" name="TextBox 51"/>
          <p:cNvSpPr txBox="1"/>
          <p:nvPr/>
        </p:nvSpPr>
        <p:spPr>
          <a:xfrm>
            <a:off x="7896980" y="2971919"/>
            <a:ext cx="894937" cy="738664"/>
          </a:xfrm>
          <a:prstGeom prst="rect">
            <a:avLst/>
          </a:prstGeom>
        </p:spPr>
        <p:txBody>
          <a:bodyPr vert="horz" wrap="square" lIns="91440" tIns="45720" rIns="91440" bIns="45720" rtlCol="0" anchor="t" anchorCtr="0">
            <a:spAutoFit/>
          </a:bodyPr>
          <a:lstStyle/>
          <a:p>
            <a:pPr algn="ctr"/>
            <a:r>
              <a:rPr lang="en-US" sz="1400" dirty="0">
                <a:solidFill>
                  <a:schemeClr val="bg1"/>
                </a:solidFill>
                <a:latin typeface="+mn-lt"/>
                <a:ea typeface="Roboto Light" charset="0"/>
                <a:cs typeface="Roboto Light" charset="0"/>
              </a:rPr>
              <a:t>SQL execution engine</a:t>
            </a:r>
          </a:p>
        </p:txBody>
      </p:sp>
      <p:sp>
        <p:nvSpPr>
          <p:cNvPr id="29" name="Rectangle 28"/>
          <p:cNvSpPr/>
          <p:nvPr/>
        </p:nvSpPr>
        <p:spPr>
          <a:xfrm>
            <a:off x="7040347" y="2851973"/>
            <a:ext cx="1704287" cy="1015147"/>
          </a:xfrm>
          <a:prstGeom prst="rect">
            <a:avLst/>
          </a:prstGeom>
          <a:noFill/>
          <a:ln>
            <a:solidFill>
              <a:schemeClr val="accent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Snip Single Corner Rectangle 52"/>
          <p:cNvSpPr/>
          <p:nvPr/>
        </p:nvSpPr>
        <p:spPr>
          <a:xfrm>
            <a:off x="7109432" y="4048794"/>
            <a:ext cx="402125" cy="402163"/>
          </a:xfrm>
          <a:prstGeom prst="snip1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Snip Single Corner Rectangle 53"/>
          <p:cNvSpPr/>
          <p:nvPr/>
        </p:nvSpPr>
        <p:spPr>
          <a:xfrm>
            <a:off x="7178152" y="4100653"/>
            <a:ext cx="402125" cy="402163"/>
          </a:xfrm>
          <a:prstGeom prst="snip1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Snip Single Corner Rectangle 54"/>
          <p:cNvSpPr/>
          <p:nvPr/>
        </p:nvSpPr>
        <p:spPr>
          <a:xfrm>
            <a:off x="7247069" y="4151803"/>
            <a:ext cx="402125" cy="402163"/>
          </a:xfrm>
          <a:prstGeom prst="snip1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46800" rIns="0" rtlCol="0" anchor="ctr"/>
          <a:lstStyle/>
          <a:p>
            <a:pPr algn="ctr"/>
            <a:r>
              <a:rPr lang="en-US" sz="800" dirty="0"/>
              <a:t>Models</a:t>
            </a:r>
          </a:p>
          <a:p>
            <a:pPr algn="ctr"/>
            <a:r>
              <a:rPr lang="en-US" sz="800" dirty="0"/>
              <a:t>on DFS</a:t>
            </a:r>
          </a:p>
        </p:txBody>
      </p:sp>
      <p:sp>
        <p:nvSpPr>
          <p:cNvPr id="56" name="Rectangle 55"/>
          <p:cNvSpPr/>
          <p:nvPr/>
        </p:nvSpPr>
        <p:spPr>
          <a:xfrm>
            <a:off x="7969718" y="4071830"/>
            <a:ext cx="171350" cy="454022"/>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p:cNvSpPr/>
          <p:nvPr/>
        </p:nvSpPr>
        <p:spPr>
          <a:xfrm>
            <a:off x="8180979" y="4070727"/>
            <a:ext cx="171350" cy="454022"/>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p:cNvSpPr/>
          <p:nvPr/>
        </p:nvSpPr>
        <p:spPr>
          <a:xfrm>
            <a:off x="8392240" y="4070727"/>
            <a:ext cx="171350" cy="454022"/>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TextBox 58"/>
          <p:cNvSpPr txBox="1"/>
          <p:nvPr/>
        </p:nvSpPr>
        <p:spPr>
          <a:xfrm>
            <a:off x="7849697" y="4031714"/>
            <a:ext cx="894937" cy="523220"/>
          </a:xfrm>
          <a:prstGeom prst="rect">
            <a:avLst/>
          </a:prstGeom>
        </p:spPr>
        <p:txBody>
          <a:bodyPr vert="horz" wrap="square" lIns="91440" tIns="45720" rIns="91440" bIns="45720" rtlCol="0" anchor="t" anchorCtr="0">
            <a:spAutoFit/>
          </a:bodyPr>
          <a:lstStyle/>
          <a:p>
            <a:pPr algn="ctr"/>
            <a:r>
              <a:rPr lang="en-US" sz="1400" dirty="0">
                <a:solidFill>
                  <a:schemeClr val="bg1"/>
                </a:solidFill>
                <a:ea typeface="Roboto Light" charset="0"/>
                <a:cs typeface="Roboto Light" charset="0"/>
              </a:rPr>
              <a:t>c</a:t>
            </a:r>
            <a:r>
              <a:rPr lang="en-US" sz="1400">
                <a:solidFill>
                  <a:schemeClr val="bg1"/>
                </a:solidFill>
                <a:latin typeface="+mn-lt"/>
                <a:ea typeface="Roboto Light" charset="0"/>
                <a:cs typeface="Roboto Light" charset="0"/>
              </a:rPr>
              <a:t>olumn</a:t>
            </a:r>
            <a:endParaRPr lang="en-US" sz="1400" dirty="0">
              <a:solidFill>
                <a:schemeClr val="bg1"/>
              </a:solidFill>
              <a:latin typeface="+mn-lt"/>
              <a:ea typeface="Roboto Light" charset="0"/>
              <a:cs typeface="Roboto Light" charset="0"/>
            </a:endParaRPr>
          </a:p>
          <a:p>
            <a:pPr algn="ctr"/>
            <a:r>
              <a:rPr lang="en-US" sz="1400" dirty="0">
                <a:solidFill>
                  <a:schemeClr val="bg1"/>
                </a:solidFill>
                <a:ea typeface="Roboto Light" charset="0"/>
                <a:cs typeface="Roboto Light" charset="0"/>
              </a:rPr>
              <a:t>store</a:t>
            </a:r>
            <a:endParaRPr lang="en-US" sz="1400" dirty="0">
              <a:solidFill>
                <a:schemeClr val="bg1"/>
              </a:solidFill>
              <a:latin typeface="+mn-lt"/>
              <a:ea typeface="Roboto Light" charset="0"/>
              <a:cs typeface="Roboto Light" charset="0"/>
            </a:endParaRPr>
          </a:p>
        </p:txBody>
      </p:sp>
      <p:cxnSp>
        <p:nvCxnSpPr>
          <p:cNvPr id="61" name="Straight Connector 60"/>
          <p:cNvCxnSpPr>
            <a:stCxn id="29" idx="2"/>
            <a:endCxn id="53" idx="3"/>
          </p:cNvCxnSpPr>
          <p:nvPr/>
        </p:nvCxnSpPr>
        <p:spPr>
          <a:xfrm flipH="1">
            <a:off x="7310495" y="3867120"/>
            <a:ext cx="581996" cy="181674"/>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a:stCxn id="29" idx="2"/>
            <a:endCxn id="57" idx="0"/>
          </p:cNvCxnSpPr>
          <p:nvPr/>
        </p:nvCxnSpPr>
        <p:spPr>
          <a:xfrm>
            <a:off x="7892491" y="3867120"/>
            <a:ext cx="374163" cy="203607"/>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sp>
        <p:nvSpPr>
          <p:cNvPr id="66" name="Rectangle 65"/>
          <p:cNvSpPr/>
          <p:nvPr/>
        </p:nvSpPr>
        <p:spPr>
          <a:xfrm>
            <a:off x="5120548" y="2935691"/>
            <a:ext cx="1392238" cy="1015147"/>
          </a:xfrm>
          <a:prstGeom prst="rect">
            <a:avLst/>
          </a:prstGeom>
          <a:noFill/>
          <a:ln>
            <a:solidFill>
              <a:schemeClr val="accent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7" name="Straight Connector 66"/>
          <p:cNvCxnSpPr>
            <a:stCxn id="66" idx="3"/>
            <a:endCxn id="29" idx="1"/>
          </p:cNvCxnSpPr>
          <p:nvPr/>
        </p:nvCxnSpPr>
        <p:spPr>
          <a:xfrm flipV="1">
            <a:off x="6512786" y="3359547"/>
            <a:ext cx="527561" cy="83718"/>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515938" y="1166957"/>
            <a:ext cx="8082245" cy="1200329"/>
          </a:xfrm>
          <a:prstGeom prst="rect">
            <a:avLst/>
          </a:prstGeom>
          <a:noFill/>
        </p:spPr>
        <p:txBody>
          <a:bodyPr wrap="square" rtlCol="0">
            <a:spAutoFit/>
          </a:bodyPr>
          <a:lstStyle/>
          <a:p>
            <a:r>
              <a:rPr lang="en-US" dirty="0"/>
              <a:t>Initial data exploration will be performed using a couple different platforms.  The data is stored in a distributed data platform called Vertica Analytics Database.  From </a:t>
            </a:r>
            <a:r>
              <a:rPr lang="en-US" dirty="0" err="1"/>
              <a:t>Jupyter</a:t>
            </a:r>
            <a:r>
              <a:rPr lang="en-US" dirty="0"/>
              <a:t> Notebooks client we will interface with the machine learning interface that Vertica provides via a library.</a:t>
            </a:r>
          </a:p>
        </p:txBody>
      </p:sp>
    </p:spTree>
    <p:extLst>
      <p:ext uri="{BB962C8B-B14F-4D97-AF65-F5344CB8AC3E}">
        <p14:creationId xmlns:p14="http://schemas.microsoft.com/office/powerpoint/2010/main" val="1740388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Explore Data Details</a:t>
            </a:r>
          </a:p>
        </p:txBody>
      </p:sp>
      <p:sp>
        <p:nvSpPr>
          <p:cNvPr id="3" name="Slide Number Placeholder 2"/>
          <p:cNvSpPr>
            <a:spLocks noGrp="1"/>
          </p:cNvSpPr>
          <p:nvPr>
            <p:ph type="sldNum" sz="quarter" idx="12"/>
          </p:nvPr>
        </p:nvSpPr>
        <p:spPr/>
        <p:txBody>
          <a:bodyPr/>
          <a:lstStyle/>
          <a:p>
            <a:fld id="{9EC71654-96A5-4280-94F3-931C61A9F92C}" type="slidenum">
              <a:rPr lang="en-US" noProof="0" smtClean="0"/>
              <a:pPr/>
              <a:t>26</a:t>
            </a:fld>
            <a:endParaRPr lang="en-US" noProof="0" dirty="0"/>
          </a:p>
        </p:txBody>
      </p:sp>
      <p:pic>
        <p:nvPicPr>
          <p:cNvPr id="4" name="Picture 3"/>
          <p:cNvPicPr>
            <a:picLocks noChangeAspect="1"/>
          </p:cNvPicPr>
          <p:nvPr/>
        </p:nvPicPr>
        <p:blipFill>
          <a:blip r:embed="rId2"/>
          <a:stretch>
            <a:fillRect/>
          </a:stretch>
        </p:blipFill>
        <p:spPr>
          <a:xfrm>
            <a:off x="5437962" y="2039907"/>
            <a:ext cx="6529752" cy="4112226"/>
          </a:xfrm>
          <a:prstGeom prst="rect">
            <a:avLst/>
          </a:prstGeom>
        </p:spPr>
      </p:pic>
      <p:sp>
        <p:nvSpPr>
          <p:cNvPr id="5" name="TextBox 4"/>
          <p:cNvSpPr txBox="1"/>
          <p:nvPr/>
        </p:nvSpPr>
        <p:spPr>
          <a:xfrm>
            <a:off x="759125" y="1377426"/>
            <a:ext cx="4494363" cy="5078313"/>
          </a:xfrm>
          <a:prstGeom prst="rect">
            <a:avLst/>
          </a:prstGeom>
          <a:noFill/>
        </p:spPr>
        <p:txBody>
          <a:bodyPr wrap="square" rtlCol="0">
            <a:spAutoFit/>
          </a:bodyPr>
          <a:lstStyle/>
          <a:p>
            <a:r>
              <a:rPr lang="en-US" dirty="0"/>
              <a:t>The library abstracts and streams data science functionality to manipulate large data sets stored in Vertica by taking advantage of what Vertica is known for – speed and built-in analytics and machine learning capabilities.</a:t>
            </a:r>
          </a:p>
          <a:p>
            <a:endParaRPr lang="en-US" dirty="0"/>
          </a:p>
          <a:p>
            <a:r>
              <a:rPr lang="en-US" dirty="0"/>
              <a:t>From data preparation to model scoring and deployment, Vertica supports the entire machine learning process. Users can prepare data with functions for normalization, outlier detection, sampling, imbalanced data processing, missing value imputation and more. Machine learning models can be created, trained and tested on massive data sets, and then evaluated with model-level statistics such as ROC tables and confusion matrices.</a:t>
            </a:r>
          </a:p>
          <a:p>
            <a:endParaRPr lang="en-US" dirty="0"/>
          </a:p>
        </p:txBody>
      </p:sp>
      <p:sp>
        <p:nvSpPr>
          <p:cNvPr id="6" name="TextBox 5"/>
          <p:cNvSpPr txBox="1"/>
          <p:nvPr/>
        </p:nvSpPr>
        <p:spPr>
          <a:xfrm>
            <a:off x="5564038" y="405442"/>
            <a:ext cx="6262777" cy="1477328"/>
          </a:xfrm>
          <a:prstGeom prst="rect">
            <a:avLst/>
          </a:prstGeom>
          <a:noFill/>
        </p:spPr>
        <p:txBody>
          <a:bodyPr wrap="square" rtlCol="0">
            <a:spAutoFit/>
          </a:bodyPr>
          <a:lstStyle/>
          <a:p>
            <a:r>
              <a:rPr lang="en-US" dirty="0"/>
              <a:t>Using the Vertica Analytics Platform to support the machine learning and exploratory data process via a python interface.  The computation and fitting is done leveraging a massively parallelized environment with the results sent back to the </a:t>
            </a:r>
            <a:r>
              <a:rPr lang="en-US" dirty="0" err="1"/>
              <a:t>Jupyter</a:t>
            </a:r>
            <a:r>
              <a:rPr lang="en-US" dirty="0"/>
              <a:t> Notebook.</a:t>
            </a:r>
          </a:p>
        </p:txBody>
      </p:sp>
    </p:spTree>
    <p:extLst>
      <p:ext uri="{BB962C8B-B14F-4D97-AF65-F5344CB8AC3E}">
        <p14:creationId xmlns:p14="http://schemas.microsoft.com/office/powerpoint/2010/main" val="158768713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855001D-4E78-4AE5-91B1-23D3ACA13565}"/>
              </a:ext>
            </a:extLst>
          </p:cNvPr>
          <p:cNvSpPr>
            <a:spLocks noGrp="1"/>
          </p:cNvSpPr>
          <p:nvPr>
            <p:ph type="title"/>
          </p:nvPr>
        </p:nvSpPr>
        <p:spPr/>
        <p:txBody>
          <a:bodyPr/>
          <a:lstStyle/>
          <a:p>
            <a:r>
              <a:rPr lang="en-US" dirty="0"/>
              <a:t>Data Set</a:t>
            </a:r>
            <a:br>
              <a:rPr lang="en-US" dirty="0"/>
            </a:br>
            <a:r>
              <a:rPr lang="en-US" dirty="0"/>
              <a:t>	complete list of raw attributes</a:t>
            </a:r>
          </a:p>
        </p:txBody>
      </p:sp>
      <p:sp>
        <p:nvSpPr>
          <p:cNvPr id="2" name="Slide Number Placeholder 1">
            <a:extLst>
              <a:ext uri="{FF2B5EF4-FFF2-40B4-BE49-F238E27FC236}">
                <a16:creationId xmlns:a16="http://schemas.microsoft.com/office/drawing/2014/main" id="{5F91CCAB-9A67-4739-88FC-DEA76942836D}"/>
              </a:ext>
            </a:extLst>
          </p:cNvPr>
          <p:cNvSpPr>
            <a:spLocks noGrp="1"/>
          </p:cNvSpPr>
          <p:nvPr>
            <p:ph type="sldNum" sz="quarter" idx="12"/>
          </p:nvPr>
        </p:nvSpPr>
        <p:spPr/>
        <p:txBody>
          <a:bodyPr/>
          <a:lstStyle/>
          <a:p>
            <a:fld id="{9EC71654-96A5-4280-94F3-931C61A9F92C}" type="slidenum">
              <a:rPr lang="en-US" noProof="0" smtClean="0"/>
              <a:pPr/>
              <a:t>27</a:t>
            </a:fld>
            <a:endParaRPr lang="en-US" noProof="0" dirty="0"/>
          </a:p>
        </p:txBody>
      </p:sp>
      <p:pic>
        <p:nvPicPr>
          <p:cNvPr id="6" name="Picture 5">
            <a:extLst>
              <a:ext uri="{FF2B5EF4-FFF2-40B4-BE49-F238E27FC236}">
                <a16:creationId xmlns:a16="http://schemas.microsoft.com/office/drawing/2014/main" id="{E70D25DE-D4B0-41C0-AB59-43D73B508912}"/>
              </a:ext>
            </a:extLst>
          </p:cNvPr>
          <p:cNvPicPr>
            <a:picLocks noChangeAspect="1"/>
          </p:cNvPicPr>
          <p:nvPr/>
        </p:nvPicPr>
        <p:blipFill>
          <a:blip r:embed="rId2"/>
          <a:stretch>
            <a:fillRect/>
          </a:stretch>
        </p:blipFill>
        <p:spPr>
          <a:xfrm>
            <a:off x="589146" y="1290803"/>
            <a:ext cx="4530436" cy="1881331"/>
          </a:xfrm>
          <a:prstGeom prst="rect">
            <a:avLst/>
          </a:prstGeom>
        </p:spPr>
      </p:pic>
      <p:pic>
        <p:nvPicPr>
          <p:cNvPr id="7" name="Picture 6">
            <a:extLst>
              <a:ext uri="{FF2B5EF4-FFF2-40B4-BE49-F238E27FC236}">
                <a16:creationId xmlns:a16="http://schemas.microsoft.com/office/drawing/2014/main" id="{D01690EB-2686-4BF5-A177-A217D2B12312}"/>
              </a:ext>
            </a:extLst>
          </p:cNvPr>
          <p:cNvPicPr>
            <a:picLocks noChangeAspect="1"/>
          </p:cNvPicPr>
          <p:nvPr/>
        </p:nvPicPr>
        <p:blipFill>
          <a:blip r:embed="rId3"/>
          <a:stretch>
            <a:fillRect/>
          </a:stretch>
        </p:blipFill>
        <p:spPr>
          <a:xfrm>
            <a:off x="589146" y="3295980"/>
            <a:ext cx="4530436" cy="2989755"/>
          </a:xfrm>
          <a:prstGeom prst="rect">
            <a:avLst/>
          </a:prstGeom>
        </p:spPr>
      </p:pic>
      <p:pic>
        <p:nvPicPr>
          <p:cNvPr id="9" name="Picture 8">
            <a:extLst>
              <a:ext uri="{FF2B5EF4-FFF2-40B4-BE49-F238E27FC236}">
                <a16:creationId xmlns:a16="http://schemas.microsoft.com/office/drawing/2014/main" id="{ED598AEF-DC39-4B71-AA57-79A07F3FFDB9}"/>
              </a:ext>
            </a:extLst>
          </p:cNvPr>
          <p:cNvPicPr>
            <a:picLocks noChangeAspect="1"/>
          </p:cNvPicPr>
          <p:nvPr/>
        </p:nvPicPr>
        <p:blipFill>
          <a:blip r:embed="rId4"/>
          <a:stretch>
            <a:fillRect/>
          </a:stretch>
        </p:blipFill>
        <p:spPr>
          <a:xfrm>
            <a:off x="5659561" y="1290803"/>
            <a:ext cx="5851365" cy="3240520"/>
          </a:xfrm>
          <a:prstGeom prst="rect">
            <a:avLst/>
          </a:prstGeom>
        </p:spPr>
      </p:pic>
      <p:sp>
        <p:nvSpPr>
          <p:cNvPr id="10" name="TextBox 9">
            <a:extLst>
              <a:ext uri="{FF2B5EF4-FFF2-40B4-BE49-F238E27FC236}">
                <a16:creationId xmlns:a16="http://schemas.microsoft.com/office/drawing/2014/main" id="{A939CCDB-AD6E-4A46-AAC6-085D301BAF86}"/>
              </a:ext>
            </a:extLst>
          </p:cNvPr>
          <p:cNvSpPr txBox="1"/>
          <p:nvPr/>
        </p:nvSpPr>
        <p:spPr>
          <a:xfrm>
            <a:off x="5659561" y="4913745"/>
            <a:ext cx="5534912" cy="923330"/>
          </a:xfrm>
          <a:prstGeom prst="rect">
            <a:avLst/>
          </a:prstGeom>
          <a:noFill/>
        </p:spPr>
        <p:txBody>
          <a:bodyPr wrap="square" rtlCol="0">
            <a:spAutoFit/>
          </a:bodyPr>
          <a:lstStyle/>
          <a:p>
            <a:r>
              <a:rPr lang="en-US" dirty="0"/>
              <a:t>In total, for the statistical arbitrage portfolio, there are 86 predictors being used for modelling.</a:t>
            </a:r>
          </a:p>
          <a:p>
            <a:endParaRPr lang="en-US" dirty="0"/>
          </a:p>
        </p:txBody>
      </p:sp>
    </p:spTree>
    <p:extLst>
      <p:ext uri="{BB962C8B-B14F-4D97-AF65-F5344CB8AC3E}">
        <p14:creationId xmlns:p14="http://schemas.microsoft.com/office/powerpoint/2010/main" val="23646522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Initial Visual of the Data set</a:t>
            </a:r>
          </a:p>
        </p:txBody>
      </p:sp>
      <p:sp>
        <p:nvSpPr>
          <p:cNvPr id="3" name="Slide Number Placeholder 2"/>
          <p:cNvSpPr>
            <a:spLocks noGrp="1"/>
          </p:cNvSpPr>
          <p:nvPr>
            <p:ph type="sldNum" sz="quarter" idx="12"/>
          </p:nvPr>
        </p:nvSpPr>
        <p:spPr/>
        <p:txBody>
          <a:bodyPr/>
          <a:lstStyle/>
          <a:p>
            <a:fld id="{9EC71654-96A5-4280-94F3-931C61A9F92C}" type="slidenum">
              <a:rPr lang="en-US" noProof="0" smtClean="0"/>
              <a:pPr/>
              <a:t>28</a:t>
            </a:fld>
            <a:endParaRPr lang="en-US" noProof="0" dirty="0"/>
          </a:p>
        </p:txBody>
      </p:sp>
      <p:pic>
        <p:nvPicPr>
          <p:cNvPr id="5" name="Picture 4"/>
          <p:cNvPicPr>
            <a:picLocks noChangeAspect="1"/>
          </p:cNvPicPr>
          <p:nvPr/>
        </p:nvPicPr>
        <p:blipFill>
          <a:blip r:embed="rId2"/>
          <a:stretch>
            <a:fillRect/>
          </a:stretch>
        </p:blipFill>
        <p:spPr>
          <a:xfrm>
            <a:off x="5129856" y="1095555"/>
            <a:ext cx="6144868" cy="5547551"/>
          </a:xfrm>
          <a:prstGeom prst="rect">
            <a:avLst/>
          </a:prstGeom>
        </p:spPr>
      </p:pic>
      <p:pic>
        <p:nvPicPr>
          <p:cNvPr id="7" name="Picture 6"/>
          <p:cNvPicPr>
            <a:picLocks noChangeAspect="1"/>
          </p:cNvPicPr>
          <p:nvPr/>
        </p:nvPicPr>
        <p:blipFill>
          <a:blip r:embed="rId3"/>
          <a:stretch>
            <a:fillRect/>
          </a:stretch>
        </p:blipFill>
        <p:spPr>
          <a:xfrm>
            <a:off x="515938" y="3634271"/>
            <a:ext cx="4473328" cy="2522439"/>
          </a:xfrm>
          <a:prstGeom prst="rect">
            <a:avLst/>
          </a:prstGeom>
        </p:spPr>
      </p:pic>
      <p:sp>
        <p:nvSpPr>
          <p:cNvPr id="8" name="TextBox 7"/>
          <p:cNvSpPr txBox="1"/>
          <p:nvPr/>
        </p:nvSpPr>
        <p:spPr>
          <a:xfrm>
            <a:off x="426966" y="1733855"/>
            <a:ext cx="4613918" cy="1384995"/>
          </a:xfrm>
          <a:prstGeom prst="rect">
            <a:avLst/>
          </a:prstGeom>
          <a:noFill/>
        </p:spPr>
        <p:txBody>
          <a:bodyPr wrap="square" rtlCol="0">
            <a:spAutoFit/>
          </a:bodyPr>
          <a:lstStyle/>
          <a:p>
            <a:r>
              <a:rPr lang="en-US" sz="1400" dirty="0"/>
              <a:t>We examine the correlation between all the attributes as the first pass of analysis.  We can clearly see clusters of attributes that are highly correlated.  We quickly call the linear regression function and produce an initial model to examine the statistics.  We form a visual graph of the most important features seen below; </a:t>
            </a:r>
          </a:p>
        </p:txBody>
      </p:sp>
    </p:spTree>
    <p:extLst>
      <p:ext uri="{BB962C8B-B14F-4D97-AF65-F5344CB8AC3E}">
        <p14:creationId xmlns:p14="http://schemas.microsoft.com/office/powerpoint/2010/main" val="33290564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Initial Linear regression and Feature Development</a:t>
            </a:r>
          </a:p>
        </p:txBody>
      </p:sp>
      <p:sp>
        <p:nvSpPr>
          <p:cNvPr id="3" name="Slide Number Placeholder 2"/>
          <p:cNvSpPr>
            <a:spLocks noGrp="1"/>
          </p:cNvSpPr>
          <p:nvPr>
            <p:ph type="sldNum" sz="quarter" idx="12"/>
          </p:nvPr>
        </p:nvSpPr>
        <p:spPr/>
        <p:txBody>
          <a:bodyPr/>
          <a:lstStyle/>
          <a:p>
            <a:fld id="{9EC71654-96A5-4280-94F3-931C61A9F92C}" type="slidenum">
              <a:rPr lang="en-US" noProof="0" smtClean="0"/>
              <a:pPr/>
              <a:t>29</a:t>
            </a:fld>
            <a:endParaRPr lang="en-US" noProof="0" dirty="0"/>
          </a:p>
        </p:txBody>
      </p:sp>
      <p:pic>
        <p:nvPicPr>
          <p:cNvPr id="5" name="Picture 4"/>
          <p:cNvPicPr>
            <a:picLocks noChangeAspect="1"/>
          </p:cNvPicPr>
          <p:nvPr/>
        </p:nvPicPr>
        <p:blipFill>
          <a:blip r:embed="rId2"/>
          <a:stretch>
            <a:fillRect/>
          </a:stretch>
        </p:blipFill>
        <p:spPr>
          <a:xfrm>
            <a:off x="4465014" y="1929045"/>
            <a:ext cx="7201524" cy="3764606"/>
          </a:xfrm>
          <a:prstGeom prst="rect">
            <a:avLst/>
          </a:prstGeom>
        </p:spPr>
      </p:pic>
      <p:sp>
        <p:nvSpPr>
          <p:cNvPr id="6" name="TextBox 5"/>
          <p:cNvSpPr txBox="1"/>
          <p:nvPr/>
        </p:nvSpPr>
        <p:spPr>
          <a:xfrm>
            <a:off x="741872" y="1166957"/>
            <a:ext cx="10748513" cy="923330"/>
          </a:xfrm>
          <a:prstGeom prst="rect">
            <a:avLst/>
          </a:prstGeom>
          <a:noFill/>
        </p:spPr>
        <p:txBody>
          <a:bodyPr wrap="square" rtlCol="0">
            <a:spAutoFit/>
          </a:bodyPr>
          <a:lstStyle/>
          <a:p>
            <a:r>
              <a:rPr lang="en-US" dirty="0"/>
              <a:t>The initial investigation will comprise of discovering a model to price the RBOB(gasoline) front month contract.  However, please note, </a:t>
            </a:r>
            <a:r>
              <a:rPr lang="en-US" dirty="0">
                <a:solidFill>
                  <a:srgbClr val="FF0000"/>
                </a:solidFill>
              </a:rPr>
              <a:t>the objective is not the accuracy or best fitting model, but the best strategy to monetize this information. </a:t>
            </a:r>
          </a:p>
        </p:txBody>
      </p:sp>
      <p:sp>
        <p:nvSpPr>
          <p:cNvPr id="7" name="TextBox 6"/>
          <p:cNvSpPr txBox="1"/>
          <p:nvPr/>
        </p:nvSpPr>
        <p:spPr>
          <a:xfrm>
            <a:off x="603849" y="2570672"/>
            <a:ext cx="3674853" cy="2031325"/>
          </a:xfrm>
          <a:prstGeom prst="rect">
            <a:avLst/>
          </a:prstGeom>
          <a:noFill/>
        </p:spPr>
        <p:txBody>
          <a:bodyPr wrap="square" rtlCol="0">
            <a:spAutoFit/>
          </a:bodyPr>
          <a:lstStyle/>
          <a:p>
            <a:r>
              <a:rPr lang="en-US" dirty="0"/>
              <a:t>Taking a look at the price action of the RBOB front month contract, we can see quite a few different patterns and perhaps linear regression might not be the best model, it is a good one to start with in determining next steps in the learning process.</a:t>
            </a:r>
          </a:p>
        </p:txBody>
      </p:sp>
    </p:spTree>
    <p:extLst>
      <p:ext uri="{BB962C8B-B14F-4D97-AF65-F5344CB8AC3E}">
        <p14:creationId xmlns:p14="http://schemas.microsoft.com/office/powerpoint/2010/main" val="15177140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GettyImages-187834021.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31144" r="15846" b="20819"/>
          <a:stretch/>
        </p:blipFill>
        <p:spPr bwMode="auto">
          <a:xfrm>
            <a:off x="0" y="-101600"/>
            <a:ext cx="12192000" cy="6959600"/>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22"/>
          <p:cNvSpPr/>
          <p:nvPr/>
        </p:nvSpPr>
        <p:spPr bwMode="ltGray">
          <a:xfrm>
            <a:off x="-165271" y="9588204"/>
            <a:ext cx="1049878" cy="811953"/>
          </a:xfrm>
          <a:prstGeom prst="rect">
            <a:avLst/>
          </a:prstGeom>
          <a:gradFill>
            <a:gsLst>
              <a:gs pos="0">
                <a:schemeClr val="tx1">
                  <a:alpha val="30000"/>
                </a:schemeClr>
              </a:gs>
              <a:gs pos="100000">
                <a:schemeClr val="tx1">
                  <a:alpha val="89000"/>
                </a:schemeClr>
              </a:gs>
            </a:gsLst>
            <a:lin ang="5400000" scaled="1"/>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err="1">
              <a:solidFill>
                <a:prstClr val="white"/>
              </a:solidFill>
            </a:endParaRPr>
          </a:p>
        </p:txBody>
      </p:sp>
      <p:sp>
        <p:nvSpPr>
          <p:cNvPr id="6" name="Rectangle 5"/>
          <p:cNvSpPr/>
          <p:nvPr/>
        </p:nvSpPr>
        <p:spPr bwMode="ltGray">
          <a:xfrm>
            <a:off x="477283" y="3026109"/>
            <a:ext cx="4510353" cy="805782"/>
          </a:xfrm>
          <a:prstGeom prst="rect">
            <a:avLst/>
          </a:prstGeom>
          <a:no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210312" tIns="137160" rIns="137160" bIns="137160" rtlCol="0" anchor="ctr">
            <a:noAutofit/>
          </a:bodyPr>
          <a:lstStyle/>
          <a:p>
            <a:pPr>
              <a:lnSpc>
                <a:spcPct val="90000"/>
              </a:lnSpc>
            </a:pPr>
            <a:r>
              <a:rPr lang="en-GB" sz="2800" dirty="0">
                <a:solidFill>
                  <a:prstClr val="white"/>
                </a:solidFill>
              </a:rPr>
              <a:t>Executive Summary</a:t>
            </a:r>
            <a:endParaRPr lang="en-GB" sz="2400" b="1" dirty="0">
              <a:solidFill>
                <a:prstClr val="white"/>
              </a:solidFill>
              <a:latin typeface="Calibri Light" panose="020F0302020204030204" pitchFamily="34" charset="0"/>
              <a:cs typeface="Calibri" panose="020F0502020204030204" pitchFamily="34" charset="0"/>
            </a:endParaRPr>
          </a:p>
        </p:txBody>
      </p:sp>
      <p:grpSp>
        <p:nvGrpSpPr>
          <p:cNvPr id="44" name="Group 43"/>
          <p:cNvGrpSpPr/>
          <p:nvPr/>
        </p:nvGrpSpPr>
        <p:grpSpPr>
          <a:xfrm>
            <a:off x="10564484" y="6449405"/>
            <a:ext cx="740366" cy="179271"/>
            <a:chOff x="-504825" y="3757613"/>
            <a:chExt cx="1009650" cy="244475"/>
          </a:xfrm>
          <a:solidFill>
            <a:schemeClr val="bg1">
              <a:lumMod val="85000"/>
            </a:schemeClr>
          </a:solidFill>
        </p:grpSpPr>
        <p:sp>
          <p:nvSpPr>
            <p:cNvPr id="45" name="Freeform 5"/>
            <p:cNvSpPr>
              <a:spLocks/>
            </p:cNvSpPr>
            <p:nvPr userDrawn="1"/>
          </p:nvSpPr>
          <p:spPr bwMode="auto">
            <a:xfrm>
              <a:off x="-504825" y="3808413"/>
              <a:ext cx="193675" cy="193675"/>
            </a:xfrm>
            <a:custGeom>
              <a:avLst/>
              <a:gdLst>
                <a:gd name="T0" fmla="*/ 0 w 122"/>
                <a:gd name="T1" fmla="*/ 122 h 122"/>
                <a:gd name="T2" fmla="*/ 0 w 122"/>
                <a:gd name="T3" fmla="*/ 0 h 122"/>
                <a:gd name="T4" fmla="*/ 30 w 122"/>
                <a:gd name="T5" fmla="*/ 0 h 122"/>
                <a:gd name="T6" fmla="*/ 30 w 122"/>
                <a:gd name="T7" fmla="*/ 92 h 122"/>
                <a:gd name="T8" fmla="*/ 122 w 122"/>
                <a:gd name="T9" fmla="*/ 92 h 122"/>
                <a:gd name="T10" fmla="*/ 122 w 122"/>
                <a:gd name="T11" fmla="*/ 122 h 122"/>
                <a:gd name="T12" fmla="*/ 0 w 122"/>
                <a:gd name="T13" fmla="*/ 122 h 122"/>
                <a:gd name="T14" fmla="*/ 0 w 122"/>
                <a:gd name="T15" fmla="*/ 122 h 1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2">
                  <a:moveTo>
                    <a:pt x="0" y="122"/>
                  </a:moveTo>
                  <a:lnTo>
                    <a:pt x="0" y="0"/>
                  </a:lnTo>
                  <a:lnTo>
                    <a:pt x="30" y="0"/>
                  </a:lnTo>
                  <a:lnTo>
                    <a:pt x="30" y="92"/>
                  </a:lnTo>
                  <a:lnTo>
                    <a:pt x="122" y="92"/>
                  </a:lnTo>
                  <a:lnTo>
                    <a:pt x="122" y="122"/>
                  </a:lnTo>
                  <a:lnTo>
                    <a:pt x="0" y="122"/>
                  </a:lnTo>
                  <a:lnTo>
                    <a:pt x="0" y="1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46" name="Freeform 6"/>
            <p:cNvSpPr>
              <a:spLocks/>
            </p:cNvSpPr>
            <p:nvPr userDrawn="1"/>
          </p:nvSpPr>
          <p:spPr bwMode="auto">
            <a:xfrm>
              <a:off x="-457200" y="3763963"/>
              <a:ext cx="193675" cy="190500"/>
            </a:xfrm>
            <a:custGeom>
              <a:avLst/>
              <a:gdLst>
                <a:gd name="T0" fmla="*/ 0 w 122"/>
                <a:gd name="T1" fmla="*/ 28 h 120"/>
                <a:gd name="T2" fmla="*/ 0 w 122"/>
                <a:gd name="T3" fmla="*/ 0 h 120"/>
                <a:gd name="T4" fmla="*/ 122 w 122"/>
                <a:gd name="T5" fmla="*/ 0 h 120"/>
                <a:gd name="T6" fmla="*/ 122 w 122"/>
                <a:gd name="T7" fmla="*/ 120 h 120"/>
                <a:gd name="T8" fmla="*/ 92 w 122"/>
                <a:gd name="T9" fmla="*/ 120 h 120"/>
                <a:gd name="T10" fmla="*/ 92 w 122"/>
                <a:gd name="T11" fmla="*/ 28 h 120"/>
                <a:gd name="T12" fmla="*/ 0 w 122"/>
                <a:gd name="T13" fmla="*/ 28 h 120"/>
                <a:gd name="T14" fmla="*/ 0 w 122"/>
                <a:gd name="T15" fmla="*/ 28 h 1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0">
                  <a:moveTo>
                    <a:pt x="0" y="28"/>
                  </a:moveTo>
                  <a:lnTo>
                    <a:pt x="0" y="0"/>
                  </a:lnTo>
                  <a:lnTo>
                    <a:pt x="122" y="0"/>
                  </a:lnTo>
                  <a:lnTo>
                    <a:pt x="122" y="120"/>
                  </a:lnTo>
                  <a:lnTo>
                    <a:pt x="92" y="120"/>
                  </a:lnTo>
                  <a:lnTo>
                    <a:pt x="92" y="28"/>
                  </a:lnTo>
                  <a:lnTo>
                    <a:pt x="0" y="28"/>
                  </a:lnTo>
                  <a:lnTo>
                    <a:pt x="0"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47" name="Freeform 7"/>
            <p:cNvSpPr>
              <a:spLocks/>
            </p:cNvSpPr>
            <p:nvPr userDrawn="1"/>
          </p:nvSpPr>
          <p:spPr bwMode="auto">
            <a:xfrm>
              <a:off x="-209550" y="3763963"/>
              <a:ext cx="111125" cy="101600"/>
            </a:xfrm>
            <a:custGeom>
              <a:avLst/>
              <a:gdLst>
                <a:gd name="T0" fmla="*/ 70 w 70"/>
                <a:gd name="T1" fmla="*/ 64 h 64"/>
                <a:gd name="T2" fmla="*/ 70 w 70"/>
                <a:gd name="T3" fmla="*/ 0 h 64"/>
                <a:gd name="T4" fmla="*/ 58 w 70"/>
                <a:gd name="T5" fmla="*/ 0 h 64"/>
                <a:gd name="T6" fmla="*/ 36 w 70"/>
                <a:gd name="T7" fmla="*/ 32 h 64"/>
                <a:gd name="T8" fmla="*/ 14 w 70"/>
                <a:gd name="T9" fmla="*/ 0 h 64"/>
                <a:gd name="T10" fmla="*/ 0 w 70"/>
                <a:gd name="T11" fmla="*/ 0 h 64"/>
                <a:gd name="T12" fmla="*/ 0 w 70"/>
                <a:gd name="T13" fmla="*/ 64 h 64"/>
                <a:gd name="T14" fmla="*/ 14 w 70"/>
                <a:gd name="T15" fmla="*/ 64 h 64"/>
                <a:gd name="T16" fmla="*/ 14 w 70"/>
                <a:gd name="T17" fmla="*/ 22 h 64"/>
                <a:gd name="T18" fmla="*/ 32 w 70"/>
                <a:gd name="T19" fmla="*/ 48 h 64"/>
                <a:gd name="T20" fmla="*/ 40 w 70"/>
                <a:gd name="T21" fmla="*/ 48 h 64"/>
                <a:gd name="T22" fmla="*/ 58 w 70"/>
                <a:gd name="T23" fmla="*/ 22 h 64"/>
                <a:gd name="T24" fmla="*/ 58 w 70"/>
                <a:gd name="T25" fmla="*/ 64 h 64"/>
                <a:gd name="T26" fmla="*/ 70 w 70"/>
                <a:gd name="T27" fmla="*/ 64 h 64"/>
                <a:gd name="T28" fmla="*/ 70 w 70"/>
                <a:gd name="T29"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4">
                  <a:moveTo>
                    <a:pt x="70" y="64"/>
                  </a:moveTo>
                  <a:lnTo>
                    <a:pt x="70" y="0"/>
                  </a:lnTo>
                  <a:lnTo>
                    <a:pt x="58" y="0"/>
                  </a:lnTo>
                  <a:lnTo>
                    <a:pt x="36" y="32"/>
                  </a:lnTo>
                  <a:lnTo>
                    <a:pt x="14" y="0"/>
                  </a:lnTo>
                  <a:lnTo>
                    <a:pt x="0" y="0"/>
                  </a:lnTo>
                  <a:lnTo>
                    <a:pt x="0" y="64"/>
                  </a:lnTo>
                  <a:lnTo>
                    <a:pt x="14" y="64"/>
                  </a:lnTo>
                  <a:lnTo>
                    <a:pt x="14" y="22"/>
                  </a:lnTo>
                  <a:lnTo>
                    <a:pt x="32" y="48"/>
                  </a:lnTo>
                  <a:lnTo>
                    <a:pt x="40" y="48"/>
                  </a:lnTo>
                  <a:lnTo>
                    <a:pt x="58" y="22"/>
                  </a:lnTo>
                  <a:lnTo>
                    <a:pt x="58" y="64"/>
                  </a:lnTo>
                  <a:lnTo>
                    <a:pt x="70" y="64"/>
                  </a:lnTo>
                  <a:lnTo>
                    <a:pt x="70"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48" name="Freeform 8"/>
            <p:cNvSpPr>
              <a:spLocks/>
            </p:cNvSpPr>
            <p:nvPr userDrawn="1"/>
          </p:nvSpPr>
          <p:spPr bwMode="auto">
            <a:xfrm>
              <a:off x="-44450" y="3763963"/>
              <a:ext cx="19050" cy="101600"/>
            </a:xfrm>
            <a:custGeom>
              <a:avLst/>
              <a:gdLst>
                <a:gd name="T0" fmla="*/ 0 w 12"/>
                <a:gd name="T1" fmla="*/ 64 h 64"/>
                <a:gd name="T2" fmla="*/ 12 w 12"/>
                <a:gd name="T3" fmla="*/ 64 h 64"/>
                <a:gd name="T4" fmla="*/ 12 w 12"/>
                <a:gd name="T5" fmla="*/ 0 h 64"/>
                <a:gd name="T6" fmla="*/ 0 w 12"/>
                <a:gd name="T7" fmla="*/ 0 h 64"/>
                <a:gd name="T8" fmla="*/ 0 w 12"/>
                <a:gd name="T9" fmla="*/ 64 h 64"/>
                <a:gd name="T10" fmla="*/ 0 w 12"/>
                <a:gd name="T11" fmla="*/ 64 h 64"/>
              </a:gdLst>
              <a:ahLst/>
              <a:cxnLst>
                <a:cxn ang="0">
                  <a:pos x="T0" y="T1"/>
                </a:cxn>
                <a:cxn ang="0">
                  <a:pos x="T2" y="T3"/>
                </a:cxn>
                <a:cxn ang="0">
                  <a:pos x="T4" y="T5"/>
                </a:cxn>
                <a:cxn ang="0">
                  <a:pos x="T6" y="T7"/>
                </a:cxn>
                <a:cxn ang="0">
                  <a:pos x="T8" y="T9"/>
                </a:cxn>
                <a:cxn ang="0">
                  <a:pos x="T10" y="T11"/>
                </a:cxn>
              </a:cxnLst>
              <a:rect l="0" t="0" r="r" b="b"/>
              <a:pathLst>
                <a:path w="12" h="64">
                  <a:moveTo>
                    <a:pt x="0" y="64"/>
                  </a:moveTo>
                  <a:lnTo>
                    <a:pt x="12" y="64"/>
                  </a:lnTo>
                  <a:lnTo>
                    <a:pt x="12" y="0"/>
                  </a:lnTo>
                  <a:lnTo>
                    <a:pt x="0" y="0"/>
                  </a:lnTo>
                  <a:lnTo>
                    <a:pt x="0" y="64"/>
                  </a:lnTo>
                  <a:lnTo>
                    <a:pt x="0"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49" name="Freeform 9"/>
            <p:cNvSpPr>
              <a:spLocks/>
            </p:cNvSpPr>
            <p:nvPr userDrawn="1"/>
          </p:nvSpPr>
          <p:spPr bwMode="auto">
            <a:xfrm>
              <a:off x="28575" y="3763963"/>
              <a:ext cx="98425" cy="101600"/>
            </a:xfrm>
            <a:custGeom>
              <a:avLst/>
              <a:gdLst>
                <a:gd name="T0" fmla="*/ 62 w 62"/>
                <a:gd name="T1" fmla="*/ 58 h 64"/>
                <a:gd name="T2" fmla="*/ 62 w 62"/>
                <a:gd name="T3" fmla="*/ 44 h 64"/>
                <a:gd name="T4" fmla="*/ 50 w 62"/>
                <a:gd name="T5" fmla="*/ 44 h 64"/>
                <a:gd name="T6" fmla="*/ 50 w 62"/>
                <a:gd name="T7" fmla="*/ 52 h 64"/>
                <a:gd name="T8" fmla="*/ 12 w 62"/>
                <a:gd name="T9" fmla="*/ 52 h 64"/>
                <a:gd name="T10" fmla="*/ 12 w 62"/>
                <a:gd name="T11" fmla="*/ 12 h 64"/>
                <a:gd name="T12" fmla="*/ 50 w 62"/>
                <a:gd name="T13" fmla="*/ 12 h 64"/>
                <a:gd name="T14" fmla="*/ 50 w 62"/>
                <a:gd name="T15" fmla="*/ 18 h 64"/>
                <a:gd name="T16" fmla="*/ 62 w 62"/>
                <a:gd name="T17" fmla="*/ 20 h 64"/>
                <a:gd name="T18" fmla="*/ 62 w 62"/>
                <a:gd name="T19" fmla="*/ 6 h 64"/>
                <a:gd name="T20" fmla="*/ 62 w 62"/>
                <a:gd name="T21" fmla="*/ 6 h 64"/>
                <a:gd name="T22" fmla="*/ 62 w 62"/>
                <a:gd name="T23" fmla="*/ 0 h 64"/>
                <a:gd name="T24" fmla="*/ 56 w 62"/>
                <a:gd name="T25" fmla="*/ 0 h 64"/>
                <a:gd name="T26" fmla="*/ 6 w 62"/>
                <a:gd name="T27" fmla="*/ 0 h 64"/>
                <a:gd name="T28" fmla="*/ 6 w 62"/>
                <a:gd name="T29" fmla="*/ 0 h 64"/>
                <a:gd name="T30" fmla="*/ 0 w 62"/>
                <a:gd name="T31" fmla="*/ 0 h 64"/>
                <a:gd name="T32" fmla="*/ 0 w 62"/>
                <a:gd name="T33" fmla="*/ 6 h 64"/>
                <a:gd name="T34" fmla="*/ 0 w 62"/>
                <a:gd name="T35" fmla="*/ 58 h 64"/>
                <a:gd name="T36" fmla="*/ 0 w 62"/>
                <a:gd name="T37" fmla="*/ 58 h 64"/>
                <a:gd name="T38" fmla="*/ 0 w 62"/>
                <a:gd name="T39" fmla="*/ 62 h 64"/>
                <a:gd name="T40" fmla="*/ 6 w 62"/>
                <a:gd name="T41" fmla="*/ 64 h 64"/>
                <a:gd name="T42" fmla="*/ 56 w 62"/>
                <a:gd name="T43" fmla="*/ 64 h 64"/>
                <a:gd name="T44" fmla="*/ 56 w 62"/>
                <a:gd name="T45" fmla="*/ 64 h 64"/>
                <a:gd name="T46" fmla="*/ 62 w 62"/>
                <a:gd name="T47" fmla="*/ 62 h 64"/>
                <a:gd name="T48" fmla="*/ 62 w 62"/>
                <a:gd name="T49" fmla="*/ 58 h 64"/>
                <a:gd name="T50" fmla="*/ 62 w 62"/>
                <a:gd name="T51" fmla="*/ 5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2" h="64">
                  <a:moveTo>
                    <a:pt x="62" y="58"/>
                  </a:moveTo>
                  <a:lnTo>
                    <a:pt x="62" y="44"/>
                  </a:lnTo>
                  <a:lnTo>
                    <a:pt x="50" y="44"/>
                  </a:lnTo>
                  <a:lnTo>
                    <a:pt x="50" y="52"/>
                  </a:lnTo>
                  <a:lnTo>
                    <a:pt x="12" y="52"/>
                  </a:lnTo>
                  <a:lnTo>
                    <a:pt x="12" y="12"/>
                  </a:lnTo>
                  <a:lnTo>
                    <a:pt x="50" y="12"/>
                  </a:lnTo>
                  <a:lnTo>
                    <a:pt x="50" y="18"/>
                  </a:lnTo>
                  <a:lnTo>
                    <a:pt x="62" y="20"/>
                  </a:lnTo>
                  <a:lnTo>
                    <a:pt x="62" y="6"/>
                  </a:lnTo>
                  <a:lnTo>
                    <a:pt x="62" y="6"/>
                  </a:lnTo>
                  <a:lnTo>
                    <a:pt x="62" y="0"/>
                  </a:lnTo>
                  <a:lnTo>
                    <a:pt x="56" y="0"/>
                  </a:lnTo>
                  <a:lnTo>
                    <a:pt x="6" y="0"/>
                  </a:lnTo>
                  <a:lnTo>
                    <a:pt x="6" y="0"/>
                  </a:lnTo>
                  <a:lnTo>
                    <a:pt x="0" y="0"/>
                  </a:lnTo>
                  <a:lnTo>
                    <a:pt x="0" y="6"/>
                  </a:lnTo>
                  <a:lnTo>
                    <a:pt x="0" y="58"/>
                  </a:lnTo>
                  <a:lnTo>
                    <a:pt x="0" y="58"/>
                  </a:lnTo>
                  <a:lnTo>
                    <a:pt x="0" y="62"/>
                  </a:lnTo>
                  <a:lnTo>
                    <a:pt x="6" y="64"/>
                  </a:lnTo>
                  <a:lnTo>
                    <a:pt x="56" y="64"/>
                  </a:lnTo>
                  <a:lnTo>
                    <a:pt x="56" y="64"/>
                  </a:lnTo>
                  <a:lnTo>
                    <a:pt x="62" y="62"/>
                  </a:lnTo>
                  <a:lnTo>
                    <a:pt x="62" y="58"/>
                  </a:lnTo>
                  <a:lnTo>
                    <a:pt x="62" y="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0" name="Freeform 10"/>
            <p:cNvSpPr>
              <a:spLocks noEditPoints="1"/>
            </p:cNvSpPr>
            <p:nvPr userDrawn="1"/>
          </p:nvSpPr>
          <p:spPr bwMode="auto">
            <a:xfrm>
              <a:off x="180975" y="3763963"/>
              <a:ext cx="101600" cy="101600"/>
            </a:xfrm>
            <a:custGeom>
              <a:avLst/>
              <a:gdLst>
                <a:gd name="T0" fmla="*/ 64 w 64"/>
                <a:gd name="T1" fmla="*/ 64 h 64"/>
                <a:gd name="T2" fmla="*/ 44 w 64"/>
                <a:gd name="T3" fmla="*/ 38 h 64"/>
                <a:gd name="T4" fmla="*/ 58 w 64"/>
                <a:gd name="T5" fmla="*/ 38 h 64"/>
                <a:gd name="T6" fmla="*/ 58 w 64"/>
                <a:gd name="T7" fmla="*/ 38 h 64"/>
                <a:gd name="T8" fmla="*/ 62 w 64"/>
                <a:gd name="T9" fmla="*/ 36 h 64"/>
                <a:gd name="T10" fmla="*/ 64 w 64"/>
                <a:gd name="T11" fmla="*/ 32 h 64"/>
                <a:gd name="T12" fmla="*/ 64 w 64"/>
                <a:gd name="T13" fmla="*/ 6 h 64"/>
                <a:gd name="T14" fmla="*/ 64 w 64"/>
                <a:gd name="T15" fmla="*/ 6 h 64"/>
                <a:gd name="T16" fmla="*/ 62 w 64"/>
                <a:gd name="T17" fmla="*/ 0 h 64"/>
                <a:gd name="T18" fmla="*/ 58 w 64"/>
                <a:gd name="T19" fmla="*/ 0 h 64"/>
                <a:gd name="T20" fmla="*/ 0 w 64"/>
                <a:gd name="T21" fmla="*/ 0 h 64"/>
                <a:gd name="T22" fmla="*/ 0 w 64"/>
                <a:gd name="T23" fmla="*/ 64 h 64"/>
                <a:gd name="T24" fmla="*/ 12 w 64"/>
                <a:gd name="T25" fmla="*/ 64 h 64"/>
                <a:gd name="T26" fmla="*/ 12 w 64"/>
                <a:gd name="T27" fmla="*/ 38 h 64"/>
                <a:gd name="T28" fmla="*/ 28 w 64"/>
                <a:gd name="T29" fmla="*/ 38 h 64"/>
                <a:gd name="T30" fmla="*/ 48 w 64"/>
                <a:gd name="T31" fmla="*/ 64 h 64"/>
                <a:gd name="T32" fmla="*/ 64 w 64"/>
                <a:gd name="T33" fmla="*/ 64 h 64"/>
                <a:gd name="T34" fmla="*/ 64 w 64"/>
                <a:gd name="T35" fmla="*/ 64 h 64"/>
                <a:gd name="T36" fmla="*/ 12 w 64"/>
                <a:gd name="T37" fmla="*/ 12 h 64"/>
                <a:gd name="T38" fmla="*/ 50 w 64"/>
                <a:gd name="T39" fmla="*/ 12 h 64"/>
                <a:gd name="T40" fmla="*/ 50 w 64"/>
                <a:gd name="T41" fmla="*/ 26 h 64"/>
                <a:gd name="T42" fmla="*/ 12 w 64"/>
                <a:gd name="T43" fmla="*/ 26 h 64"/>
                <a:gd name="T44" fmla="*/ 12 w 64"/>
                <a:gd name="T45" fmla="*/ 12 h 64"/>
                <a:gd name="T46" fmla="*/ 12 w 64"/>
                <a:gd name="T47" fmla="*/ 1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4">
                  <a:moveTo>
                    <a:pt x="64" y="64"/>
                  </a:moveTo>
                  <a:lnTo>
                    <a:pt x="44" y="38"/>
                  </a:lnTo>
                  <a:lnTo>
                    <a:pt x="58" y="38"/>
                  </a:lnTo>
                  <a:lnTo>
                    <a:pt x="58" y="38"/>
                  </a:lnTo>
                  <a:lnTo>
                    <a:pt x="62" y="36"/>
                  </a:lnTo>
                  <a:lnTo>
                    <a:pt x="64" y="32"/>
                  </a:lnTo>
                  <a:lnTo>
                    <a:pt x="64" y="6"/>
                  </a:lnTo>
                  <a:lnTo>
                    <a:pt x="64" y="6"/>
                  </a:lnTo>
                  <a:lnTo>
                    <a:pt x="62" y="0"/>
                  </a:lnTo>
                  <a:lnTo>
                    <a:pt x="58" y="0"/>
                  </a:lnTo>
                  <a:lnTo>
                    <a:pt x="0" y="0"/>
                  </a:lnTo>
                  <a:lnTo>
                    <a:pt x="0" y="64"/>
                  </a:lnTo>
                  <a:lnTo>
                    <a:pt x="12" y="64"/>
                  </a:lnTo>
                  <a:lnTo>
                    <a:pt x="12" y="38"/>
                  </a:lnTo>
                  <a:lnTo>
                    <a:pt x="28" y="38"/>
                  </a:lnTo>
                  <a:lnTo>
                    <a:pt x="48" y="64"/>
                  </a:lnTo>
                  <a:lnTo>
                    <a:pt x="64" y="64"/>
                  </a:lnTo>
                  <a:lnTo>
                    <a:pt x="64" y="64"/>
                  </a:lnTo>
                  <a:close/>
                  <a:moveTo>
                    <a:pt x="12" y="12"/>
                  </a:moveTo>
                  <a:lnTo>
                    <a:pt x="50" y="12"/>
                  </a:lnTo>
                  <a:lnTo>
                    <a:pt x="50" y="26"/>
                  </a:lnTo>
                  <a:lnTo>
                    <a:pt x="12" y="26"/>
                  </a:lnTo>
                  <a:lnTo>
                    <a:pt x="12" y="12"/>
                  </a:lnTo>
                  <a:lnTo>
                    <a:pt x="1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1" name="Freeform 11"/>
            <p:cNvSpPr>
              <a:spLocks noEditPoints="1"/>
            </p:cNvSpPr>
            <p:nvPr userDrawn="1"/>
          </p:nvSpPr>
          <p:spPr bwMode="auto">
            <a:xfrm>
              <a:off x="333375" y="3763963"/>
              <a:ext cx="101600" cy="101600"/>
            </a:xfrm>
            <a:custGeom>
              <a:avLst/>
              <a:gdLst>
                <a:gd name="T0" fmla="*/ 64 w 64"/>
                <a:gd name="T1" fmla="*/ 58 h 64"/>
                <a:gd name="T2" fmla="*/ 64 w 64"/>
                <a:gd name="T3" fmla="*/ 6 h 64"/>
                <a:gd name="T4" fmla="*/ 64 w 64"/>
                <a:gd name="T5" fmla="*/ 6 h 64"/>
                <a:gd name="T6" fmla="*/ 62 w 64"/>
                <a:gd name="T7" fmla="*/ 0 h 64"/>
                <a:gd name="T8" fmla="*/ 58 w 64"/>
                <a:gd name="T9" fmla="*/ 0 h 64"/>
                <a:gd name="T10" fmla="*/ 6 w 64"/>
                <a:gd name="T11" fmla="*/ 0 h 64"/>
                <a:gd name="T12" fmla="*/ 6 w 64"/>
                <a:gd name="T13" fmla="*/ 0 h 64"/>
                <a:gd name="T14" fmla="*/ 2 w 64"/>
                <a:gd name="T15" fmla="*/ 0 h 64"/>
                <a:gd name="T16" fmla="*/ 0 w 64"/>
                <a:gd name="T17" fmla="*/ 6 h 64"/>
                <a:gd name="T18" fmla="*/ 0 w 64"/>
                <a:gd name="T19" fmla="*/ 58 h 64"/>
                <a:gd name="T20" fmla="*/ 0 w 64"/>
                <a:gd name="T21" fmla="*/ 58 h 64"/>
                <a:gd name="T22" fmla="*/ 2 w 64"/>
                <a:gd name="T23" fmla="*/ 62 h 64"/>
                <a:gd name="T24" fmla="*/ 6 w 64"/>
                <a:gd name="T25" fmla="*/ 64 h 64"/>
                <a:gd name="T26" fmla="*/ 58 w 64"/>
                <a:gd name="T27" fmla="*/ 64 h 64"/>
                <a:gd name="T28" fmla="*/ 58 w 64"/>
                <a:gd name="T29" fmla="*/ 64 h 64"/>
                <a:gd name="T30" fmla="*/ 62 w 64"/>
                <a:gd name="T31" fmla="*/ 62 h 64"/>
                <a:gd name="T32" fmla="*/ 64 w 64"/>
                <a:gd name="T33" fmla="*/ 58 h 64"/>
                <a:gd name="T34" fmla="*/ 64 w 64"/>
                <a:gd name="T35" fmla="*/ 58 h 64"/>
                <a:gd name="T36" fmla="*/ 12 w 64"/>
                <a:gd name="T37" fmla="*/ 12 h 64"/>
                <a:gd name="T38" fmla="*/ 52 w 64"/>
                <a:gd name="T39" fmla="*/ 12 h 64"/>
                <a:gd name="T40" fmla="*/ 52 w 64"/>
                <a:gd name="T41" fmla="*/ 52 h 64"/>
                <a:gd name="T42" fmla="*/ 12 w 64"/>
                <a:gd name="T43" fmla="*/ 52 h 64"/>
                <a:gd name="T44" fmla="*/ 12 w 64"/>
                <a:gd name="T45" fmla="*/ 12 h 64"/>
                <a:gd name="T46" fmla="*/ 12 w 64"/>
                <a:gd name="T47" fmla="*/ 1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4">
                  <a:moveTo>
                    <a:pt x="64" y="58"/>
                  </a:moveTo>
                  <a:lnTo>
                    <a:pt x="64" y="6"/>
                  </a:lnTo>
                  <a:lnTo>
                    <a:pt x="64" y="6"/>
                  </a:lnTo>
                  <a:lnTo>
                    <a:pt x="62" y="0"/>
                  </a:lnTo>
                  <a:lnTo>
                    <a:pt x="58" y="0"/>
                  </a:lnTo>
                  <a:lnTo>
                    <a:pt x="6" y="0"/>
                  </a:lnTo>
                  <a:lnTo>
                    <a:pt x="6" y="0"/>
                  </a:lnTo>
                  <a:lnTo>
                    <a:pt x="2" y="0"/>
                  </a:lnTo>
                  <a:lnTo>
                    <a:pt x="0" y="6"/>
                  </a:lnTo>
                  <a:lnTo>
                    <a:pt x="0" y="58"/>
                  </a:lnTo>
                  <a:lnTo>
                    <a:pt x="0" y="58"/>
                  </a:lnTo>
                  <a:lnTo>
                    <a:pt x="2" y="62"/>
                  </a:lnTo>
                  <a:lnTo>
                    <a:pt x="6" y="64"/>
                  </a:lnTo>
                  <a:lnTo>
                    <a:pt x="58" y="64"/>
                  </a:lnTo>
                  <a:lnTo>
                    <a:pt x="58" y="64"/>
                  </a:lnTo>
                  <a:lnTo>
                    <a:pt x="62" y="62"/>
                  </a:lnTo>
                  <a:lnTo>
                    <a:pt x="64" y="58"/>
                  </a:lnTo>
                  <a:lnTo>
                    <a:pt x="64" y="58"/>
                  </a:lnTo>
                  <a:close/>
                  <a:moveTo>
                    <a:pt x="12" y="12"/>
                  </a:moveTo>
                  <a:lnTo>
                    <a:pt x="52" y="12"/>
                  </a:lnTo>
                  <a:lnTo>
                    <a:pt x="52" y="52"/>
                  </a:lnTo>
                  <a:lnTo>
                    <a:pt x="12" y="52"/>
                  </a:lnTo>
                  <a:lnTo>
                    <a:pt x="12" y="12"/>
                  </a:lnTo>
                  <a:lnTo>
                    <a:pt x="1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2" name="Freeform 12"/>
            <p:cNvSpPr>
              <a:spLocks/>
            </p:cNvSpPr>
            <p:nvPr userDrawn="1"/>
          </p:nvSpPr>
          <p:spPr bwMode="auto">
            <a:xfrm>
              <a:off x="-209550" y="3897313"/>
              <a:ext cx="101600" cy="104775"/>
            </a:xfrm>
            <a:custGeom>
              <a:avLst/>
              <a:gdLst>
                <a:gd name="T0" fmla="*/ 64 w 64"/>
                <a:gd name="T1" fmla="*/ 14 h 66"/>
                <a:gd name="T2" fmla="*/ 64 w 64"/>
                <a:gd name="T3" fmla="*/ 0 h 66"/>
                <a:gd name="T4" fmla="*/ 0 w 64"/>
                <a:gd name="T5" fmla="*/ 0 h 66"/>
                <a:gd name="T6" fmla="*/ 0 w 64"/>
                <a:gd name="T7" fmla="*/ 66 h 66"/>
                <a:gd name="T8" fmla="*/ 14 w 64"/>
                <a:gd name="T9" fmla="*/ 66 h 66"/>
                <a:gd name="T10" fmla="*/ 14 w 64"/>
                <a:gd name="T11" fmla="*/ 40 h 66"/>
                <a:gd name="T12" fmla="*/ 52 w 64"/>
                <a:gd name="T13" fmla="*/ 40 h 66"/>
                <a:gd name="T14" fmla="*/ 52 w 64"/>
                <a:gd name="T15" fmla="*/ 26 h 66"/>
                <a:gd name="T16" fmla="*/ 14 w 64"/>
                <a:gd name="T17" fmla="*/ 26 h 66"/>
                <a:gd name="T18" fmla="*/ 14 w 64"/>
                <a:gd name="T19" fmla="*/ 14 h 66"/>
                <a:gd name="T20" fmla="*/ 64 w 64"/>
                <a:gd name="T21" fmla="*/ 14 h 66"/>
                <a:gd name="T22" fmla="*/ 64 w 64"/>
                <a:gd name="T23" fmla="*/ 1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66">
                  <a:moveTo>
                    <a:pt x="64" y="14"/>
                  </a:moveTo>
                  <a:lnTo>
                    <a:pt x="64" y="0"/>
                  </a:lnTo>
                  <a:lnTo>
                    <a:pt x="0" y="0"/>
                  </a:lnTo>
                  <a:lnTo>
                    <a:pt x="0" y="66"/>
                  </a:lnTo>
                  <a:lnTo>
                    <a:pt x="14" y="66"/>
                  </a:lnTo>
                  <a:lnTo>
                    <a:pt x="14" y="40"/>
                  </a:lnTo>
                  <a:lnTo>
                    <a:pt x="52" y="40"/>
                  </a:lnTo>
                  <a:lnTo>
                    <a:pt x="52" y="26"/>
                  </a:lnTo>
                  <a:lnTo>
                    <a:pt x="14" y="26"/>
                  </a:lnTo>
                  <a:lnTo>
                    <a:pt x="14" y="14"/>
                  </a:lnTo>
                  <a:lnTo>
                    <a:pt x="64" y="14"/>
                  </a:lnTo>
                  <a:lnTo>
                    <a:pt x="64"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3" name="Freeform 13"/>
            <p:cNvSpPr>
              <a:spLocks noEditPoints="1"/>
            </p:cNvSpPr>
            <p:nvPr userDrawn="1"/>
          </p:nvSpPr>
          <p:spPr bwMode="auto">
            <a:xfrm>
              <a:off x="-79375" y="3897313"/>
              <a:ext cx="101600" cy="104775"/>
            </a:xfrm>
            <a:custGeom>
              <a:avLst/>
              <a:gdLst>
                <a:gd name="T0" fmla="*/ 64 w 64"/>
                <a:gd name="T1" fmla="*/ 60 h 66"/>
                <a:gd name="T2" fmla="*/ 64 w 64"/>
                <a:gd name="T3" fmla="*/ 8 h 66"/>
                <a:gd name="T4" fmla="*/ 64 w 64"/>
                <a:gd name="T5" fmla="*/ 8 h 66"/>
                <a:gd name="T6" fmla="*/ 62 w 64"/>
                <a:gd name="T7" fmla="*/ 2 h 66"/>
                <a:gd name="T8" fmla="*/ 58 w 64"/>
                <a:gd name="T9" fmla="*/ 0 h 66"/>
                <a:gd name="T10" fmla="*/ 6 w 64"/>
                <a:gd name="T11" fmla="*/ 0 h 66"/>
                <a:gd name="T12" fmla="*/ 6 w 64"/>
                <a:gd name="T13" fmla="*/ 0 h 66"/>
                <a:gd name="T14" fmla="*/ 2 w 64"/>
                <a:gd name="T15" fmla="*/ 2 h 66"/>
                <a:gd name="T16" fmla="*/ 0 w 64"/>
                <a:gd name="T17" fmla="*/ 8 h 66"/>
                <a:gd name="T18" fmla="*/ 0 w 64"/>
                <a:gd name="T19" fmla="*/ 60 h 66"/>
                <a:gd name="T20" fmla="*/ 0 w 64"/>
                <a:gd name="T21" fmla="*/ 60 h 66"/>
                <a:gd name="T22" fmla="*/ 2 w 64"/>
                <a:gd name="T23" fmla="*/ 64 h 66"/>
                <a:gd name="T24" fmla="*/ 6 w 64"/>
                <a:gd name="T25" fmla="*/ 66 h 66"/>
                <a:gd name="T26" fmla="*/ 58 w 64"/>
                <a:gd name="T27" fmla="*/ 66 h 66"/>
                <a:gd name="T28" fmla="*/ 58 w 64"/>
                <a:gd name="T29" fmla="*/ 66 h 66"/>
                <a:gd name="T30" fmla="*/ 62 w 64"/>
                <a:gd name="T31" fmla="*/ 64 h 66"/>
                <a:gd name="T32" fmla="*/ 64 w 64"/>
                <a:gd name="T33" fmla="*/ 60 h 66"/>
                <a:gd name="T34" fmla="*/ 64 w 64"/>
                <a:gd name="T35" fmla="*/ 60 h 66"/>
                <a:gd name="T36" fmla="*/ 12 w 64"/>
                <a:gd name="T37" fmla="*/ 14 h 66"/>
                <a:gd name="T38" fmla="*/ 52 w 64"/>
                <a:gd name="T39" fmla="*/ 14 h 66"/>
                <a:gd name="T40" fmla="*/ 52 w 64"/>
                <a:gd name="T41" fmla="*/ 52 h 66"/>
                <a:gd name="T42" fmla="*/ 12 w 64"/>
                <a:gd name="T43" fmla="*/ 52 h 66"/>
                <a:gd name="T44" fmla="*/ 12 w 64"/>
                <a:gd name="T45" fmla="*/ 14 h 66"/>
                <a:gd name="T46" fmla="*/ 12 w 64"/>
                <a:gd name="T47" fmla="*/ 1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6">
                  <a:moveTo>
                    <a:pt x="64" y="60"/>
                  </a:moveTo>
                  <a:lnTo>
                    <a:pt x="64" y="8"/>
                  </a:lnTo>
                  <a:lnTo>
                    <a:pt x="64" y="8"/>
                  </a:lnTo>
                  <a:lnTo>
                    <a:pt x="62" y="2"/>
                  </a:lnTo>
                  <a:lnTo>
                    <a:pt x="58" y="0"/>
                  </a:lnTo>
                  <a:lnTo>
                    <a:pt x="6" y="0"/>
                  </a:lnTo>
                  <a:lnTo>
                    <a:pt x="6" y="0"/>
                  </a:lnTo>
                  <a:lnTo>
                    <a:pt x="2" y="2"/>
                  </a:lnTo>
                  <a:lnTo>
                    <a:pt x="0" y="8"/>
                  </a:lnTo>
                  <a:lnTo>
                    <a:pt x="0" y="60"/>
                  </a:lnTo>
                  <a:lnTo>
                    <a:pt x="0" y="60"/>
                  </a:lnTo>
                  <a:lnTo>
                    <a:pt x="2" y="64"/>
                  </a:lnTo>
                  <a:lnTo>
                    <a:pt x="6" y="66"/>
                  </a:lnTo>
                  <a:lnTo>
                    <a:pt x="58" y="66"/>
                  </a:lnTo>
                  <a:lnTo>
                    <a:pt x="58" y="66"/>
                  </a:lnTo>
                  <a:lnTo>
                    <a:pt x="62" y="64"/>
                  </a:lnTo>
                  <a:lnTo>
                    <a:pt x="64" y="60"/>
                  </a:lnTo>
                  <a:lnTo>
                    <a:pt x="64" y="60"/>
                  </a:lnTo>
                  <a:close/>
                  <a:moveTo>
                    <a:pt x="12" y="14"/>
                  </a:moveTo>
                  <a:lnTo>
                    <a:pt x="52" y="14"/>
                  </a:lnTo>
                  <a:lnTo>
                    <a:pt x="52" y="52"/>
                  </a:lnTo>
                  <a:lnTo>
                    <a:pt x="12" y="52"/>
                  </a:lnTo>
                  <a:lnTo>
                    <a:pt x="12" y="14"/>
                  </a:lnTo>
                  <a:lnTo>
                    <a:pt x="12"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4" name="Freeform 14"/>
            <p:cNvSpPr>
              <a:spLocks/>
            </p:cNvSpPr>
            <p:nvPr userDrawn="1"/>
          </p:nvSpPr>
          <p:spPr bwMode="auto">
            <a:xfrm>
              <a:off x="57150" y="3897313"/>
              <a:ext cx="101600" cy="104775"/>
            </a:xfrm>
            <a:custGeom>
              <a:avLst/>
              <a:gdLst>
                <a:gd name="T0" fmla="*/ 64 w 64"/>
                <a:gd name="T1" fmla="*/ 60 h 66"/>
                <a:gd name="T2" fmla="*/ 64 w 64"/>
                <a:gd name="T3" fmla="*/ 44 h 66"/>
                <a:gd name="T4" fmla="*/ 52 w 64"/>
                <a:gd name="T5" fmla="*/ 46 h 66"/>
                <a:gd name="T6" fmla="*/ 52 w 64"/>
                <a:gd name="T7" fmla="*/ 52 h 66"/>
                <a:gd name="T8" fmla="*/ 14 w 64"/>
                <a:gd name="T9" fmla="*/ 52 h 66"/>
                <a:gd name="T10" fmla="*/ 14 w 64"/>
                <a:gd name="T11" fmla="*/ 14 h 66"/>
                <a:gd name="T12" fmla="*/ 52 w 64"/>
                <a:gd name="T13" fmla="*/ 14 h 66"/>
                <a:gd name="T14" fmla="*/ 52 w 64"/>
                <a:gd name="T15" fmla="*/ 20 h 66"/>
                <a:gd name="T16" fmla="*/ 64 w 64"/>
                <a:gd name="T17" fmla="*/ 22 h 66"/>
                <a:gd name="T18" fmla="*/ 64 w 64"/>
                <a:gd name="T19" fmla="*/ 8 h 66"/>
                <a:gd name="T20" fmla="*/ 64 w 64"/>
                <a:gd name="T21" fmla="*/ 8 h 66"/>
                <a:gd name="T22" fmla="*/ 62 w 64"/>
                <a:gd name="T23" fmla="*/ 2 h 66"/>
                <a:gd name="T24" fmla="*/ 58 w 64"/>
                <a:gd name="T25" fmla="*/ 0 h 66"/>
                <a:gd name="T26" fmla="*/ 8 w 64"/>
                <a:gd name="T27" fmla="*/ 0 h 66"/>
                <a:gd name="T28" fmla="*/ 8 w 64"/>
                <a:gd name="T29" fmla="*/ 0 h 66"/>
                <a:gd name="T30" fmla="*/ 2 w 64"/>
                <a:gd name="T31" fmla="*/ 2 h 66"/>
                <a:gd name="T32" fmla="*/ 0 w 64"/>
                <a:gd name="T33" fmla="*/ 8 h 66"/>
                <a:gd name="T34" fmla="*/ 0 w 64"/>
                <a:gd name="T35" fmla="*/ 60 h 66"/>
                <a:gd name="T36" fmla="*/ 0 w 64"/>
                <a:gd name="T37" fmla="*/ 60 h 66"/>
                <a:gd name="T38" fmla="*/ 2 w 64"/>
                <a:gd name="T39" fmla="*/ 64 h 66"/>
                <a:gd name="T40" fmla="*/ 8 w 64"/>
                <a:gd name="T41" fmla="*/ 66 h 66"/>
                <a:gd name="T42" fmla="*/ 58 w 64"/>
                <a:gd name="T43" fmla="*/ 66 h 66"/>
                <a:gd name="T44" fmla="*/ 58 w 64"/>
                <a:gd name="T45" fmla="*/ 66 h 66"/>
                <a:gd name="T46" fmla="*/ 62 w 64"/>
                <a:gd name="T47" fmla="*/ 64 h 66"/>
                <a:gd name="T48" fmla="*/ 64 w 64"/>
                <a:gd name="T49" fmla="*/ 60 h 66"/>
                <a:gd name="T50" fmla="*/ 64 w 64"/>
                <a:gd name="T5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4" h="66">
                  <a:moveTo>
                    <a:pt x="64" y="60"/>
                  </a:moveTo>
                  <a:lnTo>
                    <a:pt x="64" y="44"/>
                  </a:lnTo>
                  <a:lnTo>
                    <a:pt x="52" y="46"/>
                  </a:lnTo>
                  <a:lnTo>
                    <a:pt x="52" y="52"/>
                  </a:lnTo>
                  <a:lnTo>
                    <a:pt x="14" y="52"/>
                  </a:lnTo>
                  <a:lnTo>
                    <a:pt x="14" y="14"/>
                  </a:lnTo>
                  <a:lnTo>
                    <a:pt x="52" y="14"/>
                  </a:lnTo>
                  <a:lnTo>
                    <a:pt x="52" y="20"/>
                  </a:lnTo>
                  <a:lnTo>
                    <a:pt x="64" y="22"/>
                  </a:lnTo>
                  <a:lnTo>
                    <a:pt x="64" y="8"/>
                  </a:lnTo>
                  <a:lnTo>
                    <a:pt x="64" y="8"/>
                  </a:lnTo>
                  <a:lnTo>
                    <a:pt x="62" y="2"/>
                  </a:lnTo>
                  <a:lnTo>
                    <a:pt x="58" y="0"/>
                  </a:lnTo>
                  <a:lnTo>
                    <a:pt x="8" y="0"/>
                  </a:lnTo>
                  <a:lnTo>
                    <a:pt x="8" y="0"/>
                  </a:lnTo>
                  <a:lnTo>
                    <a:pt x="2" y="2"/>
                  </a:lnTo>
                  <a:lnTo>
                    <a:pt x="0" y="8"/>
                  </a:lnTo>
                  <a:lnTo>
                    <a:pt x="0" y="60"/>
                  </a:lnTo>
                  <a:lnTo>
                    <a:pt x="0" y="60"/>
                  </a:lnTo>
                  <a:lnTo>
                    <a:pt x="2" y="64"/>
                  </a:lnTo>
                  <a:lnTo>
                    <a:pt x="8" y="66"/>
                  </a:lnTo>
                  <a:lnTo>
                    <a:pt x="58" y="66"/>
                  </a:lnTo>
                  <a:lnTo>
                    <a:pt x="58" y="66"/>
                  </a:lnTo>
                  <a:lnTo>
                    <a:pt x="62" y="64"/>
                  </a:lnTo>
                  <a:lnTo>
                    <a:pt x="64" y="60"/>
                  </a:lnTo>
                  <a:lnTo>
                    <a:pt x="6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5" name="Freeform 15"/>
            <p:cNvSpPr>
              <a:spLocks/>
            </p:cNvSpPr>
            <p:nvPr userDrawn="1"/>
          </p:nvSpPr>
          <p:spPr bwMode="auto">
            <a:xfrm>
              <a:off x="196850" y="3897313"/>
              <a:ext cx="101600" cy="104775"/>
            </a:xfrm>
            <a:custGeom>
              <a:avLst/>
              <a:gdLst>
                <a:gd name="T0" fmla="*/ 64 w 64"/>
                <a:gd name="T1" fmla="*/ 60 h 66"/>
                <a:gd name="T2" fmla="*/ 64 w 64"/>
                <a:gd name="T3" fmla="*/ 0 h 66"/>
                <a:gd name="T4" fmla="*/ 50 w 64"/>
                <a:gd name="T5" fmla="*/ 0 h 66"/>
                <a:gd name="T6" fmla="*/ 50 w 64"/>
                <a:gd name="T7" fmla="*/ 52 h 66"/>
                <a:gd name="T8" fmla="*/ 12 w 64"/>
                <a:gd name="T9" fmla="*/ 52 h 66"/>
                <a:gd name="T10" fmla="*/ 12 w 64"/>
                <a:gd name="T11" fmla="*/ 0 h 66"/>
                <a:gd name="T12" fmla="*/ 0 w 64"/>
                <a:gd name="T13" fmla="*/ 0 h 66"/>
                <a:gd name="T14" fmla="*/ 0 w 64"/>
                <a:gd name="T15" fmla="*/ 60 h 66"/>
                <a:gd name="T16" fmla="*/ 0 w 64"/>
                <a:gd name="T17" fmla="*/ 60 h 66"/>
                <a:gd name="T18" fmla="*/ 2 w 64"/>
                <a:gd name="T19" fmla="*/ 64 h 66"/>
                <a:gd name="T20" fmla="*/ 6 w 64"/>
                <a:gd name="T21" fmla="*/ 66 h 66"/>
                <a:gd name="T22" fmla="*/ 56 w 64"/>
                <a:gd name="T23" fmla="*/ 66 h 66"/>
                <a:gd name="T24" fmla="*/ 56 w 64"/>
                <a:gd name="T25" fmla="*/ 66 h 66"/>
                <a:gd name="T26" fmla="*/ 62 w 64"/>
                <a:gd name="T27" fmla="*/ 64 h 66"/>
                <a:gd name="T28" fmla="*/ 64 w 64"/>
                <a:gd name="T29" fmla="*/ 60 h 66"/>
                <a:gd name="T30" fmla="*/ 64 w 64"/>
                <a:gd name="T3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 h="66">
                  <a:moveTo>
                    <a:pt x="64" y="60"/>
                  </a:moveTo>
                  <a:lnTo>
                    <a:pt x="64" y="0"/>
                  </a:lnTo>
                  <a:lnTo>
                    <a:pt x="50" y="0"/>
                  </a:lnTo>
                  <a:lnTo>
                    <a:pt x="50" y="52"/>
                  </a:lnTo>
                  <a:lnTo>
                    <a:pt x="12" y="52"/>
                  </a:lnTo>
                  <a:lnTo>
                    <a:pt x="12" y="0"/>
                  </a:lnTo>
                  <a:lnTo>
                    <a:pt x="0" y="0"/>
                  </a:lnTo>
                  <a:lnTo>
                    <a:pt x="0" y="60"/>
                  </a:lnTo>
                  <a:lnTo>
                    <a:pt x="0" y="60"/>
                  </a:lnTo>
                  <a:lnTo>
                    <a:pt x="2" y="64"/>
                  </a:lnTo>
                  <a:lnTo>
                    <a:pt x="6" y="66"/>
                  </a:lnTo>
                  <a:lnTo>
                    <a:pt x="56" y="66"/>
                  </a:lnTo>
                  <a:lnTo>
                    <a:pt x="56" y="66"/>
                  </a:lnTo>
                  <a:lnTo>
                    <a:pt x="62" y="64"/>
                  </a:lnTo>
                  <a:lnTo>
                    <a:pt x="64" y="60"/>
                  </a:lnTo>
                  <a:lnTo>
                    <a:pt x="6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6" name="Freeform 16"/>
            <p:cNvSpPr>
              <a:spLocks/>
            </p:cNvSpPr>
            <p:nvPr userDrawn="1"/>
          </p:nvSpPr>
          <p:spPr bwMode="auto">
            <a:xfrm>
              <a:off x="333375" y="3897313"/>
              <a:ext cx="101600" cy="104775"/>
            </a:xfrm>
            <a:custGeom>
              <a:avLst/>
              <a:gdLst>
                <a:gd name="T0" fmla="*/ 64 w 64"/>
                <a:gd name="T1" fmla="*/ 60 h 66"/>
                <a:gd name="T2" fmla="*/ 64 w 64"/>
                <a:gd name="T3" fmla="*/ 34 h 66"/>
                <a:gd name="T4" fmla="*/ 64 w 64"/>
                <a:gd name="T5" fmla="*/ 34 h 66"/>
                <a:gd name="T6" fmla="*/ 62 w 64"/>
                <a:gd name="T7" fmla="*/ 28 h 66"/>
                <a:gd name="T8" fmla="*/ 58 w 64"/>
                <a:gd name="T9" fmla="*/ 26 h 66"/>
                <a:gd name="T10" fmla="*/ 12 w 64"/>
                <a:gd name="T11" fmla="*/ 26 h 66"/>
                <a:gd name="T12" fmla="*/ 12 w 64"/>
                <a:gd name="T13" fmla="*/ 14 h 66"/>
                <a:gd name="T14" fmla="*/ 52 w 64"/>
                <a:gd name="T15" fmla="*/ 14 h 66"/>
                <a:gd name="T16" fmla="*/ 52 w 64"/>
                <a:gd name="T17" fmla="*/ 20 h 66"/>
                <a:gd name="T18" fmla="*/ 64 w 64"/>
                <a:gd name="T19" fmla="*/ 22 h 66"/>
                <a:gd name="T20" fmla="*/ 64 w 64"/>
                <a:gd name="T21" fmla="*/ 8 h 66"/>
                <a:gd name="T22" fmla="*/ 64 w 64"/>
                <a:gd name="T23" fmla="*/ 8 h 66"/>
                <a:gd name="T24" fmla="*/ 62 w 64"/>
                <a:gd name="T25" fmla="*/ 2 h 66"/>
                <a:gd name="T26" fmla="*/ 58 w 64"/>
                <a:gd name="T27" fmla="*/ 0 h 66"/>
                <a:gd name="T28" fmla="*/ 6 w 64"/>
                <a:gd name="T29" fmla="*/ 0 h 66"/>
                <a:gd name="T30" fmla="*/ 6 w 64"/>
                <a:gd name="T31" fmla="*/ 0 h 66"/>
                <a:gd name="T32" fmla="*/ 2 w 64"/>
                <a:gd name="T33" fmla="*/ 2 h 66"/>
                <a:gd name="T34" fmla="*/ 0 w 64"/>
                <a:gd name="T35" fmla="*/ 8 h 66"/>
                <a:gd name="T36" fmla="*/ 0 w 64"/>
                <a:gd name="T37" fmla="*/ 32 h 66"/>
                <a:gd name="T38" fmla="*/ 0 w 64"/>
                <a:gd name="T39" fmla="*/ 32 h 66"/>
                <a:gd name="T40" fmla="*/ 2 w 64"/>
                <a:gd name="T41" fmla="*/ 38 h 66"/>
                <a:gd name="T42" fmla="*/ 6 w 64"/>
                <a:gd name="T43" fmla="*/ 40 h 66"/>
                <a:gd name="T44" fmla="*/ 52 w 64"/>
                <a:gd name="T45" fmla="*/ 40 h 66"/>
                <a:gd name="T46" fmla="*/ 52 w 64"/>
                <a:gd name="T47" fmla="*/ 52 h 66"/>
                <a:gd name="T48" fmla="*/ 12 w 64"/>
                <a:gd name="T49" fmla="*/ 52 h 66"/>
                <a:gd name="T50" fmla="*/ 12 w 64"/>
                <a:gd name="T51" fmla="*/ 46 h 66"/>
                <a:gd name="T52" fmla="*/ 0 w 64"/>
                <a:gd name="T53" fmla="*/ 44 h 66"/>
                <a:gd name="T54" fmla="*/ 0 w 64"/>
                <a:gd name="T55" fmla="*/ 60 h 66"/>
                <a:gd name="T56" fmla="*/ 0 w 64"/>
                <a:gd name="T57" fmla="*/ 60 h 66"/>
                <a:gd name="T58" fmla="*/ 2 w 64"/>
                <a:gd name="T59" fmla="*/ 64 h 66"/>
                <a:gd name="T60" fmla="*/ 6 w 64"/>
                <a:gd name="T61" fmla="*/ 66 h 66"/>
                <a:gd name="T62" fmla="*/ 58 w 64"/>
                <a:gd name="T63" fmla="*/ 66 h 66"/>
                <a:gd name="T64" fmla="*/ 58 w 64"/>
                <a:gd name="T65" fmla="*/ 66 h 66"/>
                <a:gd name="T66" fmla="*/ 62 w 64"/>
                <a:gd name="T67" fmla="*/ 64 h 66"/>
                <a:gd name="T68" fmla="*/ 64 w 64"/>
                <a:gd name="T69" fmla="*/ 60 h 66"/>
                <a:gd name="T70" fmla="*/ 64 w 64"/>
                <a:gd name="T7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4" h="66">
                  <a:moveTo>
                    <a:pt x="64" y="60"/>
                  </a:moveTo>
                  <a:lnTo>
                    <a:pt x="64" y="34"/>
                  </a:lnTo>
                  <a:lnTo>
                    <a:pt x="64" y="34"/>
                  </a:lnTo>
                  <a:lnTo>
                    <a:pt x="62" y="28"/>
                  </a:lnTo>
                  <a:lnTo>
                    <a:pt x="58" y="26"/>
                  </a:lnTo>
                  <a:lnTo>
                    <a:pt x="12" y="26"/>
                  </a:lnTo>
                  <a:lnTo>
                    <a:pt x="12" y="14"/>
                  </a:lnTo>
                  <a:lnTo>
                    <a:pt x="52" y="14"/>
                  </a:lnTo>
                  <a:lnTo>
                    <a:pt x="52" y="20"/>
                  </a:lnTo>
                  <a:lnTo>
                    <a:pt x="64" y="22"/>
                  </a:lnTo>
                  <a:lnTo>
                    <a:pt x="64" y="8"/>
                  </a:lnTo>
                  <a:lnTo>
                    <a:pt x="64" y="8"/>
                  </a:lnTo>
                  <a:lnTo>
                    <a:pt x="62" y="2"/>
                  </a:lnTo>
                  <a:lnTo>
                    <a:pt x="58" y="0"/>
                  </a:lnTo>
                  <a:lnTo>
                    <a:pt x="6" y="0"/>
                  </a:lnTo>
                  <a:lnTo>
                    <a:pt x="6" y="0"/>
                  </a:lnTo>
                  <a:lnTo>
                    <a:pt x="2" y="2"/>
                  </a:lnTo>
                  <a:lnTo>
                    <a:pt x="0" y="8"/>
                  </a:lnTo>
                  <a:lnTo>
                    <a:pt x="0" y="32"/>
                  </a:lnTo>
                  <a:lnTo>
                    <a:pt x="0" y="32"/>
                  </a:lnTo>
                  <a:lnTo>
                    <a:pt x="2" y="38"/>
                  </a:lnTo>
                  <a:lnTo>
                    <a:pt x="6" y="40"/>
                  </a:lnTo>
                  <a:lnTo>
                    <a:pt x="52" y="40"/>
                  </a:lnTo>
                  <a:lnTo>
                    <a:pt x="52" y="52"/>
                  </a:lnTo>
                  <a:lnTo>
                    <a:pt x="12" y="52"/>
                  </a:lnTo>
                  <a:lnTo>
                    <a:pt x="12" y="46"/>
                  </a:lnTo>
                  <a:lnTo>
                    <a:pt x="0" y="44"/>
                  </a:lnTo>
                  <a:lnTo>
                    <a:pt x="0" y="60"/>
                  </a:lnTo>
                  <a:lnTo>
                    <a:pt x="0" y="60"/>
                  </a:lnTo>
                  <a:lnTo>
                    <a:pt x="2" y="64"/>
                  </a:lnTo>
                  <a:lnTo>
                    <a:pt x="6" y="66"/>
                  </a:lnTo>
                  <a:lnTo>
                    <a:pt x="58" y="66"/>
                  </a:lnTo>
                  <a:lnTo>
                    <a:pt x="58" y="66"/>
                  </a:lnTo>
                  <a:lnTo>
                    <a:pt x="62" y="64"/>
                  </a:lnTo>
                  <a:lnTo>
                    <a:pt x="64" y="60"/>
                  </a:lnTo>
                  <a:lnTo>
                    <a:pt x="6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7" name="Freeform 17"/>
            <p:cNvSpPr>
              <a:spLocks noEditPoints="1"/>
            </p:cNvSpPr>
            <p:nvPr userDrawn="1"/>
          </p:nvSpPr>
          <p:spPr bwMode="auto">
            <a:xfrm>
              <a:off x="460375" y="3757613"/>
              <a:ext cx="44450" cy="44450"/>
            </a:xfrm>
            <a:custGeom>
              <a:avLst/>
              <a:gdLst>
                <a:gd name="T0" fmla="*/ 14 w 28"/>
                <a:gd name="T1" fmla="*/ 28 h 28"/>
                <a:gd name="T2" fmla="*/ 4 w 28"/>
                <a:gd name="T3" fmla="*/ 24 h 28"/>
                <a:gd name="T4" fmla="*/ 0 w 28"/>
                <a:gd name="T5" fmla="*/ 14 h 28"/>
                <a:gd name="T6" fmla="*/ 0 w 28"/>
                <a:gd name="T7" fmla="*/ 8 h 28"/>
                <a:gd name="T8" fmla="*/ 8 w 28"/>
                <a:gd name="T9" fmla="*/ 0 h 28"/>
                <a:gd name="T10" fmla="*/ 14 w 28"/>
                <a:gd name="T11" fmla="*/ 0 h 28"/>
                <a:gd name="T12" fmla="*/ 24 w 28"/>
                <a:gd name="T13" fmla="*/ 4 h 28"/>
                <a:gd name="T14" fmla="*/ 28 w 28"/>
                <a:gd name="T15" fmla="*/ 14 h 28"/>
                <a:gd name="T16" fmla="*/ 26 w 28"/>
                <a:gd name="T17" fmla="*/ 18 h 28"/>
                <a:gd name="T18" fmla="*/ 18 w 28"/>
                <a:gd name="T19" fmla="*/ 26 h 28"/>
                <a:gd name="T20" fmla="*/ 14 w 28"/>
                <a:gd name="T21" fmla="*/ 28 h 28"/>
                <a:gd name="T22" fmla="*/ 14 w 28"/>
                <a:gd name="T23" fmla="*/ 0 h 28"/>
                <a:gd name="T24" fmla="*/ 4 w 28"/>
                <a:gd name="T25" fmla="*/ 4 h 28"/>
                <a:gd name="T26" fmla="*/ 0 w 28"/>
                <a:gd name="T27" fmla="*/ 14 h 28"/>
                <a:gd name="T28" fmla="*/ 2 w 28"/>
                <a:gd name="T29" fmla="*/ 18 h 28"/>
                <a:gd name="T30" fmla="*/ 8 w 28"/>
                <a:gd name="T31" fmla="*/ 24 h 28"/>
                <a:gd name="T32" fmla="*/ 14 w 28"/>
                <a:gd name="T33" fmla="*/ 26 h 28"/>
                <a:gd name="T34" fmla="*/ 22 w 28"/>
                <a:gd name="T35" fmla="*/ 22 h 28"/>
                <a:gd name="T36" fmla="*/ 26 w 28"/>
                <a:gd name="T37" fmla="*/ 14 h 28"/>
                <a:gd name="T38" fmla="*/ 24 w 28"/>
                <a:gd name="T39" fmla="*/ 8 h 28"/>
                <a:gd name="T40" fmla="*/ 18 w 28"/>
                <a:gd name="T41" fmla="*/ 2 h 28"/>
                <a:gd name="T42" fmla="*/ 14 w 28"/>
                <a:gd name="T43" fmla="*/ 0 h 28"/>
                <a:gd name="T44" fmla="*/ 14 w 28"/>
                <a:gd name="T45" fmla="*/ 14 h 28"/>
                <a:gd name="T46" fmla="*/ 10 w 28"/>
                <a:gd name="T47" fmla="*/ 22 h 28"/>
                <a:gd name="T48" fmla="*/ 8 w 28"/>
                <a:gd name="T49" fmla="*/ 4 h 28"/>
                <a:gd name="T50" fmla="*/ 14 w 28"/>
                <a:gd name="T51" fmla="*/ 4 h 28"/>
                <a:gd name="T52" fmla="*/ 18 w 28"/>
                <a:gd name="T53" fmla="*/ 10 h 28"/>
                <a:gd name="T54" fmla="*/ 18 w 28"/>
                <a:gd name="T55" fmla="*/ 12 h 28"/>
                <a:gd name="T56" fmla="*/ 18 w 28"/>
                <a:gd name="T57" fmla="*/ 22 h 28"/>
                <a:gd name="T58" fmla="*/ 10 w 28"/>
                <a:gd name="T59" fmla="*/ 12 h 28"/>
                <a:gd name="T60" fmla="*/ 14 w 28"/>
                <a:gd name="T61" fmla="*/ 12 h 28"/>
                <a:gd name="T62" fmla="*/ 16 w 28"/>
                <a:gd name="T63" fmla="*/ 10 h 28"/>
                <a:gd name="T64" fmla="*/ 16 w 28"/>
                <a:gd name="T65" fmla="*/ 8 h 28"/>
                <a:gd name="T66" fmla="*/ 10 w 28"/>
                <a:gd name="T67" fmla="*/ 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 h="28">
                  <a:moveTo>
                    <a:pt x="14" y="28"/>
                  </a:moveTo>
                  <a:lnTo>
                    <a:pt x="14" y="28"/>
                  </a:lnTo>
                  <a:lnTo>
                    <a:pt x="8" y="26"/>
                  </a:lnTo>
                  <a:lnTo>
                    <a:pt x="4" y="24"/>
                  </a:lnTo>
                  <a:lnTo>
                    <a:pt x="0" y="18"/>
                  </a:lnTo>
                  <a:lnTo>
                    <a:pt x="0" y="14"/>
                  </a:lnTo>
                  <a:lnTo>
                    <a:pt x="0" y="14"/>
                  </a:lnTo>
                  <a:lnTo>
                    <a:pt x="0" y="8"/>
                  </a:lnTo>
                  <a:lnTo>
                    <a:pt x="4" y="4"/>
                  </a:lnTo>
                  <a:lnTo>
                    <a:pt x="8" y="0"/>
                  </a:lnTo>
                  <a:lnTo>
                    <a:pt x="14" y="0"/>
                  </a:lnTo>
                  <a:lnTo>
                    <a:pt x="14" y="0"/>
                  </a:lnTo>
                  <a:lnTo>
                    <a:pt x="18" y="0"/>
                  </a:lnTo>
                  <a:lnTo>
                    <a:pt x="24" y="4"/>
                  </a:lnTo>
                  <a:lnTo>
                    <a:pt x="26" y="8"/>
                  </a:lnTo>
                  <a:lnTo>
                    <a:pt x="28" y="14"/>
                  </a:lnTo>
                  <a:lnTo>
                    <a:pt x="28" y="14"/>
                  </a:lnTo>
                  <a:lnTo>
                    <a:pt x="26" y="18"/>
                  </a:lnTo>
                  <a:lnTo>
                    <a:pt x="24" y="24"/>
                  </a:lnTo>
                  <a:lnTo>
                    <a:pt x="18" y="26"/>
                  </a:lnTo>
                  <a:lnTo>
                    <a:pt x="14" y="28"/>
                  </a:lnTo>
                  <a:lnTo>
                    <a:pt x="14" y="28"/>
                  </a:lnTo>
                  <a:close/>
                  <a:moveTo>
                    <a:pt x="14" y="0"/>
                  </a:moveTo>
                  <a:lnTo>
                    <a:pt x="14" y="0"/>
                  </a:lnTo>
                  <a:lnTo>
                    <a:pt x="8" y="2"/>
                  </a:lnTo>
                  <a:lnTo>
                    <a:pt x="4" y="4"/>
                  </a:lnTo>
                  <a:lnTo>
                    <a:pt x="2" y="8"/>
                  </a:lnTo>
                  <a:lnTo>
                    <a:pt x="0" y="14"/>
                  </a:lnTo>
                  <a:lnTo>
                    <a:pt x="0" y="14"/>
                  </a:lnTo>
                  <a:lnTo>
                    <a:pt x="2" y="18"/>
                  </a:lnTo>
                  <a:lnTo>
                    <a:pt x="4" y="22"/>
                  </a:lnTo>
                  <a:lnTo>
                    <a:pt x="8" y="24"/>
                  </a:lnTo>
                  <a:lnTo>
                    <a:pt x="14" y="26"/>
                  </a:lnTo>
                  <a:lnTo>
                    <a:pt x="14" y="26"/>
                  </a:lnTo>
                  <a:lnTo>
                    <a:pt x="18" y="24"/>
                  </a:lnTo>
                  <a:lnTo>
                    <a:pt x="22" y="22"/>
                  </a:lnTo>
                  <a:lnTo>
                    <a:pt x="24" y="18"/>
                  </a:lnTo>
                  <a:lnTo>
                    <a:pt x="26" y="14"/>
                  </a:lnTo>
                  <a:lnTo>
                    <a:pt x="26" y="14"/>
                  </a:lnTo>
                  <a:lnTo>
                    <a:pt x="24" y="8"/>
                  </a:lnTo>
                  <a:lnTo>
                    <a:pt x="22" y="4"/>
                  </a:lnTo>
                  <a:lnTo>
                    <a:pt x="18" y="2"/>
                  </a:lnTo>
                  <a:lnTo>
                    <a:pt x="14" y="0"/>
                  </a:lnTo>
                  <a:lnTo>
                    <a:pt x="14" y="0"/>
                  </a:lnTo>
                  <a:close/>
                  <a:moveTo>
                    <a:pt x="16" y="22"/>
                  </a:moveTo>
                  <a:lnTo>
                    <a:pt x="14" y="14"/>
                  </a:lnTo>
                  <a:lnTo>
                    <a:pt x="10" y="14"/>
                  </a:lnTo>
                  <a:lnTo>
                    <a:pt x="10" y="22"/>
                  </a:lnTo>
                  <a:lnTo>
                    <a:pt x="8" y="22"/>
                  </a:lnTo>
                  <a:lnTo>
                    <a:pt x="8" y="4"/>
                  </a:lnTo>
                  <a:lnTo>
                    <a:pt x="14" y="4"/>
                  </a:lnTo>
                  <a:lnTo>
                    <a:pt x="14" y="4"/>
                  </a:lnTo>
                  <a:lnTo>
                    <a:pt x="18" y="6"/>
                  </a:lnTo>
                  <a:lnTo>
                    <a:pt x="18" y="10"/>
                  </a:lnTo>
                  <a:lnTo>
                    <a:pt x="18" y="10"/>
                  </a:lnTo>
                  <a:lnTo>
                    <a:pt x="18" y="12"/>
                  </a:lnTo>
                  <a:lnTo>
                    <a:pt x="16" y="14"/>
                  </a:lnTo>
                  <a:lnTo>
                    <a:pt x="18" y="22"/>
                  </a:lnTo>
                  <a:lnTo>
                    <a:pt x="16" y="22"/>
                  </a:lnTo>
                  <a:close/>
                  <a:moveTo>
                    <a:pt x="10" y="12"/>
                  </a:moveTo>
                  <a:lnTo>
                    <a:pt x="14" y="12"/>
                  </a:lnTo>
                  <a:lnTo>
                    <a:pt x="14" y="12"/>
                  </a:lnTo>
                  <a:lnTo>
                    <a:pt x="16" y="12"/>
                  </a:lnTo>
                  <a:lnTo>
                    <a:pt x="16" y="10"/>
                  </a:lnTo>
                  <a:lnTo>
                    <a:pt x="16" y="10"/>
                  </a:lnTo>
                  <a:lnTo>
                    <a:pt x="16" y="8"/>
                  </a:lnTo>
                  <a:lnTo>
                    <a:pt x="12" y="6"/>
                  </a:lnTo>
                  <a:lnTo>
                    <a:pt x="10" y="6"/>
                  </a:lnTo>
                  <a:lnTo>
                    <a:pt x="10"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grpSp>
    </p:spTree>
    <p:extLst>
      <p:ext uri="{BB962C8B-B14F-4D97-AF65-F5344CB8AC3E}">
        <p14:creationId xmlns:p14="http://schemas.microsoft.com/office/powerpoint/2010/main" val="23543966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Regression – The one most understand…</a:t>
            </a:r>
          </a:p>
        </p:txBody>
      </p:sp>
      <p:sp>
        <p:nvSpPr>
          <p:cNvPr id="3" name="Slide Number Placeholder 2"/>
          <p:cNvSpPr>
            <a:spLocks noGrp="1"/>
          </p:cNvSpPr>
          <p:nvPr>
            <p:ph type="sldNum" sz="quarter" idx="12"/>
          </p:nvPr>
        </p:nvSpPr>
        <p:spPr/>
        <p:txBody>
          <a:bodyPr/>
          <a:lstStyle/>
          <a:p>
            <a:fld id="{9EC71654-96A5-4280-94F3-931C61A9F92C}" type="slidenum">
              <a:rPr lang="en-US" noProof="0" smtClean="0"/>
              <a:pPr/>
              <a:t>30</a:t>
            </a:fld>
            <a:endParaRPr lang="en-US" noProof="0" dirty="0"/>
          </a:p>
        </p:txBody>
      </p:sp>
      <p:sp>
        <p:nvSpPr>
          <p:cNvPr id="7" name="TextBox 6"/>
          <p:cNvSpPr txBox="1"/>
          <p:nvPr/>
        </p:nvSpPr>
        <p:spPr>
          <a:xfrm>
            <a:off x="515938" y="1466491"/>
            <a:ext cx="11423020" cy="738664"/>
          </a:xfrm>
          <a:prstGeom prst="rect">
            <a:avLst/>
          </a:prstGeom>
          <a:noFill/>
        </p:spPr>
        <p:txBody>
          <a:bodyPr wrap="square" rtlCol="0">
            <a:spAutoFit/>
          </a:bodyPr>
          <a:lstStyle/>
          <a:p>
            <a:r>
              <a:rPr lang="en-US" sz="1400" dirty="0"/>
              <a:t>The most basic machine learning algorithm that can be implemented on this data is linear regression. The linear regression model returns an equation that determines the relationship between the independent variables and the dependent variable.  The equation for linear regression can be written as:</a:t>
            </a:r>
          </a:p>
          <a:p>
            <a:r>
              <a:rPr lang="en-US" sz="1400" dirty="0"/>
              <a:t>Here, x1, x2,….</a:t>
            </a:r>
            <a:r>
              <a:rPr lang="en-US" sz="1400" dirty="0" err="1"/>
              <a:t>xn</a:t>
            </a:r>
            <a:r>
              <a:rPr lang="en-US" sz="1400" dirty="0"/>
              <a:t> represent the independent variables while the coefficients θ1, θ2, …. </a:t>
            </a:r>
            <a:r>
              <a:rPr lang="en-US" sz="1400" dirty="0" err="1"/>
              <a:t>θn</a:t>
            </a:r>
            <a:r>
              <a:rPr lang="en-US" sz="1400" dirty="0"/>
              <a:t>  represent the weights.</a:t>
            </a:r>
          </a:p>
        </p:txBody>
      </p:sp>
      <p:pic>
        <p:nvPicPr>
          <p:cNvPr id="2056" name="Picture 8" descr="https://s3-ap-south-1.amazonaws.com/av-blog-media/wp-content/uploads/2018/10/stock1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94584" y="2438123"/>
            <a:ext cx="2228850" cy="39052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515938" y="3061618"/>
            <a:ext cx="5938202" cy="3108543"/>
          </a:xfrm>
          <a:prstGeom prst="rect">
            <a:avLst/>
          </a:prstGeom>
          <a:noFill/>
        </p:spPr>
        <p:txBody>
          <a:bodyPr wrap="square" rtlCol="0">
            <a:spAutoFit/>
          </a:bodyPr>
          <a:lstStyle/>
          <a:p>
            <a:r>
              <a:rPr lang="en-US" sz="1400" dirty="0"/>
              <a:t>Here, we have Y as our dependent variable (future price of front month of gasoline), X’s are the independent variables and all thetas are the coefficients. Coefficients are basically the weights assigned to the features, based on their importance. When we have a high dimensional data set, it would be highly inefficient to use all the variables since some of them might be imparting redundant information. We would need to select the right set of variables which give us an accurate model as well as are able to explain the dependent variable well. There are multiple ways to select the right set of variables for the model. First among them would be the business understanding and domain knowledge. For instance while predicting sales we know that marketing efforts should impact positively towards sales and is an important feature in your model. We should also take care that the variables we’re selecting should not be correlated among themselves.</a:t>
            </a:r>
          </a:p>
          <a:p>
            <a:endParaRPr lang="en-US" sz="1400" dirty="0"/>
          </a:p>
        </p:txBody>
      </p:sp>
      <p:pic>
        <p:nvPicPr>
          <p:cNvPr id="6" name="Picture 5"/>
          <p:cNvPicPr>
            <a:picLocks noChangeAspect="1"/>
          </p:cNvPicPr>
          <p:nvPr/>
        </p:nvPicPr>
        <p:blipFill>
          <a:blip r:embed="rId3"/>
          <a:stretch>
            <a:fillRect/>
          </a:stretch>
        </p:blipFill>
        <p:spPr>
          <a:xfrm>
            <a:off x="6454140" y="2786180"/>
            <a:ext cx="5269094" cy="3271719"/>
          </a:xfrm>
          <a:prstGeom prst="rect">
            <a:avLst/>
          </a:prstGeom>
        </p:spPr>
      </p:pic>
    </p:spTree>
    <p:extLst>
      <p:ext uri="{BB962C8B-B14F-4D97-AF65-F5344CB8AC3E}">
        <p14:creationId xmlns:p14="http://schemas.microsoft.com/office/powerpoint/2010/main" val="38582978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Selecting the right features for your model</a:t>
            </a:r>
          </a:p>
        </p:txBody>
      </p:sp>
      <p:sp>
        <p:nvSpPr>
          <p:cNvPr id="3" name="Slide Number Placeholder 2"/>
          <p:cNvSpPr>
            <a:spLocks noGrp="1"/>
          </p:cNvSpPr>
          <p:nvPr>
            <p:ph type="sldNum" sz="quarter" idx="12"/>
          </p:nvPr>
        </p:nvSpPr>
        <p:spPr/>
        <p:txBody>
          <a:bodyPr/>
          <a:lstStyle/>
          <a:p>
            <a:fld id="{9EC71654-96A5-4280-94F3-931C61A9F92C}" type="slidenum">
              <a:rPr lang="en-US" noProof="0" smtClean="0"/>
              <a:pPr/>
              <a:t>31</a:t>
            </a:fld>
            <a:endParaRPr lang="en-US" noProof="0" dirty="0"/>
          </a:p>
        </p:txBody>
      </p:sp>
      <p:sp>
        <p:nvSpPr>
          <p:cNvPr id="5" name="TextBox 4"/>
          <p:cNvSpPr txBox="1"/>
          <p:nvPr/>
        </p:nvSpPr>
        <p:spPr>
          <a:xfrm>
            <a:off x="379728" y="1311215"/>
            <a:ext cx="11423020" cy="2092881"/>
          </a:xfrm>
          <a:prstGeom prst="rect">
            <a:avLst/>
          </a:prstGeom>
          <a:noFill/>
        </p:spPr>
        <p:txBody>
          <a:bodyPr wrap="square" rtlCol="0">
            <a:spAutoFit/>
          </a:bodyPr>
          <a:lstStyle/>
          <a:p>
            <a:r>
              <a:rPr lang="en-US" sz="1400" dirty="0"/>
              <a:t>As we add more and more parameters to our model, its complexity increases, which results in increasing variance and decreasing bias, i.e., overfitting. So we need to find out one optimum point in our model where the decrease in bias is equal to increase in variance. In practice, there is no analytical way to find this point. So how to deal with high variance or high bias?  To overcome under fitting or high bias, we can basically add new parameters to our model so that the model complexity increases, and thus reducing high bias.  Now, how can we overcome Overfitting for a regression model?  Basically there are two methods to overcome overfitting;</a:t>
            </a:r>
          </a:p>
          <a:p>
            <a:endParaRPr lang="en-US" sz="1400" dirty="0"/>
          </a:p>
          <a:p>
            <a:pPr marL="285750" indent="-285750">
              <a:buFont typeface="Arial" panose="020B0604020202020204" pitchFamily="34" charset="0"/>
              <a:buChar char="•"/>
            </a:pPr>
            <a:r>
              <a:rPr lang="en-US" sz="1400" dirty="0"/>
              <a:t>Reduce the model complexity</a:t>
            </a:r>
          </a:p>
          <a:p>
            <a:pPr marL="285750" indent="-285750">
              <a:buFont typeface="Arial" panose="020B0604020202020204" pitchFamily="34" charset="0"/>
              <a:buChar char="•"/>
            </a:pPr>
            <a:r>
              <a:rPr lang="en-US" sz="1400" dirty="0"/>
              <a:t>Regularization</a:t>
            </a:r>
          </a:p>
          <a:p>
            <a:endParaRPr lang="en-US" dirty="0"/>
          </a:p>
        </p:txBody>
      </p:sp>
      <p:pic>
        <p:nvPicPr>
          <p:cNvPr id="6" name="Picture 5"/>
          <p:cNvPicPr>
            <a:picLocks noChangeAspect="1"/>
          </p:cNvPicPr>
          <p:nvPr/>
        </p:nvPicPr>
        <p:blipFill>
          <a:blip r:embed="rId2"/>
          <a:stretch>
            <a:fillRect/>
          </a:stretch>
        </p:blipFill>
        <p:spPr>
          <a:xfrm>
            <a:off x="758169" y="3188652"/>
            <a:ext cx="9454535" cy="2845148"/>
          </a:xfrm>
          <a:prstGeom prst="rect">
            <a:avLst/>
          </a:prstGeom>
        </p:spPr>
      </p:pic>
    </p:spTree>
    <p:extLst>
      <p:ext uri="{BB962C8B-B14F-4D97-AF65-F5344CB8AC3E}">
        <p14:creationId xmlns:p14="http://schemas.microsoft.com/office/powerpoint/2010/main" val="389270779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regression model summary</a:t>
            </a:r>
          </a:p>
        </p:txBody>
      </p:sp>
      <p:sp>
        <p:nvSpPr>
          <p:cNvPr id="3" name="Slide Number Placeholder 2"/>
          <p:cNvSpPr>
            <a:spLocks noGrp="1"/>
          </p:cNvSpPr>
          <p:nvPr>
            <p:ph type="sldNum" sz="quarter" idx="12"/>
          </p:nvPr>
        </p:nvSpPr>
        <p:spPr/>
        <p:txBody>
          <a:bodyPr/>
          <a:lstStyle/>
          <a:p>
            <a:fld id="{9EC71654-96A5-4280-94F3-931C61A9F92C}" type="slidenum">
              <a:rPr lang="en-US" noProof="0" smtClean="0"/>
              <a:pPr/>
              <a:t>32</a:t>
            </a:fld>
            <a:endParaRPr lang="en-US" noProof="0" dirty="0"/>
          </a:p>
        </p:txBody>
      </p:sp>
      <p:sp>
        <p:nvSpPr>
          <p:cNvPr id="4" name="TextBox 3"/>
          <p:cNvSpPr txBox="1"/>
          <p:nvPr/>
        </p:nvSpPr>
        <p:spPr>
          <a:xfrm>
            <a:off x="594360" y="1531620"/>
            <a:ext cx="10683240" cy="2031325"/>
          </a:xfrm>
          <a:prstGeom prst="rect">
            <a:avLst/>
          </a:prstGeom>
          <a:noFill/>
        </p:spPr>
        <p:txBody>
          <a:bodyPr wrap="square" rtlCol="0">
            <a:spAutoFit/>
          </a:bodyPr>
          <a:lstStyle/>
          <a:p>
            <a:r>
              <a:rPr lang="en-US" sz="1400" dirty="0"/>
              <a:t>We analyzed several linear models; Linear Regression, Polynomial, Ridge and Lasso. </a:t>
            </a:r>
          </a:p>
          <a:p>
            <a:r>
              <a:rPr lang="en-US" sz="1400" dirty="0"/>
              <a:t>All these models had a </a:t>
            </a:r>
            <a:r>
              <a:rPr lang="en-US" sz="1400" dirty="0" err="1"/>
              <a:t>RSquared</a:t>
            </a:r>
            <a:r>
              <a:rPr lang="en-US" sz="1400" dirty="0"/>
              <a:t> &gt;98% and MSE ~0.00. </a:t>
            </a:r>
          </a:p>
          <a:p>
            <a:endParaRPr lang="en-US" sz="1400" dirty="0"/>
          </a:p>
          <a:p>
            <a:r>
              <a:rPr lang="en-US" sz="1400" dirty="0"/>
              <a:t>We have discussed Linear regression and Polynomial introduces a more controlled fit depending on the degree put into the model.  Ridge and Lasso regression uses two different penalty functions. Ridge uses l2 where as lasso go with l1. In ridge regression, the penalty is the sum of the squares of the coefficients and for the Lasso, it’s the sum of the absolute values of the coefficients. It’s a shrinkage towards zero using an absolute value (l1 penalty) rather than a sum of squares(l2 penalty).  Ridge regression can’t zero coefficients. You either select all the coefficients or none of them whereas LASSO does both parameter shrinkage and variable selection automatically because it zero out the coefficients of collinear variables. </a:t>
            </a:r>
            <a:endParaRPr lang="en-US" dirty="0"/>
          </a:p>
        </p:txBody>
      </p:sp>
      <p:pic>
        <p:nvPicPr>
          <p:cNvPr id="5" name="Picture 4"/>
          <p:cNvPicPr>
            <a:picLocks noChangeAspect="1"/>
          </p:cNvPicPr>
          <p:nvPr/>
        </p:nvPicPr>
        <p:blipFill>
          <a:blip r:embed="rId2"/>
          <a:stretch>
            <a:fillRect/>
          </a:stretch>
        </p:blipFill>
        <p:spPr>
          <a:xfrm>
            <a:off x="441577" y="4035330"/>
            <a:ext cx="4511424" cy="2259594"/>
          </a:xfrm>
          <a:prstGeom prst="rect">
            <a:avLst/>
          </a:prstGeom>
        </p:spPr>
      </p:pic>
      <p:pic>
        <p:nvPicPr>
          <p:cNvPr id="6" name="Picture 5"/>
          <p:cNvPicPr>
            <a:picLocks noChangeAspect="1"/>
          </p:cNvPicPr>
          <p:nvPr/>
        </p:nvPicPr>
        <p:blipFill>
          <a:blip r:embed="rId3"/>
          <a:stretch>
            <a:fillRect/>
          </a:stretch>
        </p:blipFill>
        <p:spPr>
          <a:xfrm>
            <a:off x="5291711" y="3486238"/>
            <a:ext cx="5985889" cy="2969501"/>
          </a:xfrm>
          <a:prstGeom prst="rect">
            <a:avLst/>
          </a:prstGeom>
        </p:spPr>
      </p:pic>
      <p:sp>
        <p:nvSpPr>
          <p:cNvPr id="7" name="TextBox 6"/>
          <p:cNvSpPr txBox="1"/>
          <p:nvPr/>
        </p:nvSpPr>
        <p:spPr>
          <a:xfrm>
            <a:off x="6774180" y="3712164"/>
            <a:ext cx="4236720" cy="646331"/>
          </a:xfrm>
          <a:prstGeom prst="rect">
            <a:avLst/>
          </a:prstGeom>
          <a:noFill/>
        </p:spPr>
        <p:txBody>
          <a:bodyPr wrap="square" rtlCol="0">
            <a:spAutoFit/>
          </a:bodyPr>
          <a:lstStyle/>
          <a:p>
            <a:r>
              <a:rPr lang="en-US" dirty="0"/>
              <a:t>Actual versus predicted prices where quite similar.</a:t>
            </a:r>
          </a:p>
        </p:txBody>
      </p:sp>
      <p:sp>
        <p:nvSpPr>
          <p:cNvPr id="8" name="TextBox 7"/>
          <p:cNvSpPr txBox="1"/>
          <p:nvPr/>
        </p:nvSpPr>
        <p:spPr>
          <a:xfrm>
            <a:off x="906780" y="3604260"/>
            <a:ext cx="3375660" cy="369332"/>
          </a:xfrm>
          <a:prstGeom prst="rect">
            <a:avLst/>
          </a:prstGeom>
          <a:noFill/>
        </p:spPr>
        <p:txBody>
          <a:bodyPr wrap="square" rtlCol="0">
            <a:spAutoFit/>
          </a:bodyPr>
          <a:lstStyle/>
          <a:p>
            <a:endParaRPr lang="en-US" dirty="0"/>
          </a:p>
        </p:txBody>
      </p:sp>
      <p:sp>
        <p:nvSpPr>
          <p:cNvPr id="9" name="TextBox 8"/>
          <p:cNvSpPr txBox="1"/>
          <p:nvPr/>
        </p:nvSpPr>
        <p:spPr>
          <a:xfrm>
            <a:off x="441577" y="3604260"/>
            <a:ext cx="4511424" cy="369332"/>
          </a:xfrm>
          <a:prstGeom prst="rect">
            <a:avLst/>
          </a:prstGeom>
          <a:noFill/>
        </p:spPr>
        <p:txBody>
          <a:bodyPr wrap="square" rtlCol="0">
            <a:spAutoFit/>
          </a:bodyPr>
          <a:lstStyle/>
          <a:p>
            <a:r>
              <a:rPr lang="en-US" dirty="0"/>
              <a:t>Error residual looked good…</a:t>
            </a:r>
          </a:p>
        </p:txBody>
      </p:sp>
    </p:spTree>
    <p:extLst>
      <p:ext uri="{BB962C8B-B14F-4D97-AF65-F5344CB8AC3E}">
        <p14:creationId xmlns:p14="http://schemas.microsoft.com/office/powerpoint/2010/main" val="24701655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82A08C-B47E-4F5D-8347-448DAAEBBA5E}"/>
              </a:ext>
            </a:extLst>
          </p:cNvPr>
          <p:cNvSpPr>
            <a:spLocks noGrp="1"/>
          </p:cNvSpPr>
          <p:nvPr>
            <p:ph type="title"/>
          </p:nvPr>
        </p:nvSpPr>
        <p:spPr/>
        <p:txBody>
          <a:bodyPr/>
          <a:lstStyle/>
          <a:p>
            <a:r>
              <a:rPr lang="en-US" dirty="0"/>
              <a:t>Initial Feature Creation – Gaussian Mixture Models</a:t>
            </a:r>
          </a:p>
        </p:txBody>
      </p:sp>
      <p:sp>
        <p:nvSpPr>
          <p:cNvPr id="3" name="Slide Number Placeholder 2">
            <a:extLst>
              <a:ext uri="{FF2B5EF4-FFF2-40B4-BE49-F238E27FC236}">
                <a16:creationId xmlns:a16="http://schemas.microsoft.com/office/drawing/2014/main" id="{4D00624D-4770-4BEF-9C2C-A6634B361A0A}"/>
              </a:ext>
            </a:extLst>
          </p:cNvPr>
          <p:cNvSpPr>
            <a:spLocks noGrp="1"/>
          </p:cNvSpPr>
          <p:nvPr>
            <p:ph type="sldNum" sz="quarter" idx="12"/>
          </p:nvPr>
        </p:nvSpPr>
        <p:spPr/>
        <p:txBody>
          <a:bodyPr/>
          <a:lstStyle/>
          <a:p>
            <a:fld id="{9EC71654-96A5-4280-94F3-931C61A9F92C}" type="slidenum">
              <a:rPr lang="en-US" noProof="0" smtClean="0"/>
              <a:pPr/>
              <a:t>33</a:t>
            </a:fld>
            <a:endParaRPr lang="en-US" noProof="0" dirty="0"/>
          </a:p>
        </p:txBody>
      </p:sp>
      <p:pic>
        <p:nvPicPr>
          <p:cNvPr id="4" name="Picture 3">
            <a:extLst>
              <a:ext uri="{FF2B5EF4-FFF2-40B4-BE49-F238E27FC236}">
                <a16:creationId xmlns:a16="http://schemas.microsoft.com/office/drawing/2014/main" id="{37B7955E-08FD-4C9E-82EC-11953032222E}"/>
              </a:ext>
            </a:extLst>
          </p:cNvPr>
          <p:cNvPicPr>
            <a:picLocks noChangeAspect="1"/>
          </p:cNvPicPr>
          <p:nvPr/>
        </p:nvPicPr>
        <p:blipFill>
          <a:blip r:embed="rId2"/>
          <a:stretch>
            <a:fillRect/>
          </a:stretch>
        </p:blipFill>
        <p:spPr>
          <a:xfrm>
            <a:off x="253467" y="1166957"/>
            <a:ext cx="5523808" cy="3193181"/>
          </a:xfrm>
          <a:prstGeom prst="rect">
            <a:avLst/>
          </a:prstGeom>
        </p:spPr>
      </p:pic>
      <p:sp>
        <p:nvSpPr>
          <p:cNvPr id="6" name="TextBox 5">
            <a:extLst>
              <a:ext uri="{FF2B5EF4-FFF2-40B4-BE49-F238E27FC236}">
                <a16:creationId xmlns:a16="http://schemas.microsoft.com/office/drawing/2014/main" id="{FD22748F-1391-4547-B4A4-38D18E922EDC}"/>
              </a:ext>
            </a:extLst>
          </p:cNvPr>
          <p:cNvSpPr txBox="1"/>
          <p:nvPr/>
        </p:nvSpPr>
        <p:spPr>
          <a:xfrm>
            <a:off x="348114" y="4360138"/>
            <a:ext cx="5334513" cy="2031325"/>
          </a:xfrm>
          <a:prstGeom prst="rect">
            <a:avLst/>
          </a:prstGeom>
          <a:noFill/>
        </p:spPr>
        <p:txBody>
          <a:bodyPr wrap="square" rtlCol="0">
            <a:spAutoFit/>
          </a:bodyPr>
          <a:lstStyle/>
          <a:p>
            <a:r>
              <a:rPr lang="en-US" sz="1400" dirty="0"/>
              <a:t>Examining the data set, we actually see an additional pattern start to emerge.  The front future contract price of gasoline(in fact most energy sector instruments) is highly volatile.  While k-means clustering might not be the right way of viewing this volatility clustering, we will take a look at Gaussian mixture models (GMMs), which can be viewed as an extension of the ideas behind </a:t>
            </a:r>
            <a:r>
              <a:rPr lang="en-US" sz="1400" i="1" dirty="0"/>
              <a:t>k</a:t>
            </a:r>
            <a:r>
              <a:rPr lang="en-US" sz="1400" dirty="0"/>
              <a:t>-means, but can also be a powerful tool for estimation beyond simple clustering.  Note the graph above is smoothing out the close price, due to two different blends of gasoline produced during the year.</a:t>
            </a:r>
          </a:p>
        </p:txBody>
      </p:sp>
      <p:sp>
        <p:nvSpPr>
          <p:cNvPr id="8" name="TextBox 7">
            <a:extLst>
              <a:ext uri="{FF2B5EF4-FFF2-40B4-BE49-F238E27FC236}">
                <a16:creationId xmlns:a16="http://schemas.microsoft.com/office/drawing/2014/main" id="{4AB98BEC-32CC-4F9A-A308-49CCA8CE8D67}"/>
              </a:ext>
            </a:extLst>
          </p:cNvPr>
          <p:cNvSpPr txBox="1"/>
          <p:nvPr/>
        </p:nvSpPr>
        <p:spPr>
          <a:xfrm>
            <a:off x="6025415" y="1166957"/>
            <a:ext cx="5632741" cy="2031325"/>
          </a:xfrm>
          <a:prstGeom prst="rect">
            <a:avLst/>
          </a:prstGeom>
          <a:noFill/>
        </p:spPr>
        <p:txBody>
          <a:bodyPr wrap="square" rtlCol="0">
            <a:spAutoFit/>
          </a:bodyPr>
          <a:lstStyle/>
          <a:p>
            <a:r>
              <a:rPr lang="en-US" sz="1400" dirty="0"/>
              <a:t>A Gaussian mixture model (GMM) attempts to find a mixture of multi-dimensional Gaussian probability distributions that best model any input dataset. In the simplest case, GMMs can be used for finding clusters in the same manner as </a:t>
            </a:r>
            <a:r>
              <a:rPr lang="en-US" sz="1400" i="1" dirty="0"/>
              <a:t>k</a:t>
            </a:r>
            <a:r>
              <a:rPr lang="en-US" sz="1400" dirty="0"/>
              <a:t>-means. Though GMM is often categorized as a clustering algorithm, fundamentally it is an algorithm for </a:t>
            </a:r>
            <a:r>
              <a:rPr lang="en-US" sz="1400" i="1" dirty="0"/>
              <a:t>density estimation</a:t>
            </a:r>
            <a:r>
              <a:rPr lang="en-US" sz="1400" dirty="0"/>
              <a:t>. That is to say, the result of a GMM fit to some data is technically not a clustering model, but a generative probabilistic model describing the distribution of the data.  Below, we break down the volatility of the pricing action and create “regimes” of volatility in the pricing action.</a:t>
            </a:r>
          </a:p>
        </p:txBody>
      </p:sp>
      <p:pic>
        <p:nvPicPr>
          <p:cNvPr id="9" name="Picture 8">
            <a:extLst>
              <a:ext uri="{FF2B5EF4-FFF2-40B4-BE49-F238E27FC236}">
                <a16:creationId xmlns:a16="http://schemas.microsoft.com/office/drawing/2014/main" id="{01A53714-3EE5-4FCE-875E-F9048F324926}"/>
              </a:ext>
            </a:extLst>
          </p:cNvPr>
          <p:cNvPicPr>
            <a:picLocks noChangeAspect="1"/>
          </p:cNvPicPr>
          <p:nvPr/>
        </p:nvPicPr>
        <p:blipFill>
          <a:blip r:embed="rId3"/>
          <a:stretch>
            <a:fillRect/>
          </a:stretch>
        </p:blipFill>
        <p:spPr>
          <a:xfrm>
            <a:off x="6091238" y="3457668"/>
            <a:ext cx="5857143" cy="2628571"/>
          </a:xfrm>
          <a:prstGeom prst="rect">
            <a:avLst/>
          </a:prstGeom>
        </p:spPr>
      </p:pic>
      <p:sp>
        <p:nvSpPr>
          <p:cNvPr id="10" name="TextBox 9">
            <a:extLst>
              <a:ext uri="{FF2B5EF4-FFF2-40B4-BE49-F238E27FC236}">
                <a16:creationId xmlns:a16="http://schemas.microsoft.com/office/drawing/2014/main" id="{9194CC84-9498-4C00-9F9A-D1E0EE03E21E}"/>
              </a:ext>
            </a:extLst>
          </p:cNvPr>
          <p:cNvSpPr txBox="1"/>
          <p:nvPr/>
        </p:nvSpPr>
        <p:spPr>
          <a:xfrm>
            <a:off x="6091238" y="6217920"/>
            <a:ext cx="5045191" cy="523220"/>
          </a:xfrm>
          <a:prstGeom prst="rect">
            <a:avLst/>
          </a:prstGeom>
          <a:noFill/>
        </p:spPr>
        <p:txBody>
          <a:bodyPr wrap="square" rtlCol="0">
            <a:spAutoFit/>
          </a:bodyPr>
          <a:lstStyle/>
          <a:p>
            <a:r>
              <a:rPr lang="en-US" sz="1400" dirty="0"/>
              <a:t>Therefore we will be including these volatility regimes in our next modeling effort; SVM</a:t>
            </a:r>
          </a:p>
        </p:txBody>
      </p:sp>
    </p:spTree>
    <p:extLst>
      <p:ext uri="{BB962C8B-B14F-4D97-AF65-F5344CB8AC3E}">
        <p14:creationId xmlns:p14="http://schemas.microsoft.com/office/powerpoint/2010/main" val="70996292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C358DCB-AFED-C248-8A1C-BC46BA83091B}"/>
              </a:ext>
            </a:extLst>
          </p:cNvPr>
          <p:cNvSpPr>
            <a:spLocks noGrp="1"/>
          </p:cNvSpPr>
          <p:nvPr>
            <p:ph type="sldNum" sz="quarter" idx="12"/>
          </p:nvPr>
        </p:nvSpPr>
        <p:spPr/>
        <p:txBody>
          <a:bodyPr/>
          <a:lstStyle/>
          <a:p>
            <a:fld id="{9EC71654-96A5-4280-94F3-931C61A9F92C}" type="slidenum">
              <a:rPr lang="en-US" noProof="0" smtClean="0"/>
              <a:pPr/>
              <a:t>34</a:t>
            </a:fld>
            <a:endParaRPr lang="en-US" noProof="0" dirty="0"/>
          </a:p>
        </p:txBody>
      </p:sp>
      <p:sp>
        <p:nvSpPr>
          <p:cNvPr id="3" name="Content Placeholder 2">
            <a:extLst>
              <a:ext uri="{FF2B5EF4-FFF2-40B4-BE49-F238E27FC236}">
                <a16:creationId xmlns:a16="http://schemas.microsoft.com/office/drawing/2014/main" id="{4823ECA7-38DB-114B-9DCE-57EEE78AECFD}"/>
              </a:ext>
            </a:extLst>
          </p:cNvPr>
          <p:cNvSpPr>
            <a:spLocks noGrp="1"/>
          </p:cNvSpPr>
          <p:nvPr>
            <p:ph sz="half" idx="1"/>
          </p:nvPr>
        </p:nvSpPr>
        <p:spPr>
          <a:xfrm>
            <a:off x="596900" y="1142999"/>
            <a:ext cx="10345420" cy="4678681"/>
          </a:xfrm>
        </p:spPr>
        <p:txBody>
          <a:bodyPr>
            <a:normAutofit fontScale="77500" lnSpcReduction="20000"/>
          </a:bodyPr>
          <a:lstStyle/>
          <a:p>
            <a:pPr marL="0" indent="0">
              <a:buNone/>
            </a:pPr>
            <a:r>
              <a:rPr lang="en-US" b="1" dirty="0"/>
              <a:t>ARIMA</a:t>
            </a:r>
            <a:r>
              <a:rPr lang="en-US" dirty="0"/>
              <a:t> is an acronym that stands for </a:t>
            </a:r>
            <a:r>
              <a:rPr lang="en-US" dirty="0" err="1"/>
              <a:t>AutoRegressive</a:t>
            </a:r>
            <a:r>
              <a:rPr lang="en-US" dirty="0"/>
              <a:t> Integrated Moving Average. It is a form of regression analysis whose goal is to predict future values by examining the </a:t>
            </a:r>
            <a:r>
              <a:rPr lang="en-US" i="1" dirty="0"/>
              <a:t>differences between values</a:t>
            </a:r>
            <a:r>
              <a:rPr lang="en-US" dirty="0"/>
              <a:t> in a series instead of through actual values. It can be better understood by looking at its three parts:</a:t>
            </a:r>
          </a:p>
          <a:p>
            <a:pPr lvl="0"/>
            <a:r>
              <a:rPr lang="en-US" dirty="0"/>
              <a:t>Autoregression (AR) - By regressing a variable on past values of itself, AR causes autocorrelations to gradually decay. Assuming recent events have greater influence than former events on the next outcome, the AR portion applies a weight to each of the past observations based on how recent they are and applies those values forecasts future outcomes.</a:t>
            </a:r>
          </a:p>
          <a:p>
            <a:pPr lvl="0"/>
            <a:r>
              <a:rPr lang="en-US" dirty="0"/>
              <a:t>Integrated (I) - To reduce seasonality and make a time series stationary, data values are replaced by the difference between the current values and the previous values. This </a:t>
            </a:r>
            <a:r>
              <a:rPr lang="en-US" i="1" dirty="0"/>
              <a:t>differencing </a:t>
            </a:r>
            <a:r>
              <a:rPr lang="en-US" dirty="0"/>
              <a:t>eliminates the seasonality.</a:t>
            </a:r>
          </a:p>
          <a:p>
            <a:pPr lvl="0"/>
            <a:r>
              <a:rPr lang="en-US" dirty="0"/>
              <a:t>Moving Average (MA) - To remove the random movements from a time series the Moving Average portion of ARIMA uses error terms from previous values to predict future observations. MA uses a fixed window and weights that are relative to the time making them more volatile and responsive to current events.</a:t>
            </a:r>
          </a:p>
          <a:p>
            <a:pPr marL="0" indent="0">
              <a:buNone/>
            </a:pPr>
            <a:endParaRPr lang="en-US" dirty="0"/>
          </a:p>
          <a:p>
            <a:pPr lvl="0"/>
            <a:endParaRPr lang="en-US" dirty="0"/>
          </a:p>
          <a:p>
            <a:endParaRPr lang="en-US" dirty="0"/>
          </a:p>
        </p:txBody>
      </p:sp>
      <p:sp>
        <p:nvSpPr>
          <p:cNvPr id="5" name="Title 4">
            <a:extLst>
              <a:ext uri="{FF2B5EF4-FFF2-40B4-BE49-F238E27FC236}">
                <a16:creationId xmlns:a16="http://schemas.microsoft.com/office/drawing/2014/main" id="{4DCA969E-578C-C543-8FF1-DB691358ADF3}"/>
              </a:ext>
            </a:extLst>
          </p:cNvPr>
          <p:cNvSpPr>
            <a:spLocks noGrp="1"/>
          </p:cNvSpPr>
          <p:nvPr>
            <p:ph type="title"/>
          </p:nvPr>
        </p:nvSpPr>
        <p:spPr>
          <a:xfrm>
            <a:off x="596900" y="313528"/>
            <a:ext cx="1510680" cy="500511"/>
          </a:xfrm>
        </p:spPr>
        <p:txBody>
          <a:bodyPr/>
          <a:lstStyle/>
          <a:p>
            <a:r>
              <a:rPr lang="en-US" dirty="0"/>
              <a:t>ARIMA</a:t>
            </a:r>
          </a:p>
        </p:txBody>
      </p:sp>
    </p:spTree>
    <p:extLst>
      <p:ext uri="{BB962C8B-B14F-4D97-AF65-F5344CB8AC3E}">
        <p14:creationId xmlns:p14="http://schemas.microsoft.com/office/powerpoint/2010/main" val="313679133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3D9FE2C-E9DD-0E46-AAD3-CA22CEBC554B}"/>
              </a:ext>
            </a:extLst>
          </p:cNvPr>
          <p:cNvSpPr>
            <a:spLocks noGrp="1"/>
          </p:cNvSpPr>
          <p:nvPr>
            <p:ph type="sldNum" sz="quarter" idx="12"/>
          </p:nvPr>
        </p:nvSpPr>
        <p:spPr/>
        <p:txBody>
          <a:bodyPr/>
          <a:lstStyle/>
          <a:p>
            <a:fld id="{9EC71654-96A5-4280-94F3-931C61A9F92C}" type="slidenum">
              <a:rPr lang="en-US" noProof="0" smtClean="0"/>
              <a:pPr/>
              <a:t>35</a:t>
            </a:fld>
            <a:endParaRPr lang="en-US" noProof="0" dirty="0"/>
          </a:p>
        </p:txBody>
      </p:sp>
      <p:sp>
        <p:nvSpPr>
          <p:cNvPr id="4" name="Content Placeholder 3">
            <a:extLst>
              <a:ext uri="{FF2B5EF4-FFF2-40B4-BE49-F238E27FC236}">
                <a16:creationId xmlns:a16="http://schemas.microsoft.com/office/drawing/2014/main" id="{9691C10A-5C9F-BD44-B9E9-44529C56EF60}"/>
              </a:ext>
            </a:extLst>
          </p:cNvPr>
          <p:cNvSpPr>
            <a:spLocks noGrp="1"/>
          </p:cNvSpPr>
          <p:nvPr>
            <p:ph sz="half" idx="2"/>
          </p:nvPr>
        </p:nvSpPr>
        <p:spPr>
          <a:xfrm>
            <a:off x="6172200" y="2633345"/>
            <a:ext cx="5181600" cy="2746375"/>
          </a:xfrm>
        </p:spPr>
        <p:txBody>
          <a:bodyPr>
            <a:normAutofit fontScale="92500"/>
          </a:bodyPr>
          <a:lstStyle/>
          <a:p>
            <a:pPr marL="0" lvl="0" indent="0">
              <a:buNone/>
            </a:pPr>
            <a:r>
              <a:rPr lang="en-US" dirty="0"/>
              <a:t>ARIMA Model Assumptions Include:</a:t>
            </a:r>
          </a:p>
          <a:p>
            <a:pPr lvl="1"/>
            <a:r>
              <a:rPr lang="en-US" dirty="0"/>
              <a:t>Previous timepoints influence behavior of present timepoints</a:t>
            </a:r>
          </a:p>
          <a:p>
            <a:pPr lvl="1"/>
            <a:r>
              <a:rPr lang="en-US" dirty="0"/>
              <a:t>Data is free from anomalies</a:t>
            </a:r>
          </a:p>
          <a:p>
            <a:pPr lvl="1"/>
            <a:r>
              <a:rPr lang="en-US" dirty="0"/>
              <a:t>Model parameters and error term are constant</a:t>
            </a:r>
          </a:p>
          <a:p>
            <a:pPr lvl="1"/>
            <a:r>
              <a:rPr lang="en-US" dirty="0"/>
              <a:t>Series is stationary</a:t>
            </a:r>
          </a:p>
        </p:txBody>
      </p:sp>
      <p:sp>
        <p:nvSpPr>
          <p:cNvPr id="5" name="Title 4">
            <a:extLst>
              <a:ext uri="{FF2B5EF4-FFF2-40B4-BE49-F238E27FC236}">
                <a16:creationId xmlns:a16="http://schemas.microsoft.com/office/drawing/2014/main" id="{CA644862-7DBB-2047-9C6C-D8547C29A47F}"/>
              </a:ext>
            </a:extLst>
          </p:cNvPr>
          <p:cNvSpPr>
            <a:spLocks noGrp="1"/>
          </p:cNvSpPr>
          <p:nvPr>
            <p:ph type="title"/>
          </p:nvPr>
        </p:nvSpPr>
        <p:spPr/>
        <p:txBody>
          <a:bodyPr/>
          <a:lstStyle/>
          <a:p>
            <a:r>
              <a:rPr lang="en-US" dirty="0"/>
              <a:t>ARIMA Parameters</a:t>
            </a:r>
          </a:p>
        </p:txBody>
      </p:sp>
      <p:graphicFrame>
        <p:nvGraphicFramePr>
          <p:cNvPr id="6" name="Content Placeholder 10">
            <a:extLst>
              <a:ext uri="{FF2B5EF4-FFF2-40B4-BE49-F238E27FC236}">
                <a16:creationId xmlns:a16="http://schemas.microsoft.com/office/drawing/2014/main" id="{94FC8CF5-D7CB-8B44-B0D5-EAB6B093177E}"/>
              </a:ext>
            </a:extLst>
          </p:cNvPr>
          <p:cNvGraphicFramePr>
            <a:graphicFrameLocks noGrp="1"/>
          </p:cNvGraphicFramePr>
          <p:nvPr>
            <p:ph sz="half" idx="1"/>
          </p:nvPr>
        </p:nvGraphicFramePr>
        <p:xfrm>
          <a:off x="515938" y="1155065"/>
          <a:ext cx="8216582" cy="530067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TextBox 6">
            <a:extLst>
              <a:ext uri="{FF2B5EF4-FFF2-40B4-BE49-F238E27FC236}">
                <a16:creationId xmlns:a16="http://schemas.microsoft.com/office/drawing/2014/main" id="{7F041ADF-F8C7-944C-B500-A67207DC7E86}"/>
              </a:ext>
            </a:extLst>
          </p:cNvPr>
          <p:cNvSpPr txBox="1"/>
          <p:nvPr/>
        </p:nvSpPr>
        <p:spPr>
          <a:xfrm>
            <a:off x="1143000" y="3383280"/>
            <a:ext cx="2499360" cy="461665"/>
          </a:xfrm>
          <a:prstGeom prst="rect">
            <a:avLst/>
          </a:prstGeom>
          <a:noFill/>
        </p:spPr>
        <p:txBody>
          <a:bodyPr wrap="square" rtlCol="0">
            <a:spAutoFit/>
          </a:bodyPr>
          <a:lstStyle/>
          <a:p>
            <a:pPr algn="ctr"/>
            <a:r>
              <a:rPr lang="en-US" sz="2400" b="1" dirty="0">
                <a:solidFill>
                  <a:schemeClr val="bg1"/>
                </a:solidFill>
              </a:rPr>
              <a:t> ARIMA</a:t>
            </a:r>
          </a:p>
        </p:txBody>
      </p:sp>
    </p:spTree>
    <p:extLst>
      <p:ext uri="{BB962C8B-B14F-4D97-AF65-F5344CB8AC3E}">
        <p14:creationId xmlns:p14="http://schemas.microsoft.com/office/powerpoint/2010/main" val="295477553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arima</a:t>
            </a:r>
            <a:endParaRPr lang="en-US" dirty="0"/>
          </a:p>
        </p:txBody>
      </p:sp>
      <p:sp>
        <p:nvSpPr>
          <p:cNvPr id="3" name="Slide Number Placeholder 2"/>
          <p:cNvSpPr>
            <a:spLocks noGrp="1"/>
          </p:cNvSpPr>
          <p:nvPr>
            <p:ph type="sldNum" sz="quarter" idx="12"/>
          </p:nvPr>
        </p:nvSpPr>
        <p:spPr/>
        <p:txBody>
          <a:bodyPr/>
          <a:lstStyle/>
          <a:p>
            <a:fld id="{9EC71654-96A5-4280-94F3-931C61A9F92C}" type="slidenum">
              <a:rPr lang="en-US" noProof="0" smtClean="0"/>
              <a:pPr/>
              <a:t>36</a:t>
            </a:fld>
            <a:endParaRPr lang="en-US" noProof="0" dirty="0"/>
          </a:p>
        </p:txBody>
      </p:sp>
      <p:sp>
        <p:nvSpPr>
          <p:cNvPr id="5" name="TextBox 4"/>
          <p:cNvSpPr txBox="1"/>
          <p:nvPr/>
        </p:nvSpPr>
        <p:spPr>
          <a:xfrm>
            <a:off x="1728439" y="5811066"/>
            <a:ext cx="9635257" cy="461665"/>
          </a:xfrm>
          <a:prstGeom prst="rect">
            <a:avLst/>
          </a:prstGeom>
          <a:noFill/>
        </p:spPr>
        <p:txBody>
          <a:bodyPr wrap="square" rtlCol="0">
            <a:spAutoFit/>
          </a:bodyPr>
          <a:lstStyle/>
          <a:p>
            <a:r>
              <a:rPr lang="en-US" sz="1200" i="1" dirty="0"/>
              <a:t>Note: while the graph indicates this is a poor strategy, domain expertise and more advanced types of this modeling technique will make up a good part of our trading strategy.  More on this in the next section.</a:t>
            </a:r>
          </a:p>
        </p:txBody>
      </p:sp>
      <p:graphicFrame>
        <p:nvGraphicFramePr>
          <p:cNvPr id="10" name="Content Placeholder 6">
            <a:extLst>
              <a:ext uri="{FF2B5EF4-FFF2-40B4-BE49-F238E27FC236}">
                <a16:creationId xmlns:a16="http://schemas.microsoft.com/office/drawing/2014/main" id="{B3481B1D-D03B-8E42-A257-488C99C22E9D}"/>
              </a:ext>
            </a:extLst>
          </p:cNvPr>
          <p:cNvGraphicFramePr>
            <a:graphicFrameLocks/>
          </p:cNvGraphicFramePr>
          <p:nvPr/>
        </p:nvGraphicFramePr>
        <p:xfrm>
          <a:off x="918489" y="84928"/>
          <a:ext cx="10907751" cy="605679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7659885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16586"/>
            <a:ext cx="11150600" cy="920336"/>
          </a:xfrm>
        </p:spPr>
        <p:txBody>
          <a:bodyPr/>
          <a:lstStyle/>
          <a:p>
            <a:r>
              <a:rPr lang="en-US" dirty="0"/>
              <a:t>generalized autoregressive conditional heteroscedasticity (</a:t>
            </a:r>
            <a:r>
              <a:rPr lang="en-US" dirty="0" err="1"/>
              <a:t>garch</a:t>
            </a:r>
            <a:r>
              <a:rPr lang="en-US" dirty="0"/>
              <a:t>) Model</a:t>
            </a:r>
          </a:p>
        </p:txBody>
      </p:sp>
      <p:sp>
        <p:nvSpPr>
          <p:cNvPr id="3" name="Slide Number Placeholder 2"/>
          <p:cNvSpPr>
            <a:spLocks noGrp="1"/>
          </p:cNvSpPr>
          <p:nvPr>
            <p:ph type="sldNum" sz="quarter" idx="12"/>
          </p:nvPr>
        </p:nvSpPr>
        <p:spPr/>
        <p:txBody>
          <a:bodyPr/>
          <a:lstStyle/>
          <a:p>
            <a:fld id="{9EC71654-96A5-4280-94F3-931C61A9F92C}" type="slidenum">
              <a:rPr lang="en-US" noProof="0" smtClean="0"/>
              <a:pPr/>
              <a:t>37</a:t>
            </a:fld>
            <a:endParaRPr lang="en-US" noProof="0" dirty="0"/>
          </a:p>
        </p:txBody>
      </p:sp>
      <p:sp>
        <p:nvSpPr>
          <p:cNvPr id="4" name="TextBox 3"/>
          <p:cNvSpPr txBox="1"/>
          <p:nvPr/>
        </p:nvSpPr>
        <p:spPr>
          <a:xfrm>
            <a:off x="609600" y="1515300"/>
            <a:ext cx="10737669" cy="3416320"/>
          </a:xfrm>
          <a:prstGeom prst="rect">
            <a:avLst/>
          </a:prstGeom>
          <a:noFill/>
        </p:spPr>
        <p:txBody>
          <a:bodyPr wrap="square" rtlCol="0">
            <a:spAutoFit/>
          </a:bodyPr>
          <a:lstStyle/>
          <a:p>
            <a:r>
              <a:rPr lang="en-US" b="1" dirty="0"/>
              <a:t>GARCH</a:t>
            </a:r>
            <a:r>
              <a:rPr lang="en-US" dirty="0"/>
              <a:t>, with roots in econometrics, is an approach for estimating volatility in financial markets.  	</a:t>
            </a:r>
          </a:p>
          <a:p>
            <a:endParaRPr lang="en-US" dirty="0"/>
          </a:p>
          <a:p>
            <a:r>
              <a:rPr lang="en-US" b="1" dirty="0"/>
              <a:t>GARCH </a:t>
            </a:r>
            <a:r>
              <a:rPr lang="en-US" dirty="0"/>
              <a:t>models are particularly useful with financial instruments, such as commodities futures, that have </a:t>
            </a:r>
            <a:r>
              <a:rPr lang="en-US" dirty="0">
                <a:solidFill>
                  <a:schemeClr val="accent6">
                    <a:lumMod val="75000"/>
                  </a:schemeClr>
                </a:solidFill>
              </a:rPr>
              <a:t>ever changing volatility</a:t>
            </a:r>
            <a:r>
              <a:rPr lang="en-US" dirty="0"/>
              <a:t>.  Oil and gasoline are particularly volatile as they can have </a:t>
            </a:r>
            <a:r>
              <a:rPr lang="en-US" dirty="0">
                <a:solidFill>
                  <a:srgbClr val="33CC33"/>
                </a:solidFill>
              </a:rPr>
              <a:t>periods of relative stability </a:t>
            </a:r>
            <a:r>
              <a:rPr lang="en-US" dirty="0"/>
              <a:t>followed by </a:t>
            </a:r>
            <a:r>
              <a:rPr lang="en-US" dirty="0">
                <a:solidFill>
                  <a:srgbClr val="FF0000"/>
                </a:solidFill>
              </a:rPr>
              <a:t>periods of extreme volatility </a:t>
            </a:r>
            <a:r>
              <a:rPr lang="en-US" dirty="0"/>
              <a:t>due to, for example, geopolitical turmoil.  Once the turmoil subsides, volatility may return to normal levels, or after a period result in even greater volatility. </a:t>
            </a:r>
            <a:r>
              <a:rPr lang="en-US" dirty="0">
                <a:solidFill>
                  <a:schemeClr val="accent6">
                    <a:lumMod val="75000"/>
                  </a:schemeClr>
                </a:solidFill>
              </a:rPr>
              <a:t>Heteroscedasticity</a:t>
            </a:r>
            <a:r>
              <a:rPr lang="en-US" dirty="0"/>
              <a:t> describes the aforementioned pattern of </a:t>
            </a:r>
            <a:r>
              <a:rPr lang="en-US" dirty="0">
                <a:solidFill>
                  <a:schemeClr val="accent6">
                    <a:lumMod val="75000"/>
                  </a:schemeClr>
                </a:solidFill>
              </a:rPr>
              <a:t>variation in volatility </a:t>
            </a:r>
            <a:r>
              <a:rPr lang="en-US" dirty="0"/>
              <a:t>of an error term, or variable, in a predictive model. Where there is heteroscedasticity, </a:t>
            </a:r>
            <a:r>
              <a:rPr lang="en-US" dirty="0">
                <a:solidFill>
                  <a:schemeClr val="accent6">
                    <a:lumMod val="75000"/>
                  </a:schemeClr>
                </a:solidFill>
              </a:rPr>
              <a:t>clustering</a:t>
            </a:r>
            <a:r>
              <a:rPr lang="en-US" dirty="0"/>
              <a:t> tends to persist versus linear patterns. GARCH helps to capture this variation in volatility, offering an improvement over simple linear regression.   </a:t>
            </a:r>
          </a:p>
          <a:p>
            <a:endParaRPr lang="en-US" b="1" dirty="0"/>
          </a:p>
          <a:p>
            <a:endParaRPr lang="en-US" b="1" dirty="0"/>
          </a:p>
          <a:p>
            <a:endParaRPr lang="en-US" dirty="0"/>
          </a:p>
        </p:txBody>
      </p:sp>
      <p:pic>
        <p:nvPicPr>
          <p:cNvPr id="5" name="Picture 4"/>
          <p:cNvPicPr>
            <a:picLocks noChangeAspect="1"/>
          </p:cNvPicPr>
          <p:nvPr/>
        </p:nvPicPr>
        <p:blipFill>
          <a:blip r:embed="rId2"/>
          <a:stretch>
            <a:fillRect/>
          </a:stretch>
        </p:blipFill>
        <p:spPr>
          <a:xfrm>
            <a:off x="2429691" y="4153988"/>
            <a:ext cx="7184571" cy="2220685"/>
          </a:xfrm>
          <a:prstGeom prst="rect">
            <a:avLst/>
          </a:prstGeom>
        </p:spPr>
      </p:pic>
    </p:spTree>
    <p:extLst>
      <p:ext uri="{BB962C8B-B14F-4D97-AF65-F5344CB8AC3E}">
        <p14:creationId xmlns:p14="http://schemas.microsoft.com/office/powerpoint/2010/main" val="75787805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GARCH Continued…</a:t>
            </a:r>
          </a:p>
        </p:txBody>
      </p:sp>
      <p:sp>
        <p:nvSpPr>
          <p:cNvPr id="3" name="Slide Number Placeholder 2"/>
          <p:cNvSpPr>
            <a:spLocks noGrp="1"/>
          </p:cNvSpPr>
          <p:nvPr>
            <p:ph type="sldNum" sz="quarter" idx="12"/>
          </p:nvPr>
        </p:nvSpPr>
        <p:spPr/>
        <p:txBody>
          <a:bodyPr/>
          <a:lstStyle/>
          <a:p>
            <a:fld id="{9EC71654-96A5-4280-94F3-931C61A9F92C}" type="slidenum">
              <a:rPr lang="en-US" noProof="0" smtClean="0"/>
              <a:pPr/>
              <a:t>38</a:t>
            </a:fld>
            <a:endParaRPr lang="en-US" noProof="0" dirty="0"/>
          </a:p>
        </p:txBody>
      </p:sp>
      <p:sp>
        <p:nvSpPr>
          <p:cNvPr id="4" name="TextBox 3"/>
          <p:cNvSpPr txBox="1"/>
          <p:nvPr/>
        </p:nvSpPr>
        <p:spPr>
          <a:xfrm>
            <a:off x="740226" y="1602378"/>
            <a:ext cx="6252757" cy="4247317"/>
          </a:xfrm>
          <a:prstGeom prst="rect">
            <a:avLst/>
          </a:prstGeom>
          <a:noFill/>
        </p:spPr>
        <p:txBody>
          <a:bodyPr wrap="square" rtlCol="0">
            <a:spAutoFit/>
          </a:bodyPr>
          <a:lstStyle/>
          <a:p>
            <a:r>
              <a:rPr lang="en-US" b="1" dirty="0"/>
              <a:t>3 Steps of GARCH Models</a:t>
            </a:r>
          </a:p>
          <a:p>
            <a:endParaRPr lang="en-US" b="1" dirty="0"/>
          </a:p>
          <a:p>
            <a:r>
              <a:rPr lang="en-US" dirty="0"/>
              <a:t>1 – estimate best-fitting </a:t>
            </a:r>
            <a:r>
              <a:rPr lang="en-US" dirty="0">
                <a:solidFill>
                  <a:schemeClr val="accent6">
                    <a:lumMod val="75000"/>
                  </a:schemeClr>
                </a:solidFill>
              </a:rPr>
              <a:t>autoregressive</a:t>
            </a:r>
            <a:r>
              <a:rPr lang="en-US" dirty="0"/>
              <a:t> model</a:t>
            </a:r>
          </a:p>
          <a:p>
            <a:r>
              <a:rPr lang="en-US" dirty="0"/>
              <a:t>	GARCH models are autoregressive:  this means they 	predict future values based on past observations</a:t>
            </a:r>
          </a:p>
          <a:p>
            <a:endParaRPr lang="en-US" dirty="0"/>
          </a:p>
          <a:p>
            <a:r>
              <a:rPr lang="en-US" dirty="0"/>
              <a:t>2 – compute </a:t>
            </a:r>
            <a:r>
              <a:rPr lang="en-US" dirty="0">
                <a:solidFill>
                  <a:schemeClr val="accent6">
                    <a:lumMod val="75000"/>
                  </a:schemeClr>
                </a:solidFill>
              </a:rPr>
              <a:t>autocorrelations</a:t>
            </a:r>
            <a:r>
              <a:rPr lang="en-US" dirty="0"/>
              <a:t> of the error term</a:t>
            </a:r>
          </a:p>
          <a:p>
            <a:r>
              <a:rPr lang="en-US" dirty="0"/>
              <a:t>	Autocorrelation measures the degree of similarity 	between a given time series and a lagged version 	of the same series over sequential time periods	</a:t>
            </a:r>
          </a:p>
          <a:p>
            <a:endParaRPr lang="en-US" dirty="0"/>
          </a:p>
          <a:p>
            <a:r>
              <a:rPr lang="en-US" dirty="0"/>
              <a:t>3 – test for </a:t>
            </a:r>
            <a:r>
              <a:rPr lang="en-US" dirty="0">
                <a:solidFill>
                  <a:schemeClr val="accent6">
                    <a:lumMod val="75000"/>
                  </a:schemeClr>
                </a:solidFill>
              </a:rPr>
              <a:t>significance</a:t>
            </a:r>
            <a:r>
              <a:rPr lang="en-US" dirty="0"/>
              <a:t> </a:t>
            </a:r>
          </a:p>
          <a:p>
            <a:r>
              <a:rPr lang="en-US" dirty="0"/>
              <a:t>	Testing to determine the extent to which the 	predicted values are explained by the lagged values</a:t>
            </a:r>
          </a:p>
          <a:p>
            <a:endParaRPr lang="en-US" dirty="0"/>
          </a:p>
        </p:txBody>
      </p:sp>
      <p:pic>
        <p:nvPicPr>
          <p:cNvPr id="5" name="Picture 4"/>
          <p:cNvPicPr>
            <a:picLocks noChangeAspect="1"/>
          </p:cNvPicPr>
          <p:nvPr/>
        </p:nvPicPr>
        <p:blipFill>
          <a:blip r:embed="rId2"/>
          <a:stretch>
            <a:fillRect/>
          </a:stretch>
        </p:blipFill>
        <p:spPr>
          <a:xfrm>
            <a:off x="7280366" y="1602377"/>
            <a:ext cx="4097513" cy="4005943"/>
          </a:xfrm>
          <a:prstGeom prst="rect">
            <a:avLst/>
          </a:prstGeom>
        </p:spPr>
      </p:pic>
    </p:spTree>
    <p:extLst>
      <p:ext uri="{BB962C8B-B14F-4D97-AF65-F5344CB8AC3E}">
        <p14:creationId xmlns:p14="http://schemas.microsoft.com/office/powerpoint/2010/main" val="95122684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Random Forest Algorithm In Trading</a:t>
            </a:r>
          </a:p>
        </p:txBody>
      </p:sp>
      <p:sp>
        <p:nvSpPr>
          <p:cNvPr id="3" name="Slide Number Placeholder 2"/>
          <p:cNvSpPr>
            <a:spLocks noGrp="1"/>
          </p:cNvSpPr>
          <p:nvPr>
            <p:ph type="sldNum" sz="quarter" idx="12"/>
          </p:nvPr>
        </p:nvSpPr>
        <p:spPr/>
        <p:txBody>
          <a:bodyPr/>
          <a:lstStyle/>
          <a:p>
            <a:fld id="{9EC71654-96A5-4280-94F3-931C61A9F92C}" type="slidenum">
              <a:rPr lang="en-US" noProof="0" smtClean="0"/>
              <a:pPr/>
              <a:t>39</a:t>
            </a:fld>
            <a:endParaRPr lang="en-US" noProof="0" dirty="0"/>
          </a:p>
        </p:txBody>
      </p:sp>
      <p:sp>
        <p:nvSpPr>
          <p:cNvPr id="4" name="TextBox 3"/>
          <p:cNvSpPr txBox="1"/>
          <p:nvPr/>
        </p:nvSpPr>
        <p:spPr>
          <a:xfrm>
            <a:off x="595223" y="1293962"/>
            <a:ext cx="10662249" cy="2308324"/>
          </a:xfrm>
          <a:prstGeom prst="rect">
            <a:avLst/>
          </a:prstGeom>
          <a:noFill/>
        </p:spPr>
        <p:txBody>
          <a:bodyPr wrap="square" rtlCol="0">
            <a:spAutoFit/>
          </a:bodyPr>
          <a:lstStyle/>
          <a:p>
            <a:pPr fontAlgn="base"/>
            <a:r>
              <a:rPr lang="en-US" sz="1400" dirty="0"/>
              <a:t>Random forest is a supervised classification machine learning algorithm which uses ensemble method. Simply put, a random forest is made up of numerous decision trees and helps to tackle the problem of overfitting in decision trees. These decision trees are randomly constructed by selecting random features from the given dataset.  Random forest arrives at a decision or prediction based on the maximum number of votes received from the decision trees. The outcome which is arrived at, for a maximum number of times through the numerous decision trees is considered as the final outcome by the random forest. Random forests are based on ensemble learning techniques. Ensemble, simply means a group or a collection, which in this case, is a collection of decision trees, together called as random forest. The accuracy of ensemble models is better than the accuracy of individual models due to the fact that it compiles the results from the individual models and provides a final outcome.</a:t>
            </a:r>
          </a:p>
          <a:p>
            <a:pPr fontAlgn="base"/>
            <a:endParaRPr lang="en-US" sz="1400" dirty="0"/>
          </a:p>
          <a:p>
            <a:endParaRPr lang="en-US" dirty="0"/>
          </a:p>
        </p:txBody>
      </p:sp>
      <p:sp>
        <p:nvSpPr>
          <p:cNvPr id="5" name="TextBox 4"/>
          <p:cNvSpPr txBox="1"/>
          <p:nvPr/>
        </p:nvSpPr>
        <p:spPr>
          <a:xfrm>
            <a:off x="595223" y="3095284"/>
            <a:ext cx="5909787" cy="3385542"/>
          </a:xfrm>
          <a:prstGeom prst="rect">
            <a:avLst/>
          </a:prstGeom>
          <a:noFill/>
        </p:spPr>
        <p:txBody>
          <a:bodyPr wrap="square" rtlCol="0">
            <a:spAutoFit/>
          </a:bodyPr>
          <a:lstStyle/>
          <a:p>
            <a:pPr fontAlgn="base"/>
            <a:r>
              <a:rPr lang="en-US" sz="1400" dirty="0"/>
              <a:t>Features are selected randomly using a method known as bootstrap aggregating or bagging. From the set of features available in the dataset, a number of training subsets are created by choosing random features with replacement. What this means is that one feature may be repeated in different training subsets at the same time.  For example, our dataset contains a number of features and subsets of 5 features are to be selected to construct different decision trees then these 5 features will be selected randomly and any feature can be a part of more than one subset. This ensures randomness, making the correlation between the trees less, thus overcoming the problem of overfitting.  Once the features are selected, the trees are constructed based on the best split. Each tree gives an output which is considered as a ‘vote’ from that tree to the given output. The output which receives the maximum ‘votes’ is chosen by the random forest as the final output/result or in case of continuous variables, the average of all the outputs is considered as the final output.</a:t>
            </a:r>
          </a:p>
          <a:p>
            <a:endParaRPr lang="en-US" dirty="0"/>
          </a:p>
        </p:txBody>
      </p:sp>
      <p:pic>
        <p:nvPicPr>
          <p:cNvPr id="1026" name="Picture 2" descr="Random Forest Algorith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05010" y="3095284"/>
            <a:ext cx="5390818" cy="32623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26273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CAE83C-585D-44BA-8851-0F52DC54B0C6}"/>
              </a:ext>
            </a:extLst>
          </p:cNvPr>
          <p:cNvSpPr>
            <a:spLocks noGrp="1"/>
          </p:cNvSpPr>
          <p:nvPr>
            <p:ph type="title"/>
          </p:nvPr>
        </p:nvSpPr>
        <p:spPr>
          <a:xfrm>
            <a:off x="716280" y="440843"/>
            <a:ext cx="10561320" cy="492519"/>
          </a:xfrm>
        </p:spPr>
        <p:txBody>
          <a:bodyPr/>
          <a:lstStyle/>
          <a:p>
            <a:pPr algn="ctr"/>
            <a:r>
              <a:rPr lang="en-US" dirty="0">
                <a:solidFill>
                  <a:schemeClr val="accent1"/>
                </a:solidFill>
              </a:rPr>
              <a:t>Executive summary</a:t>
            </a:r>
          </a:p>
        </p:txBody>
      </p:sp>
      <p:sp>
        <p:nvSpPr>
          <p:cNvPr id="3" name="Slide Number Placeholder 2">
            <a:extLst>
              <a:ext uri="{FF2B5EF4-FFF2-40B4-BE49-F238E27FC236}">
                <a16:creationId xmlns:a16="http://schemas.microsoft.com/office/drawing/2014/main" id="{4C9553E4-D8D4-4EDF-9BBD-390926B91F2A}"/>
              </a:ext>
            </a:extLst>
          </p:cNvPr>
          <p:cNvSpPr>
            <a:spLocks noGrp="1"/>
          </p:cNvSpPr>
          <p:nvPr>
            <p:ph type="sldNum" sz="quarter" idx="12"/>
          </p:nvPr>
        </p:nvSpPr>
        <p:spPr/>
        <p:txBody>
          <a:bodyPr/>
          <a:lstStyle/>
          <a:p>
            <a:fld id="{9EC71654-96A5-4280-94F3-931C61A9F92C}" type="slidenum">
              <a:rPr lang="en-US" noProof="0" smtClean="0"/>
              <a:pPr/>
              <a:t>4</a:t>
            </a:fld>
            <a:endParaRPr lang="en-US" noProof="0" dirty="0"/>
          </a:p>
        </p:txBody>
      </p:sp>
      <p:sp>
        <p:nvSpPr>
          <p:cNvPr id="10" name="Rectangle 7">
            <a:extLst>
              <a:ext uri="{FF2B5EF4-FFF2-40B4-BE49-F238E27FC236}">
                <a16:creationId xmlns:a16="http://schemas.microsoft.com/office/drawing/2014/main" id="{009761E6-4C67-4767-9BEA-D9845DCAD854}"/>
              </a:ext>
            </a:extLst>
          </p:cNvPr>
          <p:cNvSpPr>
            <a:spLocks noChangeArrowheads="1"/>
          </p:cNvSpPr>
          <p:nvPr/>
        </p:nvSpPr>
        <p:spPr bwMode="auto">
          <a:xfrm>
            <a:off x="6180138" y="212924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1" name="Rectangle 8">
            <a:extLst>
              <a:ext uri="{FF2B5EF4-FFF2-40B4-BE49-F238E27FC236}">
                <a16:creationId xmlns:a16="http://schemas.microsoft.com/office/drawing/2014/main" id="{38F6C74C-8AAA-4D53-9B70-8C0F75A3FE2A}"/>
              </a:ext>
            </a:extLst>
          </p:cNvPr>
          <p:cNvSpPr>
            <a:spLocks noChangeArrowheads="1"/>
          </p:cNvSpPr>
          <p:nvPr/>
        </p:nvSpPr>
        <p:spPr bwMode="auto">
          <a:xfrm>
            <a:off x="6180138" y="908249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6" name="Rectangle 14">
            <a:extLst>
              <a:ext uri="{FF2B5EF4-FFF2-40B4-BE49-F238E27FC236}">
                <a16:creationId xmlns:a16="http://schemas.microsoft.com/office/drawing/2014/main" id="{DCE4F555-DBB3-4B18-954E-B69E3A4335E8}"/>
              </a:ext>
            </a:extLst>
          </p:cNvPr>
          <p:cNvSpPr>
            <a:spLocks noChangeArrowheads="1"/>
          </p:cNvSpPr>
          <p:nvPr/>
        </p:nvSpPr>
        <p:spPr bwMode="auto">
          <a:xfrm>
            <a:off x="326569" y="215305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17" name="Diagram 16">
            <a:extLst>
              <a:ext uri="{FF2B5EF4-FFF2-40B4-BE49-F238E27FC236}">
                <a16:creationId xmlns:a16="http://schemas.microsoft.com/office/drawing/2014/main" id="{09F3CD74-7FD0-4FBD-805B-1A3DFD40DCC7}"/>
              </a:ext>
            </a:extLst>
          </p:cNvPr>
          <p:cNvGraphicFramePr/>
          <p:nvPr>
            <p:extLst>
              <p:ext uri="{D42A27DB-BD31-4B8C-83A1-F6EECF244321}">
                <p14:modId xmlns:p14="http://schemas.microsoft.com/office/powerpoint/2010/main" val="979269996"/>
              </p:ext>
            </p:extLst>
          </p:nvPr>
        </p:nvGraphicFramePr>
        <p:xfrm>
          <a:off x="716280" y="1112520"/>
          <a:ext cx="10561320" cy="50063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8" name="Rectangle 15">
            <a:extLst>
              <a:ext uri="{FF2B5EF4-FFF2-40B4-BE49-F238E27FC236}">
                <a16:creationId xmlns:a16="http://schemas.microsoft.com/office/drawing/2014/main" id="{D2BF4F0F-C1A1-4C7F-88C9-2A3C39B536FC}"/>
              </a:ext>
            </a:extLst>
          </p:cNvPr>
          <p:cNvSpPr>
            <a:spLocks noChangeArrowheads="1"/>
          </p:cNvSpPr>
          <p:nvPr/>
        </p:nvSpPr>
        <p:spPr bwMode="auto">
          <a:xfrm>
            <a:off x="326571" y="5858282"/>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389959920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RANDOM FOREST ALGORITHM RESULTS</a:t>
            </a:r>
          </a:p>
        </p:txBody>
      </p:sp>
      <p:sp>
        <p:nvSpPr>
          <p:cNvPr id="3" name="Slide Number Placeholder 2"/>
          <p:cNvSpPr>
            <a:spLocks noGrp="1"/>
          </p:cNvSpPr>
          <p:nvPr>
            <p:ph type="sldNum" sz="quarter" idx="12"/>
          </p:nvPr>
        </p:nvSpPr>
        <p:spPr/>
        <p:txBody>
          <a:bodyPr/>
          <a:lstStyle/>
          <a:p>
            <a:fld id="{9EC71654-96A5-4280-94F3-931C61A9F92C}" type="slidenum">
              <a:rPr lang="en-US" noProof="0" smtClean="0"/>
              <a:pPr/>
              <a:t>40</a:t>
            </a:fld>
            <a:endParaRPr lang="en-US" noProof="0" dirty="0"/>
          </a:p>
        </p:txBody>
      </p:sp>
      <p:pic>
        <p:nvPicPr>
          <p:cNvPr id="4" name="Picture 3"/>
          <p:cNvPicPr>
            <a:picLocks noChangeAspect="1"/>
          </p:cNvPicPr>
          <p:nvPr/>
        </p:nvPicPr>
        <p:blipFill>
          <a:blip r:embed="rId2"/>
          <a:stretch>
            <a:fillRect/>
          </a:stretch>
        </p:blipFill>
        <p:spPr>
          <a:xfrm>
            <a:off x="850491" y="1497065"/>
            <a:ext cx="9990686" cy="4450466"/>
          </a:xfrm>
          <a:prstGeom prst="rect">
            <a:avLst/>
          </a:prstGeom>
        </p:spPr>
      </p:pic>
      <p:pic>
        <p:nvPicPr>
          <p:cNvPr id="6" name="Picture 5"/>
          <p:cNvPicPr>
            <a:picLocks noChangeAspect="1"/>
          </p:cNvPicPr>
          <p:nvPr/>
        </p:nvPicPr>
        <p:blipFill>
          <a:blip r:embed="rId3"/>
          <a:stretch>
            <a:fillRect/>
          </a:stretch>
        </p:blipFill>
        <p:spPr>
          <a:xfrm>
            <a:off x="6607204" y="2014807"/>
            <a:ext cx="4067175" cy="2914650"/>
          </a:xfrm>
          <a:prstGeom prst="rect">
            <a:avLst/>
          </a:prstGeom>
        </p:spPr>
      </p:pic>
      <p:sp>
        <p:nvSpPr>
          <p:cNvPr id="7" name="TextBox 6">
            <a:extLst>
              <a:ext uri="{FF2B5EF4-FFF2-40B4-BE49-F238E27FC236}">
                <a16:creationId xmlns:a16="http://schemas.microsoft.com/office/drawing/2014/main" id="{36960109-C5A2-4C5C-86EF-7C5378D7E43A}"/>
              </a:ext>
            </a:extLst>
          </p:cNvPr>
          <p:cNvSpPr txBox="1"/>
          <p:nvPr/>
        </p:nvSpPr>
        <p:spPr>
          <a:xfrm>
            <a:off x="4559319" y="3352966"/>
            <a:ext cx="2191110" cy="369332"/>
          </a:xfrm>
          <a:prstGeom prst="rect">
            <a:avLst/>
          </a:prstGeom>
          <a:noFill/>
        </p:spPr>
        <p:txBody>
          <a:bodyPr wrap="square" rtlCol="0">
            <a:spAutoFit/>
          </a:bodyPr>
          <a:lstStyle/>
          <a:p>
            <a:r>
              <a:rPr lang="en-US" dirty="0"/>
              <a:t>Accuracy 75%</a:t>
            </a:r>
          </a:p>
        </p:txBody>
      </p:sp>
    </p:spTree>
    <p:extLst>
      <p:ext uri="{BB962C8B-B14F-4D97-AF65-F5344CB8AC3E}">
        <p14:creationId xmlns:p14="http://schemas.microsoft.com/office/powerpoint/2010/main" val="334378601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7556" y="1016241"/>
            <a:ext cx="11150600" cy="920336"/>
          </a:xfrm>
        </p:spPr>
        <p:txBody>
          <a:bodyPr/>
          <a:lstStyle/>
          <a:p>
            <a:r>
              <a:rPr lang="en-US" b="0" dirty="0"/>
              <a:t>Future Contract Prediction with </a:t>
            </a:r>
            <a:r>
              <a:rPr lang="en-US" b="0" dirty="0" err="1"/>
              <a:t>XGBoost</a:t>
            </a:r>
            <a:br>
              <a:rPr lang="en-US" b="0" dirty="0"/>
            </a:br>
            <a:endParaRPr lang="en-US" dirty="0"/>
          </a:p>
        </p:txBody>
      </p:sp>
      <p:sp>
        <p:nvSpPr>
          <p:cNvPr id="3" name="Slide Number Placeholder 2"/>
          <p:cNvSpPr>
            <a:spLocks noGrp="1"/>
          </p:cNvSpPr>
          <p:nvPr>
            <p:ph type="sldNum" sz="quarter" idx="12"/>
          </p:nvPr>
        </p:nvSpPr>
        <p:spPr/>
        <p:txBody>
          <a:bodyPr/>
          <a:lstStyle/>
          <a:p>
            <a:fld id="{9EC71654-96A5-4280-94F3-931C61A9F92C}" type="slidenum">
              <a:rPr lang="en-US" noProof="0" smtClean="0"/>
              <a:pPr/>
              <a:t>41</a:t>
            </a:fld>
            <a:endParaRPr lang="en-US" noProof="0" dirty="0"/>
          </a:p>
        </p:txBody>
      </p:sp>
      <p:sp>
        <p:nvSpPr>
          <p:cNvPr id="4" name="TextBox 3"/>
          <p:cNvSpPr txBox="1"/>
          <p:nvPr/>
        </p:nvSpPr>
        <p:spPr>
          <a:xfrm>
            <a:off x="579120" y="1684020"/>
            <a:ext cx="10378440" cy="1200329"/>
          </a:xfrm>
          <a:prstGeom prst="rect">
            <a:avLst/>
          </a:prstGeom>
          <a:noFill/>
        </p:spPr>
        <p:txBody>
          <a:bodyPr wrap="square" rtlCol="0">
            <a:spAutoFit/>
          </a:bodyPr>
          <a:lstStyle/>
          <a:p>
            <a:r>
              <a:rPr lang="en-US" dirty="0"/>
              <a:t>We are going to change the approach future contract price prediction as a classification problem where we will try to predict whether future contract, on the n+5 day, will go up or down(5% winner), using historical future contract data. We will enrich the data to use technical indicators as features for our problem.  We have a very good data set for this type of modeling since  </a:t>
            </a:r>
          </a:p>
        </p:txBody>
      </p:sp>
      <p:sp>
        <p:nvSpPr>
          <p:cNvPr id="5" name="TextBox 4"/>
          <p:cNvSpPr txBox="1"/>
          <p:nvPr/>
        </p:nvSpPr>
        <p:spPr>
          <a:xfrm>
            <a:off x="579120" y="2881222"/>
            <a:ext cx="9773729" cy="3416320"/>
          </a:xfrm>
          <a:prstGeom prst="rect">
            <a:avLst/>
          </a:prstGeom>
          <a:noFill/>
        </p:spPr>
        <p:txBody>
          <a:bodyPr wrap="square" rtlCol="0">
            <a:spAutoFit/>
          </a:bodyPr>
          <a:lstStyle/>
          <a:p>
            <a:r>
              <a:rPr lang="en-US" dirty="0"/>
              <a:t>A couple considerations before we start modeling the dataset that we need to think about before starting;</a:t>
            </a:r>
          </a:p>
          <a:p>
            <a:endParaRPr lang="en-US" dirty="0"/>
          </a:p>
          <a:p>
            <a:r>
              <a:rPr lang="en-US" b="1" dirty="0"/>
              <a:t>Data Set and Feature Creation</a:t>
            </a:r>
          </a:p>
          <a:p>
            <a:r>
              <a:rPr lang="en-US" dirty="0"/>
              <a:t>Initially we will only be looking at global index and government energy report summary numbers.  We may need to create features.</a:t>
            </a:r>
          </a:p>
          <a:p>
            <a:endParaRPr lang="en-US" dirty="0"/>
          </a:p>
          <a:p>
            <a:r>
              <a:rPr lang="en-US" b="1" dirty="0"/>
              <a:t>Class Imbalance</a:t>
            </a:r>
          </a:p>
          <a:p>
            <a:r>
              <a:rPr lang="en-US" dirty="0"/>
              <a:t>Class imbalance can be a nuisance while training and also give a false feeling of high accuracy.  Fortunately, after checking the data set, it is a fairly even distribution(50%/50%) between winners and losers.  If this wasn’t the case, we would need subsample the data corpus.</a:t>
            </a:r>
          </a:p>
          <a:p>
            <a:endParaRPr lang="en-US" dirty="0"/>
          </a:p>
        </p:txBody>
      </p:sp>
    </p:spTree>
    <p:extLst>
      <p:ext uri="{BB962C8B-B14F-4D97-AF65-F5344CB8AC3E}">
        <p14:creationId xmlns:p14="http://schemas.microsoft.com/office/powerpoint/2010/main" val="412385251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XGBOOST Results</a:t>
            </a:r>
          </a:p>
        </p:txBody>
      </p:sp>
      <p:sp>
        <p:nvSpPr>
          <p:cNvPr id="3" name="Slide Number Placeholder 2"/>
          <p:cNvSpPr>
            <a:spLocks noGrp="1"/>
          </p:cNvSpPr>
          <p:nvPr>
            <p:ph type="sldNum" sz="quarter" idx="12"/>
          </p:nvPr>
        </p:nvSpPr>
        <p:spPr/>
        <p:txBody>
          <a:bodyPr/>
          <a:lstStyle/>
          <a:p>
            <a:fld id="{9EC71654-96A5-4280-94F3-931C61A9F92C}" type="slidenum">
              <a:rPr lang="en-US" noProof="0" smtClean="0"/>
              <a:pPr/>
              <a:t>42</a:t>
            </a:fld>
            <a:endParaRPr lang="en-US" noProof="0" dirty="0"/>
          </a:p>
        </p:txBody>
      </p:sp>
      <p:sp>
        <p:nvSpPr>
          <p:cNvPr id="4" name="TextBox 3"/>
          <p:cNvSpPr txBox="1"/>
          <p:nvPr/>
        </p:nvSpPr>
        <p:spPr>
          <a:xfrm>
            <a:off x="486704" y="1293962"/>
            <a:ext cx="11179834" cy="523220"/>
          </a:xfrm>
          <a:prstGeom prst="rect">
            <a:avLst/>
          </a:prstGeom>
          <a:noFill/>
        </p:spPr>
        <p:txBody>
          <a:bodyPr wrap="square" rtlCol="0">
            <a:spAutoFit/>
          </a:bodyPr>
          <a:lstStyle/>
          <a:p>
            <a:r>
              <a:rPr lang="en-US" sz="1400" dirty="0"/>
              <a:t>We are not shuffling data before splitting as we really want to predict prices in future by training our model on past data. Caution should be taken while training and evaluating time series data as there can be a high chance of overfitting (and don’t use cross-validation for evaluation).</a:t>
            </a:r>
          </a:p>
        </p:txBody>
      </p:sp>
      <p:pic>
        <p:nvPicPr>
          <p:cNvPr id="5" name="Picture 4"/>
          <p:cNvPicPr>
            <a:picLocks noChangeAspect="1"/>
          </p:cNvPicPr>
          <p:nvPr/>
        </p:nvPicPr>
        <p:blipFill>
          <a:blip r:embed="rId2"/>
          <a:stretch>
            <a:fillRect/>
          </a:stretch>
        </p:blipFill>
        <p:spPr>
          <a:xfrm>
            <a:off x="7791705" y="1842413"/>
            <a:ext cx="4061812" cy="1981372"/>
          </a:xfrm>
          <a:prstGeom prst="rect">
            <a:avLst/>
          </a:prstGeom>
        </p:spPr>
      </p:pic>
      <p:pic>
        <p:nvPicPr>
          <p:cNvPr id="6" name="Picture 5"/>
          <p:cNvPicPr>
            <a:picLocks noChangeAspect="1"/>
          </p:cNvPicPr>
          <p:nvPr/>
        </p:nvPicPr>
        <p:blipFill>
          <a:blip r:embed="rId3"/>
          <a:stretch>
            <a:fillRect/>
          </a:stretch>
        </p:blipFill>
        <p:spPr>
          <a:xfrm>
            <a:off x="7791705" y="4337703"/>
            <a:ext cx="4069433" cy="2004234"/>
          </a:xfrm>
          <a:prstGeom prst="rect">
            <a:avLst/>
          </a:prstGeom>
        </p:spPr>
      </p:pic>
      <p:sp>
        <p:nvSpPr>
          <p:cNvPr id="7" name="TextBox 6"/>
          <p:cNvSpPr txBox="1"/>
          <p:nvPr/>
        </p:nvSpPr>
        <p:spPr>
          <a:xfrm>
            <a:off x="10268141" y="2958754"/>
            <a:ext cx="2191110" cy="369332"/>
          </a:xfrm>
          <a:prstGeom prst="rect">
            <a:avLst/>
          </a:prstGeom>
          <a:noFill/>
        </p:spPr>
        <p:txBody>
          <a:bodyPr wrap="square" rtlCol="0">
            <a:spAutoFit/>
          </a:bodyPr>
          <a:lstStyle/>
          <a:p>
            <a:r>
              <a:rPr lang="en-US" dirty="0"/>
              <a:t>Accuracy 40%</a:t>
            </a:r>
          </a:p>
        </p:txBody>
      </p:sp>
      <p:sp>
        <p:nvSpPr>
          <p:cNvPr id="9" name="TextBox 8"/>
          <p:cNvSpPr txBox="1"/>
          <p:nvPr/>
        </p:nvSpPr>
        <p:spPr>
          <a:xfrm>
            <a:off x="9921539" y="5360748"/>
            <a:ext cx="1736617" cy="369332"/>
          </a:xfrm>
          <a:prstGeom prst="rect">
            <a:avLst/>
          </a:prstGeom>
          <a:noFill/>
        </p:spPr>
        <p:txBody>
          <a:bodyPr wrap="square" rtlCol="0">
            <a:spAutoFit/>
          </a:bodyPr>
          <a:lstStyle/>
          <a:p>
            <a:r>
              <a:rPr lang="en-US" dirty="0"/>
              <a:t>Accuracy 85%</a:t>
            </a:r>
          </a:p>
        </p:txBody>
      </p:sp>
      <p:sp>
        <p:nvSpPr>
          <p:cNvPr id="13" name="TextBox 12"/>
          <p:cNvSpPr txBox="1"/>
          <p:nvPr/>
        </p:nvSpPr>
        <p:spPr>
          <a:xfrm>
            <a:off x="578959" y="4647322"/>
            <a:ext cx="5512279" cy="1384995"/>
          </a:xfrm>
          <a:prstGeom prst="rect">
            <a:avLst/>
          </a:prstGeom>
          <a:noFill/>
        </p:spPr>
        <p:txBody>
          <a:bodyPr wrap="square" rtlCol="0">
            <a:spAutoFit/>
          </a:bodyPr>
          <a:lstStyle/>
          <a:p>
            <a:r>
              <a:rPr lang="en-US" sz="1400" dirty="0"/>
              <a:t>So, we are able to get some performance with best accuracy of 85%. Since, forecasting future contract prices is quite difficult, framing it as a 2-class classification problem is a good way to start and we can then go more granular by turning it into a multi-class problem by defining a label for different ranges of price movement and if we succeed at that then we can finally move to price prediction (a regression problem).</a:t>
            </a:r>
          </a:p>
        </p:txBody>
      </p:sp>
      <p:pic>
        <p:nvPicPr>
          <p:cNvPr id="14" name="Picture 13"/>
          <p:cNvPicPr>
            <a:picLocks noChangeAspect="1"/>
          </p:cNvPicPr>
          <p:nvPr/>
        </p:nvPicPr>
        <p:blipFill>
          <a:blip r:embed="rId4"/>
          <a:stretch>
            <a:fillRect/>
          </a:stretch>
        </p:blipFill>
        <p:spPr>
          <a:xfrm>
            <a:off x="6421735" y="4499241"/>
            <a:ext cx="2610121" cy="1459999"/>
          </a:xfrm>
          <a:prstGeom prst="rect">
            <a:avLst/>
          </a:prstGeom>
        </p:spPr>
      </p:pic>
      <p:sp>
        <p:nvSpPr>
          <p:cNvPr id="8" name="TextBox 7"/>
          <p:cNvSpPr txBox="1"/>
          <p:nvPr/>
        </p:nvSpPr>
        <p:spPr>
          <a:xfrm>
            <a:off x="578959" y="3046884"/>
            <a:ext cx="5960853" cy="1600438"/>
          </a:xfrm>
          <a:prstGeom prst="rect">
            <a:avLst/>
          </a:prstGeom>
          <a:noFill/>
        </p:spPr>
        <p:txBody>
          <a:bodyPr wrap="square" rtlCol="0">
            <a:spAutoFit/>
          </a:bodyPr>
          <a:lstStyle/>
          <a:p>
            <a:r>
              <a:rPr lang="en-US" sz="1400" dirty="0"/>
              <a:t>Therefore we created a number of </a:t>
            </a:r>
            <a:r>
              <a:rPr lang="en-US" sz="1400" dirty="0" err="1"/>
              <a:t>ocillators</a:t>
            </a:r>
            <a:r>
              <a:rPr lang="en-US" sz="1400" dirty="0"/>
              <a:t> and technical indicators based on price.  Below is the list of features added to the dataset;</a:t>
            </a:r>
          </a:p>
          <a:p>
            <a:pPr marL="285750" indent="-285750">
              <a:buFont typeface="Arial" panose="020B0604020202020204" pitchFamily="34" charset="0"/>
              <a:buChar char="•"/>
            </a:pPr>
            <a:r>
              <a:rPr lang="en-US" sz="1400" dirty="0"/>
              <a:t>Moving Average Convergence Divergence (MACD), </a:t>
            </a:r>
          </a:p>
          <a:p>
            <a:pPr marL="285750" indent="-285750">
              <a:buFont typeface="Arial" panose="020B0604020202020204" pitchFamily="34" charset="0"/>
              <a:buChar char="•"/>
            </a:pPr>
            <a:r>
              <a:rPr lang="en-US" sz="1400" dirty="0"/>
              <a:t>Hull Exponential Moving Average (HMA), </a:t>
            </a:r>
          </a:p>
          <a:p>
            <a:pPr marL="285750" indent="-285750">
              <a:buFont typeface="Arial" panose="020B0604020202020204" pitchFamily="34" charset="0"/>
              <a:buChar char="•"/>
            </a:pPr>
            <a:r>
              <a:rPr lang="en-US" sz="1400" dirty="0"/>
              <a:t>Bollinger Bands (BBANDS), </a:t>
            </a:r>
          </a:p>
          <a:p>
            <a:pPr marL="285750" indent="-285750">
              <a:buFont typeface="Arial" panose="020B0604020202020204" pitchFamily="34" charset="0"/>
              <a:buChar char="•"/>
            </a:pPr>
            <a:r>
              <a:rPr lang="en-US" sz="1400" dirty="0"/>
              <a:t>On-Balance Volume (OBV), </a:t>
            </a:r>
          </a:p>
          <a:p>
            <a:pPr marL="285750" indent="-285750">
              <a:buFont typeface="Arial" panose="020B0604020202020204" pitchFamily="34" charset="0"/>
              <a:buChar char="•"/>
            </a:pPr>
            <a:r>
              <a:rPr lang="en-US" sz="1400" dirty="0" err="1"/>
              <a:t>Aroon</a:t>
            </a:r>
            <a:r>
              <a:rPr lang="en-US" sz="1400" dirty="0"/>
              <a:t> Oscillator (AROON) </a:t>
            </a:r>
          </a:p>
        </p:txBody>
      </p:sp>
      <p:sp>
        <p:nvSpPr>
          <p:cNvPr id="10" name="TextBox 9"/>
          <p:cNvSpPr txBox="1"/>
          <p:nvPr/>
        </p:nvSpPr>
        <p:spPr>
          <a:xfrm>
            <a:off x="578959" y="1877332"/>
            <a:ext cx="7430379" cy="1384995"/>
          </a:xfrm>
          <a:prstGeom prst="rect">
            <a:avLst/>
          </a:prstGeom>
          <a:noFill/>
        </p:spPr>
        <p:txBody>
          <a:bodyPr wrap="square" rtlCol="0">
            <a:spAutoFit/>
          </a:bodyPr>
          <a:lstStyle/>
          <a:p>
            <a:r>
              <a:rPr lang="en-US" sz="1400" dirty="0"/>
              <a:t>Our initial accuracy on just the dataset of index and energy department data was around 40%.  Technical indicators are good predictors for future contract prices and hence serves as a good proxy for features in a parametric model (as </a:t>
            </a:r>
            <a:r>
              <a:rPr lang="en-US" sz="1400" dirty="0" err="1"/>
              <a:t>XGBoost</a:t>
            </a:r>
            <a:r>
              <a:rPr lang="en-US" sz="1400" dirty="0"/>
              <a:t> and other similar algorithms don’t capture time dependency of features), though there are better practices that can be tried. However, this approach serves as a good beginning for stock prediction nonetheless.</a:t>
            </a:r>
          </a:p>
          <a:p>
            <a:endParaRPr lang="en-US" sz="1400" dirty="0"/>
          </a:p>
        </p:txBody>
      </p:sp>
    </p:spTree>
    <p:extLst>
      <p:ext uri="{BB962C8B-B14F-4D97-AF65-F5344CB8AC3E}">
        <p14:creationId xmlns:p14="http://schemas.microsoft.com/office/powerpoint/2010/main" val="136031389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5938" y="246620"/>
            <a:ext cx="11150600" cy="1437399"/>
          </a:xfrm>
        </p:spPr>
        <p:txBody>
          <a:bodyPr/>
          <a:lstStyle/>
          <a:p>
            <a:r>
              <a:rPr lang="en-US" dirty="0"/>
              <a:t>Essentials of Deep Learning : Introduction to Long Short Term Memory(LSTM)</a:t>
            </a:r>
            <a:br>
              <a:rPr lang="en-US" dirty="0"/>
            </a:br>
            <a:endParaRPr lang="en-US" dirty="0"/>
          </a:p>
        </p:txBody>
      </p:sp>
      <p:sp>
        <p:nvSpPr>
          <p:cNvPr id="3" name="Slide Number Placeholder 2"/>
          <p:cNvSpPr>
            <a:spLocks noGrp="1"/>
          </p:cNvSpPr>
          <p:nvPr>
            <p:ph type="sldNum" sz="quarter" idx="12"/>
          </p:nvPr>
        </p:nvSpPr>
        <p:spPr/>
        <p:txBody>
          <a:bodyPr/>
          <a:lstStyle/>
          <a:p>
            <a:fld id="{9EC71654-96A5-4280-94F3-931C61A9F92C}" type="slidenum">
              <a:rPr lang="en-US" noProof="0" smtClean="0"/>
              <a:pPr/>
              <a:t>43</a:t>
            </a:fld>
            <a:endParaRPr lang="en-US" noProof="0" dirty="0"/>
          </a:p>
        </p:txBody>
      </p:sp>
      <p:sp>
        <p:nvSpPr>
          <p:cNvPr id="4" name="TextBox 3"/>
          <p:cNvSpPr txBox="1"/>
          <p:nvPr/>
        </p:nvSpPr>
        <p:spPr>
          <a:xfrm>
            <a:off x="624840" y="1432560"/>
            <a:ext cx="10738856" cy="1661993"/>
          </a:xfrm>
          <a:prstGeom prst="rect">
            <a:avLst/>
          </a:prstGeom>
          <a:noFill/>
        </p:spPr>
        <p:txBody>
          <a:bodyPr wrap="square" rtlCol="0">
            <a:spAutoFit/>
          </a:bodyPr>
          <a:lstStyle/>
          <a:p>
            <a:r>
              <a:rPr lang="en-US" sz="1400" dirty="0"/>
              <a:t>Sequence prediction problems have been around for a long time. They are considered as one of the hardest problems to solve in the data science industry. With the recent breakthroughs that have been happening in data science, it is found that for almost all of these sequence prediction problems, Long short Term Memory networks, LSTMs have been observed as the most effective solution.</a:t>
            </a:r>
          </a:p>
          <a:p>
            <a:endParaRPr lang="en-US" sz="1400" dirty="0"/>
          </a:p>
          <a:p>
            <a:r>
              <a:rPr lang="en-US" sz="1400" dirty="0"/>
              <a:t>LSTMs have an edge over conventional feed-forward neural networks and RNN in many ways. This is because of their property of selectively remembering patterns for long durations of time.  The purpose of this article is to explain LSTM and enable you to use it in real life problems. </a:t>
            </a:r>
          </a:p>
          <a:p>
            <a:endParaRPr lang="en-US" dirty="0"/>
          </a:p>
        </p:txBody>
      </p:sp>
      <p:sp>
        <p:nvSpPr>
          <p:cNvPr id="5" name="TextBox 4"/>
          <p:cNvSpPr txBox="1"/>
          <p:nvPr/>
        </p:nvSpPr>
        <p:spPr>
          <a:xfrm>
            <a:off x="624840" y="2948436"/>
            <a:ext cx="5021580" cy="3385542"/>
          </a:xfrm>
          <a:prstGeom prst="rect">
            <a:avLst/>
          </a:prstGeom>
          <a:noFill/>
        </p:spPr>
        <p:txBody>
          <a:bodyPr wrap="square" rtlCol="0">
            <a:spAutoFit/>
          </a:bodyPr>
          <a:lstStyle/>
          <a:p>
            <a:r>
              <a:rPr lang="en-US" sz="1400" dirty="0"/>
              <a:t>Take our example of sequential data, which is the future contract price data. A simple machine learning model or an Artificial Neural Network may learn to predict the future prices based on a number of features: the volume of the future contract, the opening value etc. While the price of the contract depends on these features, it is also largely dependent on the contract values in the previous days. In fact for a trader, these values in the previous days (or the trend) is one major deciding factor for predictions.  In the conventional feed-forward neural networks, all test cases are considered to be independent. That is when fitting the model for a particular day, there is no consideration for the stock prices on the previous days.  This dependency on time is achieved via Recurrent Neural Networks. </a:t>
            </a:r>
          </a:p>
          <a:p>
            <a:endParaRPr lang="en-US" sz="1400" dirty="0"/>
          </a:p>
          <a:p>
            <a:endParaRPr lang="en-US" dirty="0"/>
          </a:p>
        </p:txBody>
      </p:sp>
      <p:sp>
        <p:nvSpPr>
          <p:cNvPr id="6" name="TextBox 5"/>
          <p:cNvSpPr txBox="1"/>
          <p:nvPr/>
        </p:nvSpPr>
        <p:spPr>
          <a:xfrm>
            <a:off x="5928360" y="2887980"/>
            <a:ext cx="4960620" cy="584775"/>
          </a:xfrm>
          <a:prstGeom prst="rect">
            <a:avLst/>
          </a:prstGeom>
          <a:noFill/>
        </p:spPr>
        <p:txBody>
          <a:bodyPr wrap="square" rtlCol="0">
            <a:spAutoFit/>
          </a:bodyPr>
          <a:lstStyle/>
          <a:p>
            <a:r>
              <a:rPr lang="en-US" sz="1400" dirty="0"/>
              <a:t>A typical RNN looks like:</a:t>
            </a:r>
          </a:p>
          <a:p>
            <a:endParaRPr lang="en-US" dirty="0"/>
          </a:p>
        </p:txBody>
      </p:sp>
      <p:pic>
        <p:nvPicPr>
          <p:cNvPr id="1026" name="Picture 2" descr="https://s3-ap-south-1.amazonaws.com/av-blog-media/wp-content/uploads/2017/12/05231650/rnn-neuron-196x30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52715" y="3472755"/>
            <a:ext cx="1866900"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609581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look into Recurrent Neural Networks (RNN)</a:t>
            </a:r>
            <a:br>
              <a:rPr lang="en-US" dirty="0"/>
            </a:br>
            <a:endParaRPr lang="en-US" dirty="0"/>
          </a:p>
        </p:txBody>
      </p:sp>
      <p:sp>
        <p:nvSpPr>
          <p:cNvPr id="3" name="Slide Number Placeholder 2"/>
          <p:cNvSpPr>
            <a:spLocks noGrp="1"/>
          </p:cNvSpPr>
          <p:nvPr>
            <p:ph type="sldNum" sz="quarter" idx="12"/>
          </p:nvPr>
        </p:nvSpPr>
        <p:spPr/>
        <p:txBody>
          <a:bodyPr/>
          <a:lstStyle/>
          <a:p>
            <a:fld id="{9EC71654-96A5-4280-94F3-931C61A9F92C}" type="slidenum">
              <a:rPr lang="en-US" noProof="0" smtClean="0"/>
              <a:pPr/>
              <a:t>44</a:t>
            </a:fld>
            <a:endParaRPr lang="en-US" noProof="0" dirty="0"/>
          </a:p>
        </p:txBody>
      </p:sp>
      <p:sp>
        <p:nvSpPr>
          <p:cNvPr id="4" name="TextBox 3"/>
          <p:cNvSpPr txBox="1"/>
          <p:nvPr/>
        </p:nvSpPr>
        <p:spPr>
          <a:xfrm>
            <a:off x="515938" y="1531620"/>
            <a:ext cx="10479722" cy="1446550"/>
          </a:xfrm>
          <a:prstGeom prst="rect">
            <a:avLst/>
          </a:prstGeom>
          <a:noFill/>
        </p:spPr>
        <p:txBody>
          <a:bodyPr wrap="square" rtlCol="0">
            <a:spAutoFit/>
          </a:bodyPr>
          <a:lstStyle/>
          <a:p>
            <a:r>
              <a:rPr lang="en-US" sz="1400" dirty="0"/>
              <a:t>Now it is easier for us to visualize how these networks are considering the trend of contract prices, before predicting the contract prices for today. Here every prediction at time t (</a:t>
            </a:r>
            <a:r>
              <a:rPr lang="en-US" sz="1400" dirty="0" err="1"/>
              <a:t>h_t</a:t>
            </a:r>
            <a:r>
              <a:rPr lang="en-US" sz="1400" dirty="0"/>
              <a:t>) is dependent on all previous predictions and the information learned from them.</a:t>
            </a:r>
          </a:p>
          <a:p>
            <a:r>
              <a:rPr lang="en-US" sz="1400" dirty="0"/>
              <a:t>RNNs can solve our purpose of sequence handling to a great extent but not entirely. RNNs are great when it comes to short contexts, but in order to be able to build a story and remember it, we need our models to be able to understand and remember the context behind the sequences, just like a human brain. This is not possible with a simple RNN.</a:t>
            </a:r>
          </a:p>
          <a:p>
            <a:endParaRPr lang="en-US" dirty="0"/>
          </a:p>
        </p:txBody>
      </p:sp>
      <p:pic>
        <p:nvPicPr>
          <p:cNvPr id="2050" name="Picture 2" descr="https://s3-ap-south-1.amazonaws.com/av-blog-media/wp-content/uploads/2017/12/06022525/bpt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1860" y="3429000"/>
            <a:ext cx="4049357" cy="165128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F26892F6-9893-4191-A5B9-AE85D76E9982}"/>
              </a:ext>
            </a:extLst>
          </p:cNvPr>
          <p:cNvSpPr txBox="1"/>
          <p:nvPr/>
        </p:nvSpPr>
        <p:spPr>
          <a:xfrm>
            <a:off x="5386260" y="3258339"/>
            <a:ext cx="6280278" cy="2954655"/>
          </a:xfrm>
          <a:prstGeom prst="rect">
            <a:avLst/>
          </a:prstGeom>
          <a:noFill/>
        </p:spPr>
        <p:txBody>
          <a:bodyPr wrap="square" rtlCol="0">
            <a:spAutoFit/>
          </a:bodyPr>
          <a:lstStyle/>
          <a:p>
            <a:r>
              <a:rPr lang="en-US" sz="1400" dirty="0"/>
              <a:t>LSTMs are widely used for sequence prediction problems and have proven to be extremely effective. The reason they work so well is because LSTM is able to store past information that is important, and forget the information that is not. LSTM has three gates:</a:t>
            </a:r>
          </a:p>
          <a:p>
            <a:endParaRPr lang="en-US" sz="1400" dirty="0"/>
          </a:p>
          <a:p>
            <a:r>
              <a:rPr lang="en-US" sz="1400" b="1" dirty="0"/>
              <a:t>The input gate:</a:t>
            </a:r>
            <a:r>
              <a:rPr lang="en-US" sz="1400" dirty="0"/>
              <a:t> The input gate adds information to the cell state</a:t>
            </a:r>
          </a:p>
          <a:p>
            <a:r>
              <a:rPr lang="en-US" sz="1400" b="1" dirty="0"/>
              <a:t>The forget gate:</a:t>
            </a:r>
            <a:r>
              <a:rPr lang="en-US" sz="1400" dirty="0"/>
              <a:t> It removes the information that is no longer required by the model</a:t>
            </a:r>
          </a:p>
          <a:p>
            <a:r>
              <a:rPr lang="en-US" sz="1400" b="1" dirty="0"/>
              <a:t>The output gate: </a:t>
            </a:r>
            <a:r>
              <a:rPr lang="en-US" sz="1400" dirty="0"/>
              <a:t>Output Gate at LSTM selects the information to be shown as output</a:t>
            </a:r>
          </a:p>
          <a:p>
            <a:endParaRPr lang="en-US" sz="1400" dirty="0"/>
          </a:p>
          <a:p>
            <a:r>
              <a:rPr lang="en-US" sz="1400" b="1" i="1" dirty="0"/>
              <a:t>For now, let us implement LSTM as a black box and check it’s performance on our particular data.</a:t>
            </a:r>
          </a:p>
          <a:p>
            <a:endParaRPr lang="en-US" dirty="0"/>
          </a:p>
        </p:txBody>
      </p:sp>
    </p:spTree>
    <p:extLst>
      <p:ext uri="{BB962C8B-B14F-4D97-AF65-F5344CB8AC3E}">
        <p14:creationId xmlns:p14="http://schemas.microsoft.com/office/powerpoint/2010/main" val="160437895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Deep Learning Results</a:t>
            </a:r>
          </a:p>
        </p:txBody>
      </p:sp>
      <p:sp>
        <p:nvSpPr>
          <p:cNvPr id="3" name="Slide Number Placeholder 2"/>
          <p:cNvSpPr>
            <a:spLocks noGrp="1"/>
          </p:cNvSpPr>
          <p:nvPr>
            <p:ph type="sldNum" sz="quarter" idx="12"/>
          </p:nvPr>
        </p:nvSpPr>
        <p:spPr/>
        <p:txBody>
          <a:bodyPr/>
          <a:lstStyle/>
          <a:p>
            <a:fld id="{9EC71654-96A5-4280-94F3-931C61A9F92C}" type="slidenum">
              <a:rPr lang="en-US" noProof="0" smtClean="0"/>
              <a:pPr/>
              <a:t>45</a:t>
            </a:fld>
            <a:endParaRPr lang="en-US" noProof="0" dirty="0"/>
          </a:p>
        </p:txBody>
      </p:sp>
      <p:pic>
        <p:nvPicPr>
          <p:cNvPr id="7" name="Picture 6">
            <a:extLst>
              <a:ext uri="{FF2B5EF4-FFF2-40B4-BE49-F238E27FC236}">
                <a16:creationId xmlns:a16="http://schemas.microsoft.com/office/drawing/2014/main" id="{B24A26E2-AACE-47FD-85F0-106724F55B40}"/>
              </a:ext>
            </a:extLst>
          </p:cNvPr>
          <p:cNvPicPr>
            <a:picLocks noChangeAspect="1"/>
          </p:cNvPicPr>
          <p:nvPr/>
        </p:nvPicPr>
        <p:blipFill>
          <a:blip r:embed="rId2"/>
          <a:stretch>
            <a:fillRect/>
          </a:stretch>
        </p:blipFill>
        <p:spPr>
          <a:xfrm>
            <a:off x="6328719" y="2165650"/>
            <a:ext cx="5105400" cy="3152775"/>
          </a:xfrm>
          <a:prstGeom prst="rect">
            <a:avLst/>
          </a:prstGeom>
        </p:spPr>
      </p:pic>
      <p:sp>
        <p:nvSpPr>
          <p:cNvPr id="8" name="TextBox 7">
            <a:extLst>
              <a:ext uri="{FF2B5EF4-FFF2-40B4-BE49-F238E27FC236}">
                <a16:creationId xmlns:a16="http://schemas.microsoft.com/office/drawing/2014/main" id="{57231FA7-F3BB-40CE-8D52-FD714EB63F98}"/>
              </a:ext>
            </a:extLst>
          </p:cNvPr>
          <p:cNvSpPr txBox="1"/>
          <p:nvPr/>
        </p:nvSpPr>
        <p:spPr>
          <a:xfrm>
            <a:off x="515938" y="1309817"/>
            <a:ext cx="5025081" cy="1384995"/>
          </a:xfrm>
          <a:prstGeom prst="rect">
            <a:avLst/>
          </a:prstGeom>
          <a:noFill/>
        </p:spPr>
        <p:txBody>
          <a:bodyPr wrap="square" rtlCol="0">
            <a:spAutoFit/>
          </a:bodyPr>
          <a:lstStyle/>
          <a:p>
            <a:r>
              <a:rPr lang="en-US" sz="1400" dirty="0"/>
              <a:t>This modeling was done only on the close price being the variable.  Much further work needs to be done to develop a more reasonable model.  However, the prediction just on one variable is remarkably good, given all the other modeling techniques up to now have been poor and needed additional attributes or feature development.</a:t>
            </a:r>
          </a:p>
        </p:txBody>
      </p:sp>
      <p:sp>
        <p:nvSpPr>
          <p:cNvPr id="9" name="TextBox 8">
            <a:extLst>
              <a:ext uri="{FF2B5EF4-FFF2-40B4-BE49-F238E27FC236}">
                <a16:creationId xmlns:a16="http://schemas.microsoft.com/office/drawing/2014/main" id="{78548BA0-4BE1-4FAD-BEFC-B8CE9501D95B}"/>
              </a:ext>
            </a:extLst>
          </p:cNvPr>
          <p:cNvSpPr txBox="1"/>
          <p:nvPr/>
        </p:nvSpPr>
        <p:spPr>
          <a:xfrm>
            <a:off x="544277" y="2874479"/>
            <a:ext cx="5448257" cy="1600438"/>
          </a:xfrm>
          <a:prstGeom prst="rect">
            <a:avLst/>
          </a:prstGeom>
          <a:noFill/>
        </p:spPr>
        <p:txBody>
          <a:bodyPr wrap="square" rtlCol="0">
            <a:spAutoFit/>
          </a:bodyPr>
          <a:lstStyle/>
          <a:p>
            <a:r>
              <a:rPr lang="en-US" sz="1400" dirty="0"/>
              <a:t>One important thing to note.  The model's hyperparameters are extremely sensitive to the results you obtain.  Below I listed some of the most critical hyperparameters;</a:t>
            </a:r>
          </a:p>
          <a:p>
            <a:endParaRPr lang="en-US" sz="1400" dirty="0"/>
          </a:p>
          <a:p>
            <a:pPr marL="342900" indent="-342900">
              <a:buFont typeface="+mj-lt"/>
              <a:buAutoNum type="arabicPeriod"/>
            </a:pPr>
            <a:r>
              <a:rPr lang="en-US" sz="1400" dirty="0"/>
              <a:t>The learning rate of the optimizer</a:t>
            </a:r>
          </a:p>
          <a:p>
            <a:pPr marL="342900" indent="-342900">
              <a:buFont typeface="+mj-lt"/>
              <a:buAutoNum type="arabicPeriod"/>
            </a:pPr>
            <a:r>
              <a:rPr lang="en-US" sz="1400" dirty="0"/>
              <a:t>Number of layers and the number of hidden units in each layer</a:t>
            </a:r>
          </a:p>
          <a:p>
            <a:pPr marL="342900" indent="-342900">
              <a:buFont typeface="+mj-lt"/>
              <a:buAutoNum type="arabicPeriod"/>
            </a:pPr>
            <a:r>
              <a:rPr lang="en-US" sz="1400" dirty="0"/>
              <a:t>The optimizer. We found Adam to perform the best</a:t>
            </a:r>
          </a:p>
        </p:txBody>
      </p:sp>
    </p:spTree>
    <p:extLst>
      <p:ext uri="{BB962C8B-B14F-4D97-AF65-F5344CB8AC3E}">
        <p14:creationId xmlns:p14="http://schemas.microsoft.com/office/powerpoint/2010/main" val="186815314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6B9CAE-8EEC-4298-A83E-638FE2E1A323}"/>
              </a:ext>
            </a:extLst>
          </p:cNvPr>
          <p:cNvSpPr>
            <a:spLocks noGrp="1"/>
          </p:cNvSpPr>
          <p:nvPr>
            <p:ph type="title"/>
          </p:nvPr>
        </p:nvSpPr>
        <p:spPr/>
        <p:txBody>
          <a:bodyPr/>
          <a:lstStyle/>
          <a:p>
            <a:r>
              <a:rPr lang="en-US" dirty="0"/>
              <a:t>Initial Modeling </a:t>
            </a:r>
            <a:r>
              <a:rPr lang="en-US" dirty="0" err="1"/>
              <a:t>conclustions</a:t>
            </a:r>
            <a:endParaRPr lang="en-US" dirty="0"/>
          </a:p>
        </p:txBody>
      </p:sp>
      <p:sp>
        <p:nvSpPr>
          <p:cNvPr id="3" name="Slide Number Placeholder 2">
            <a:extLst>
              <a:ext uri="{FF2B5EF4-FFF2-40B4-BE49-F238E27FC236}">
                <a16:creationId xmlns:a16="http://schemas.microsoft.com/office/drawing/2014/main" id="{A7916994-9736-4303-A166-40EECC64AB7D}"/>
              </a:ext>
            </a:extLst>
          </p:cNvPr>
          <p:cNvSpPr>
            <a:spLocks noGrp="1"/>
          </p:cNvSpPr>
          <p:nvPr>
            <p:ph type="sldNum" sz="quarter" idx="12"/>
          </p:nvPr>
        </p:nvSpPr>
        <p:spPr/>
        <p:txBody>
          <a:bodyPr/>
          <a:lstStyle/>
          <a:p>
            <a:fld id="{9EC71654-96A5-4280-94F3-931C61A9F92C}" type="slidenum">
              <a:rPr lang="en-US" noProof="0" smtClean="0"/>
              <a:pPr/>
              <a:t>46</a:t>
            </a:fld>
            <a:endParaRPr lang="en-US" noProof="0" dirty="0"/>
          </a:p>
        </p:txBody>
      </p:sp>
      <p:sp>
        <p:nvSpPr>
          <p:cNvPr id="4" name="TextBox 3">
            <a:extLst>
              <a:ext uri="{FF2B5EF4-FFF2-40B4-BE49-F238E27FC236}">
                <a16:creationId xmlns:a16="http://schemas.microsoft.com/office/drawing/2014/main" id="{8AAB7693-97DA-4FC5-880C-B035C6BC49AE}"/>
              </a:ext>
            </a:extLst>
          </p:cNvPr>
          <p:cNvSpPr txBox="1"/>
          <p:nvPr/>
        </p:nvSpPr>
        <p:spPr>
          <a:xfrm>
            <a:off x="420130" y="1166957"/>
            <a:ext cx="9852455" cy="5262979"/>
          </a:xfrm>
          <a:prstGeom prst="rect">
            <a:avLst/>
          </a:prstGeom>
          <a:noFill/>
        </p:spPr>
        <p:txBody>
          <a:bodyPr wrap="square" rtlCol="0">
            <a:spAutoFit/>
          </a:bodyPr>
          <a:lstStyle/>
          <a:p>
            <a:r>
              <a:rPr lang="en-US" sz="1400" dirty="0"/>
              <a:t>Just a quick summary of algorithms fitted on the RBOB front month contract;</a:t>
            </a:r>
          </a:p>
          <a:p>
            <a:pPr marL="342900" indent="-342900">
              <a:buFont typeface="+mj-lt"/>
              <a:buAutoNum type="arabicPeriod"/>
            </a:pPr>
            <a:r>
              <a:rPr lang="en-US" sz="1400" dirty="0"/>
              <a:t>Linear Regression, Polynomial, Ridge and Lasso(Price Prediction/Direction). </a:t>
            </a:r>
          </a:p>
          <a:p>
            <a:pPr marL="800100" lvl="1" indent="-342900">
              <a:buFont typeface="Arial" panose="020B0604020202020204" pitchFamily="34" charset="0"/>
              <a:buChar char="•"/>
            </a:pPr>
            <a:r>
              <a:rPr lang="en-US" sz="1400" dirty="0"/>
              <a:t>All these models had a </a:t>
            </a:r>
            <a:r>
              <a:rPr lang="en-US" sz="1400" dirty="0" err="1"/>
              <a:t>RSquared</a:t>
            </a:r>
            <a:r>
              <a:rPr lang="en-US" sz="1400" dirty="0"/>
              <a:t> &gt;98% and MSE ~0.00. </a:t>
            </a:r>
          </a:p>
          <a:p>
            <a:pPr marL="800100" lvl="1" indent="-342900">
              <a:buFont typeface="Arial" panose="020B0604020202020204" pitchFamily="34" charset="0"/>
              <a:buChar char="•"/>
            </a:pPr>
            <a:r>
              <a:rPr lang="en-US" sz="1400" dirty="0"/>
              <a:t>NOTE: performed SVM – Regression and results were similar, not discussed in above material.</a:t>
            </a:r>
          </a:p>
          <a:p>
            <a:pPr marL="342900" indent="-342900">
              <a:buFont typeface="+mj-lt"/>
              <a:buAutoNum type="arabicPeriod"/>
            </a:pPr>
            <a:r>
              <a:rPr lang="en-US" sz="1400" dirty="0"/>
              <a:t>Gaussian Mixed Mixture (Price Prediction/Direction). </a:t>
            </a:r>
          </a:p>
          <a:p>
            <a:pPr marL="800100" lvl="1" indent="-342900">
              <a:buFont typeface="Arial" panose="020B0604020202020204" pitchFamily="34" charset="0"/>
              <a:buChar char="•"/>
            </a:pPr>
            <a:r>
              <a:rPr lang="en-US" sz="1400" dirty="0"/>
              <a:t>Did a great job of clustering and feature development for volatility segments in the price movements</a:t>
            </a:r>
          </a:p>
          <a:p>
            <a:pPr marL="342900" indent="-342900">
              <a:buFont typeface="+mj-lt"/>
              <a:buAutoNum type="arabicPeriod"/>
            </a:pPr>
            <a:r>
              <a:rPr lang="en-US" sz="1400" dirty="0"/>
              <a:t>ARIMA (Price Prediction/Direction). </a:t>
            </a:r>
          </a:p>
          <a:p>
            <a:pPr marL="800100" lvl="1" indent="-342900">
              <a:buFont typeface="Arial" panose="020B0604020202020204" pitchFamily="34" charset="0"/>
              <a:buChar char="•"/>
            </a:pPr>
            <a:r>
              <a:rPr lang="en-US" sz="1400" dirty="0"/>
              <a:t>As the graph shows, very poor in predicting actual prices and direction.  HOWEVER, in the next section, using domain expertise and data transformation, moving averages plays an important part in strategy development.</a:t>
            </a:r>
          </a:p>
          <a:p>
            <a:pPr marL="342900" indent="-342900">
              <a:buFont typeface="+mj-lt"/>
              <a:buAutoNum type="arabicPeriod"/>
            </a:pPr>
            <a:r>
              <a:rPr lang="en-US" sz="1400" dirty="0"/>
              <a:t>Random Forest(Classification – Winner or Loser).</a:t>
            </a:r>
          </a:p>
          <a:p>
            <a:pPr marL="800100" lvl="1" indent="-342900">
              <a:buFont typeface="Arial" panose="020B0604020202020204" pitchFamily="34" charset="0"/>
              <a:buChar char="•"/>
            </a:pPr>
            <a:r>
              <a:rPr lang="en-US" sz="1400" dirty="0"/>
              <a:t>75% Accuracy</a:t>
            </a:r>
          </a:p>
          <a:p>
            <a:pPr marL="800100" lvl="1" indent="-342900">
              <a:buFont typeface="Arial" panose="020B0604020202020204" pitchFamily="34" charset="0"/>
              <a:buChar char="•"/>
            </a:pPr>
            <a:r>
              <a:rPr lang="en-US" sz="1400" dirty="0"/>
              <a:t>Needed additional feature development to get better accuracy, initial results we in the 40% range.</a:t>
            </a:r>
          </a:p>
          <a:p>
            <a:pPr marL="342900" indent="-342900">
              <a:buFont typeface="+mj-lt"/>
              <a:buAutoNum type="arabicPeriod"/>
            </a:pPr>
            <a:r>
              <a:rPr lang="en-US" sz="1400" dirty="0" err="1"/>
              <a:t>XGBoost</a:t>
            </a:r>
            <a:r>
              <a:rPr lang="en-US" sz="1400" dirty="0"/>
              <a:t> (Classification – Winner or Loser).</a:t>
            </a:r>
          </a:p>
          <a:p>
            <a:pPr marL="800100" lvl="1" indent="-342900">
              <a:buFont typeface="Arial" panose="020B0604020202020204" pitchFamily="34" charset="0"/>
              <a:buChar char="•"/>
            </a:pPr>
            <a:r>
              <a:rPr lang="en-US" sz="1400" dirty="0"/>
              <a:t>85% Accuracy – again needed feature development.</a:t>
            </a:r>
          </a:p>
          <a:p>
            <a:pPr marL="342900" indent="-342900">
              <a:buFont typeface="+mj-lt"/>
              <a:buAutoNum type="arabicPeriod"/>
            </a:pPr>
            <a:r>
              <a:rPr lang="en-US" sz="1400" dirty="0"/>
              <a:t>Deep Learning (Price Prediction/Direction). </a:t>
            </a:r>
          </a:p>
          <a:p>
            <a:pPr marL="742950" lvl="1" indent="-285750">
              <a:buFont typeface="Arial" panose="020B0604020202020204" pitchFamily="34" charset="0"/>
              <a:buChar char="•"/>
            </a:pPr>
            <a:r>
              <a:rPr lang="en-US" sz="1400" dirty="0"/>
              <a:t>Very initial stages of development, however, very promising in terms of predicting direction of prices.</a:t>
            </a:r>
          </a:p>
          <a:p>
            <a:endParaRPr lang="en-US" sz="1400" dirty="0"/>
          </a:p>
          <a:p>
            <a:r>
              <a:rPr lang="en-US" sz="1400" dirty="0"/>
              <a:t>Here are several takeaways of this analysis;</a:t>
            </a:r>
          </a:p>
          <a:p>
            <a:r>
              <a:rPr lang="en-US" sz="1400" dirty="0"/>
              <a:t>Stock price/movement prediction is an extremely difficult task. Personally I don't think any of the future contract price prediction models out there shouldn't be taken for granted and blindly rely on them. However models might be able to predict contract price movement correctly most of the time, but not always.  Several models shows predictions curves that perfectly overlaps the true future contract prices(linear regression, for example). This can be replicated with a simple averaging technique and in practice it's useless. A more sensible thing to do is predicting the future contract price movements.  This is the basis of the analysis in the next section.</a:t>
            </a:r>
          </a:p>
        </p:txBody>
      </p:sp>
    </p:spTree>
    <p:extLst>
      <p:ext uri="{BB962C8B-B14F-4D97-AF65-F5344CB8AC3E}">
        <p14:creationId xmlns:p14="http://schemas.microsoft.com/office/powerpoint/2010/main" val="75829387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GettyImages-187834021.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31144" r="15846" b="20819"/>
          <a:stretch/>
        </p:blipFill>
        <p:spPr bwMode="auto">
          <a:xfrm>
            <a:off x="-109415" y="-92891"/>
            <a:ext cx="12192000" cy="6959600"/>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22"/>
          <p:cNvSpPr/>
          <p:nvPr/>
        </p:nvSpPr>
        <p:spPr bwMode="ltGray">
          <a:xfrm>
            <a:off x="-165271" y="9588204"/>
            <a:ext cx="1049878" cy="811953"/>
          </a:xfrm>
          <a:prstGeom prst="rect">
            <a:avLst/>
          </a:prstGeom>
          <a:gradFill>
            <a:gsLst>
              <a:gs pos="0">
                <a:schemeClr val="tx1">
                  <a:alpha val="30000"/>
                </a:schemeClr>
              </a:gs>
              <a:gs pos="100000">
                <a:schemeClr val="tx1">
                  <a:alpha val="89000"/>
                </a:schemeClr>
              </a:gs>
            </a:gsLst>
            <a:lin ang="5400000" scaled="1"/>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err="1">
              <a:solidFill>
                <a:prstClr val="white"/>
              </a:solidFill>
            </a:endParaRPr>
          </a:p>
        </p:txBody>
      </p:sp>
      <p:sp>
        <p:nvSpPr>
          <p:cNvPr id="6" name="Rectangle 5"/>
          <p:cNvSpPr/>
          <p:nvPr/>
        </p:nvSpPr>
        <p:spPr bwMode="ltGray">
          <a:xfrm>
            <a:off x="477284" y="3026108"/>
            <a:ext cx="3816420" cy="1458428"/>
          </a:xfrm>
          <a:prstGeom prst="rect">
            <a:avLst/>
          </a:prstGeom>
          <a:no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210312" tIns="137160" rIns="137160" bIns="137160" rtlCol="0" anchor="ctr">
            <a:noAutofit/>
          </a:bodyPr>
          <a:lstStyle/>
          <a:p>
            <a:r>
              <a:rPr lang="en-US" sz="2800" dirty="0"/>
              <a:t>Market Stylized Facts</a:t>
            </a:r>
          </a:p>
          <a:p>
            <a:r>
              <a:rPr lang="en-US" sz="2800" dirty="0"/>
              <a:t>&amp; Modeling Details</a:t>
            </a:r>
          </a:p>
        </p:txBody>
      </p:sp>
      <p:grpSp>
        <p:nvGrpSpPr>
          <p:cNvPr id="44" name="Group 43"/>
          <p:cNvGrpSpPr/>
          <p:nvPr/>
        </p:nvGrpSpPr>
        <p:grpSpPr>
          <a:xfrm>
            <a:off x="10564484" y="6449405"/>
            <a:ext cx="740366" cy="179271"/>
            <a:chOff x="-504825" y="3757613"/>
            <a:chExt cx="1009650" cy="244475"/>
          </a:xfrm>
          <a:solidFill>
            <a:schemeClr val="bg1">
              <a:lumMod val="85000"/>
            </a:schemeClr>
          </a:solidFill>
        </p:grpSpPr>
        <p:sp>
          <p:nvSpPr>
            <p:cNvPr id="45" name="Freeform 5"/>
            <p:cNvSpPr>
              <a:spLocks/>
            </p:cNvSpPr>
            <p:nvPr userDrawn="1"/>
          </p:nvSpPr>
          <p:spPr bwMode="auto">
            <a:xfrm>
              <a:off x="-504825" y="3808413"/>
              <a:ext cx="193675" cy="193675"/>
            </a:xfrm>
            <a:custGeom>
              <a:avLst/>
              <a:gdLst>
                <a:gd name="T0" fmla="*/ 0 w 122"/>
                <a:gd name="T1" fmla="*/ 122 h 122"/>
                <a:gd name="T2" fmla="*/ 0 w 122"/>
                <a:gd name="T3" fmla="*/ 0 h 122"/>
                <a:gd name="T4" fmla="*/ 30 w 122"/>
                <a:gd name="T5" fmla="*/ 0 h 122"/>
                <a:gd name="T6" fmla="*/ 30 w 122"/>
                <a:gd name="T7" fmla="*/ 92 h 122"/>
                <a:gd name="T8" fmla="*/ 122 w 122"/>
                <a:gd name="T9" fmla="*/ 92 h 122"/>
                <a:gd name="T10" fmla="*/ 122 w 122"/>
                <a:gd name="T11" fmla="*/ 122 h 122"/>
                <a:gd name="T12" fmla="*/ 0 w 122"/>
                <a:gd name="T13" fmla="*/ 122 h 122"/>
                <a:gd name="T14" fmla="*/ 0 w 122"/>
                <a:gd name="T15" fmla="*/ 122 h 1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2">
                  <a:moveTo>
                    <a:pt x="0" y="122"/>
                  </a:moveTo>
                  <a:lnTo>
                    <a:pt x="0" y="0"/>
                  </a:lnTo>
                  <a:lnTo>
                    <a:pt x="30" y="0"/>
                  </a:lnTo>
                  <a:lnTo>
                    <a:pt x="30" y="92"/>
                  </a:lnTo>
                  <a:lnTo>
                    <a:pt x="122" y="92"/>
                  </a:lnTo>
                  <a:lnTo>
                    <a:pt x="122" y="122"/>
                  </a:lnTo>
                  <a:lnTo>
                    <a:pt x="0" y="122"/>
                  </a:lnTo>
                  <a:lnTo>
                    <a:pt x="0" y="1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46" name="Freeform 6"/>
            <p:cNvSpPr>
              <a:spLocks/>
            </p:cNvSpPr>
            <p:nvPr userDrawn="1"/>
          </p:nvSpPr>
          <p:spPr bwMode="auto">
            <a:xfrm>
              <a:off x="-457200" y="3763963"/>
              <a:ext cx="193675" cy="190500"/>
            </a:xfrm>
            <a:custGeom>
              <a:avLst/>
              <a:gdLst>
                <a:gd name="T0" fmla="*/ 0 w 122"/>
                <a:gd name="T1" fmla="*/ 28 h 120"/>
                <a:gd name="T2" fmla="*/ 0 w 122"/>
                <a:gd name="T3" fmla="*/ 0 h 120"/>
                <a:gd name="T4" fmla="*/ 122 w 122"/>
                <a:gd name="T5" fmla="*/ 0 h 120"/>
                <a:gd name="T6" fmla="*/ 122 w 122"/>
                <a:gd name="T7" fmla="*/ 120 h 120"/>
                <a:gd name="T8" fmla="*/ 92 w 122"/>
                <a:gd name="T9" fmla="*/ 120 h 120"/>
                <a:gd name="T10" fmla="*/ 92 w 122"/>
                <a:gd name="T11" fmla="*/ 28 h 120"/>
                <a:gd name="T12" fmla="*/ 0 w 122"/>
                <a:gd name="T13" fmla="*/ 28 h 120"/>
                <a:gd name="T14" fmla="*/ 0 w 122"/>
                <a:gd name="T15" fmla="*/ 28 h 1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0">
                  <a:moveTo>
                    <a:pt x="0" y="28"/>
                  </a:moveTo>
                  <a:lnTo>
                    <a:pt x="0" y="0"/>
                  </a:lnTo>
                  <a:lnTo>
                    <a:pt x="122" y="0"/>
                  </a:lnTo>
                  <a:lnTo>
                    <a:pt x="122" y="120"/>
                  </a:lnTo>
                  <a:lnTo>
                    <a:pt x="92" y="120"/>
                  </a:lnTo>
                  <a:lnTo>
                    <a:pt x="92" y="28"/>
                  </a:lnTo>
                  <a:lnTo>
                    <a:pt x="0" y="28"/>
                  </a:lnTo>
                  <a:lnTo>
                    <a:pt x="0"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47" name="Freeform 7"/>
            <p:cNvSpPr>
              <a:spLocks/>
            </p:cNvSpPr>
            <p:nvPr userDrawn="1"/>
          </p:nvSpPr>
          <p:spPr bwMode="auto">
            <a:xfrm>
              <a:off x="-209550" y="3763963"/>
              <a:ext cx="111125" cy="101600"/>
            </a:xfrm>
            <a:custGeom>
              <a:avLst/>
              <a:gdLst>
                <a:gd name="T0" fmla="*/ 70 w 70"/>
                <a:gd name="T1" fmla="*/ 64 h 64"/>
                <a:gd name="T2" fmla="*/ 70 w 70"/>
                <a:gd name="T3" fmla="*/ 0 h 64"/>
                <a:gd name="T4" fmla="*/ 58 w 70"/>
                <a:gd name="T5" fmla="*/ 0 h 64"/>
                <a:gd name="T6" fmla="*/ 36 w 70"/>
                <a:gd name="T7" fmla="*/ 32 h 64"/>
                <a:gd name="T8" fmla="*/ 14 w 70"/>
                <a:gd name="T9" fmla="*/ 0 h 64"/>
                <a:gd name="T10" fmla="*/ 0 w 70"/>
                <a:gd name="T11" fmla="*/ 0 h 64"/>
                <a:gd name="T12" fmla="*/ 0 w 70"/>
                <a:gd name="T13" fmla="*/ 64 h 64"/>
                <a:gd name="T14" fmla="*/ 14 w 70"/>
                <a:gd name="T15" fmla="*/ 64 h 64"/>
                <a:gd name="T16" fmla="*/ 14 w 70"/>
                <a:gd name="T17" fmla="*/ 22 h 64"/>
                <a:gd name="T18" fmla="*/ 32 w 70"/>
                <a:gd name="T19" fmla="*/ 48 h 64"/>
                <a:gd name="T20" fmla="*/ 40 w 70"/>
                <a:gd name="T21" fmla="*/ 48 h 64"/>
                <a:gd name="T22" fmla="*/ 58 w 70"/>
                <a:gd name="T23" fmla="*/ 22 h 64"/>
                <a:gd name="T24" fmla="*/ 58 w 70"/>
                <a:gd name="T25" fmla="*/ 64 h 64"/>
                <a:gd name="T26" fmla="*/ 70 w 70"/>
                <a:gd name="T27" fmla="*/ 64 h 64"/>
                <a:gd name="T28" fmla="*/ 70 w 70"/>
                <a:gd name="T29"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4">
                  <a:moveTo>
                    <a:pt x="70" y="64"/>
                  </a:moveTo>
                  <a:lnTo>
                    <a:pt x="70" y="0"/>
                  </a:lnTo>
                  <a:lnTo>
                    <a:pt x="58" y="0"/>
                  </a:lnTo>
                  <a:lnTo>
                    <a:pt x="36" y="32"/>
                  </a:lnTo>
                  <a:lnTo>
                    <a:pt x="14" y="0"/>
                  </a:lnTo>
                  <a:lnTo>
                    <a:pt x="0" y="0"/>
                  </a:lnTo>
                  <a:lnTo>
                    <a:pt x="0" y="64"/>
                  </a:lnTo>
                  <a:lnTo>
                    <a:pt x="14" y="64"/>
                  </a:lnTo>
                  <a:lnTo>
                    <a:pt x="14" y="22"/>
                  </a:lnTo>
                  <a:lnTo>
                    <a:pt x="32" y="48"/>
                  </a:lnTo>
                  <a:lnTo>
                    <a:pt x="40" y="48"/>
                  </a:lnTo>
                  <a:lnTo>
                    <a:pt x="58" y="22"/>
                  </a:lnTo>
                  <a:lnTo>
                    <a:pt x="58" y="64"/>
                  </a:lnTo>
                  <a:lnTo>
                    <a:pt x="70" y="64"/>
                  </a:lnTo>
                  <a:lnTo>
                    <a:pt x="70"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48" name="Freeform 8"/>
            <p:cNvSpPr>
              <a:spLocks/>
            </p:cNvSpPr>
            <p:nvPr userDrawn="1"/>
          </p:nvSpPr>
          <p:spPr bwMode="auto">
            <a:xfrm>
              <a:off x="-44450" y="3763963"/>
              <a:ext cx="19050" cy="101600"/>
            </a:xfrm>
            <a:custGeom>
              <a:avLst/>
              <a:gdLst>
                <a:gd name="T0" fmla="*/ 0 w 12"/>
                <a:gd name="T1" fmla="*/ 64 h 64"/>
                <a:gd name="T2" fmla="*/ 12 w 12"/>
                <a:gd name="T3" fmla="*/ 64 h 64"/>
                <a:gd name="T4" fmla="*/ 12 w 12"/>
                <a:gd name="T5" fmla="*/ 0 h 64"/>
                <a:gd name="T6" fmla="*/ 0 w 12"/>
                <a:gd name="T7" fmla="*/ 0 h 64"/>
                <a:gd name="T8" fmla="*/ 0 w 12"/>
                <a:gd name="T9" fmla="*/ 64 h 64"/>
                <a:gd name="T10" fmla="*/ 0 w 12"/>
                <a:gd name="T11" fmla="*/ 64 h 64"/>
              </a:gdLst>
              <a:ahLst/>
              <a:cxnLst>
                <a:cxn ang="0">
                  <a:pos x="T0" y="T1"/>
                </a:cxn>
                <a:cxn ang="0">
                  <a:pos x="T2" y="T3"/>
                </a:cxn>
                <a:cxn ang="0">
                  <a:pos x="T4" y="T5"/>
                </a:cxn>
                <a:cxn ang="0">
                  <a:pos x="T6" y="T7"/>
                </a:cxn>
                <a:cxn ang="0">
                  <a:pos x="T8" y="T9"/>
                </a:cxn>
                <a:cxn ang="0">
                  <a:pos x="T10" y="T11"/>
                </a:cxn>
              </a:cxnLst>
              <a:rect l="0" t="0" r="r" b="b"/>
              <a:pathLst>
                <a:path w="12" h="64">
                  <a:moveTo>
                    <a:pt x="0" y="64"/>
                  </a:moveTo>
                  <a:lnTo>
                    <a:pt x="12" y="64"/>
                  </a:lnTo>
                  <a:lnTo>
                    <a:pt x="12" y="0"/>
                  </a:lnTo>
                  <a:lnTo>
                    <a:pt x="0" y="0"/>
                  </a:lnTo>
                  <a:lnTo>
                    <a:pt x="0" y="64"/>
                  </a:lnTo>
                  <a:lnTo>
                    <a:pt x="0"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49" name="Freeform 9"/>
            <p:cNvSpPr>
              <a:spLocks/>
            </p:cNvSpPr>
            <p:nvPr userDrawn="1"/>
          </p:nvSpPr>
          <p:spPr bwMode="auto">
            <a:xfrm>
              <a:off x="28575" y="3763963"/>
              <a:ext cx="98425" cy="101600"/>
            </a:xfrm>
            <a:custGeom>
              <a:avLst/>
              <a:gdLst>
                <a:gd name="T0" fmla="*/ 62 w 62"/>
                <a:gd name="T1" fmla="*/ 58 h 64"/>
                <a:gd name="T2" fmla="*/ 62 w 62"/>
                <a:gd name="T3" fmla="*/ 44 h 64"/>
                <a:gd name="T4" fmla="*/ 50 w 62"/>
                <a:gd name="T5" fmla="*/ 44 h 64"/>
                <a:gd name="T6" fmla="*/ 50 w 62"/>
                <a:gd name="T7" fmla="*/ 52 h 64"/>
                <a:gd name="T8" fmla="*/ 12 w 62"/>
                <a:gd name="T9" fmla="*/ 52 h 64"/>
                <a:gd name="T10" fmla="*/ 12 w 62"/>
                <a:gd name="T11" fmla="*/ 12 h 64"/>
                <a:gd name="T12" fmla="*/ 50 w 62"/>
                <a:gd name="T13" fmla="*/ 12 h 64"/>
                <a:gd name="T14" fmla="*/ 50 w 62"/>
                <a:gd name="T15" fmla="*/ 18 h 64"/>
                <a:gd name="T16" fmla="*/ 62 w 62"/>
                <a:gd name="T17" fmla="*/ 20 h 64"/>
                <a:gd name="T18" fmla="*/ 62 w 62"/>
                <a:gd name="T19" fmla="*/ 6 h 64"/>
                <a:gd name="T20" fmla="*/ 62 w 62"/>
                <a:gd name="T21" fmla="*/ 6 h 64"/>
                <a:gd name="T22" fmla="*/ 62 w 62"/>
                <a:gd name="T23" fmla="*/ 0 h 64"/>
                <a:gd name="T24" fmla="*/ 56 w 62"/>
                <a:gd name="T25" fmla="*/ 0 h 64"/>
                <a:gd name="T26" fmla="*/ 6 w 62"/>
                <a:gd name="T27" fmla="*/ 0 h 64"/>
                <a:gd name="T28" fmla="*/ 6 w 62"/>
                <a:gd name="T29" fmla="*/ 0 h 64"/>
                <a:gd name="T30" fmla="*/ 0 w 62"/>
                <a:gd name="T31" fmla="*/ 0 h 64"/>
                <a:gd name="T32" fmla="*/ 0 w 62"/>
                <a:gd name="T33" fmla="*/ 6 h 64"/>
                <a:gd name="T34" fmla="*/ 0 w 62"/>
                <a:gd name="T35" fmla="*/ 58 h 64"/>
                <a:gd name="T36" fmla="*/ 0 w 62"/>
                <a:gd name="T37" fmla="*/ 58 h 64"/>
                <a:gd name="T38" fmla="*/ 0 w 62"/>
                <a:gd name="T39" fmla="*/ 62 h 64"/>
                <a:gd name="T40" fmla="*/ 6 w 62"/>
                <a:gd name="T41" fmla="*/ 64 h 64"/>
                <a:gd name="T42" fmla="*/ 56 w 62"/>
                <a:gd name="T43" fmla="*/ 64 h 64"/>
                <a:gd name="T44" fmla="*/ 56 w 62"/>
                <a:gd name="T45" fmla="*/ 64 h 64"/>
                <a:gd name="T46" fmla="*/ 62 w 62"/>
                <a:gd name="T47" fmla="*/ 62 h 64"/>
                <a:gd name="T48" fmla="*/ 62 w 62"/>
                <a:gd name="T49" fmla="*/ 58 h 64"/>
                <a:gd name="T50" fmla="*/ 62 w 62"/>
                <a:gd name="T51" fmla="*/ 5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2" h="64">
                  <a:moveTo>
                    <a:pt x="62" y="58"/>
                  </a:moveTo>
                  <a:lnTo>
                    <a:pt x="62" y="44"/>
                  </a:lnTo>
                  <a:lnTo>
                    <a:pt x="50" y="44"/>
                  </a:lnTo>
                  <a:lnTo>
                    <a:pt x="50" y="52"/>
                  </a:lnTo>
                  <a:lnTo>
                    <a:pt x="12" y="52"/>
                  </a:lnTo>
                  <a:lnTo>
                    <a:pt x="12" y="12"/>
                  </a:lnTo>
                  <a:lnTo>
                    <a:pt x="50" y="12"/>
                  </a:lnTo>
                  <a:lnTo>
                    <a:pt x="50" y="18"/>
                  </a:lnTo>
                  <a:lnTo>
                    <a:pt x="62" y="20"/>
                  </a:lnTo>
                  <a:lnTo>
                    <a:pt x="62" y="6"/>
                  </a:lnTo>
                  <a:lnTo>
                    <a:pt x="62" y="6"/>
                  </a:lnTo>
                  <a:lnTo>
                    <a:pt x="62" y="0"/>
                  </a:lnTo>
                  <a:lnTo>
                    <a:pt x="56" y="0"/>
                  </a:lnTo>
                  <a:lnTo>
                    <a:pt x="6" y="0"/>
                  </a:lnTo>
                  <a:lnTo>
                    <a:pt x="6" y="0"/>
                  </a:lnTo>
                  <a:lnTo>
                    <a:pt x="0" y="0"/>
                  </a:lnTo>
                  <a:lnTo>
                    <a:pt x="0" y="6"/>
                  </a:lnTo>
                  <a:lnTo>
                    <a:pt x="0" y="58"/>
                  </a:lnTo>
                  <a:lnTo>
                    <a:pt x="0" y="58"/>
                  </a:lnTo>
                  <a:lnTo>
                    <a:pt x="0" y="62"/>
                  </a:lnTo>
                  <a:lnTo>
                    <a:pt x="6" y="64"/>
                  </a:lnTo>
                  <a:lnTo>
                    <a:pt x="56" y="64"/>
                  </a:lnTo>
                  <a:lnTo>
                    <a:pt x="56" y="64"/>
                  </a:lnTo>
                  <a:lnTo>
                    <a:pt x="62" y="62"/>
                  </a:lnTo>
                  <a:lnTo>
                    <a:pt x="62" y="58"/>
                  </a:lnTo>
                  <a:lnTo>
                    <a:pt x="62" y="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0" name="Freeform 10"/>
            <p:cNvSpPr>
              <a:spLocks noEditPoints="1"/>
            </p:cNvSpPr>
            <p:nvPr userDrawn="1"/>
          </p:nvSpPr>
          <p:spPr bwMode="auto">
            <a:xfrm>
              <a:off x="180975" y="3763963"/>
              <a:ext cx="101600" cy="101600"/>
            </a:xfrm>
            <a:custGeom>
              <a:avLst/>
              <a:gdLst>
                <a:gd name="T0" fmla="*/ 64 w 64"/>
                <a:gd name="T1" fmla="*/ 64 h 64"/>
                <a:gd name="T2" fmla="*/ 44 w 64"/>
                <a:gd name="T3" fmla="*/ 38 h 64"/>
                <a:gd name="T4" fmla="*/ 58 w 64"/>
                <a:gd name="T5" fmla="*/ 38 h 64"/>
                <a:gd name="T6" fmla="*/ 58 w 64"/>
                <a:gd name="T7" fmla="*/ 38 h 64"/>
                <a:gd name="T8" fmla="*/ 62 w 64"/>
                <a:gd name="T9" fmla="*/ 36 h 64"/>
                <a:gd name="T10" fmla="*/ 64 w 64"/>
                <a:gd name="T11" fmla="*/ 32 h 64"/>
                <a:gd name="T12" fmla="*/ 64 w 64"/>
                <a:gd name="T13" fmla="*/ 6 h 64"/>
                <a:gd name="T14" fmla="*/ 64 w 64"/>
                <a:gd name="T15" fmla="*/ 6 h 64"/>
                <a:gd name="T16" fmla="*/ 62 w 64"/>
                <a:gd name="T17" fmla="*/ 0 h 64"/>
                <a:gd name="T18" fmla="*/ 58 w 64"/>
                <a:gd name="T19" fmla="*/ 0 h 64"/>
                <a:gd name="T20" fmla="*/ 0 w 64"/>
                <a:gd name="T21" fmla="*/ 0 h 64"/>
                <a:gd name="T22" fmla="*/ 0 w 64"/>
                <a:gd name="T23" fmla="*/ 64 h 64"/>
                <a:gd name="T24" fmla="*/ 12 w 64"/>
                <a:gd name="T25" fmla="*/ 64 h 64"/>
                <a:gd name="T26" fmla="*/ 12 w 64"/>
                <a:gd name="T27" fmla="*/ 38 h 64"/>
                <a:gd name="T28" fmla="*/ 28 w 64"/>
                <a:gd name="T29" fmla="*/ 38 h 64"/>
                <a:gd name="T30" fmla="*/ 48 w 64"/>
                <a:gd name="T31" fmla="*/ 64 h 64"/>
                <a:gd name="T32" fmla="*/ 64 w 64"/>
                <a:gd name="T33" fmla="*/ 64 h 64"/>
                <a:gd name="T34" fmla="*/ 64 w 64"/>
                <a:gd name="T35" fmla="*/ 64 h 64"/>
                <a:gd name="T36" fmla="*/ 12 w 64"/>
                <a:gd name="T37" fmla="*/ 12 h 64"/>
                <a:gd name="T38" fmla="*/ 50 w 64"/>
                <a:gd name="T39" fmla="*/ 12 h 64"/>
                <a:gd name="T40" fmla="*/ 50 w 64"/>
                <a:gd name="T41" fmla="*/ 26 h 64"/>
                <a:gd name="T42" fmla="*/ 12 w 64"/>
                <a:gd name="T43" fmla="*/ 26 h 64"/>
                <a:gd name="T44" fmla="*/ 12 w 64"/>
                <a:gd name="T45" fmla="*/ 12 h 64"/>
                <a:gd name="T46" fmla="*/ 12 w 64"/>
                <a:gd name="T47" fmla="*/ 1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4">
                  <a:moveTo>
                    <a:pt x="64" y="64"/>
                  </a:moveTo>
                  <a:lnTo>
                    <a:pt x="44" y="38"/>
                  </a:lnTo>
                  <a:lnTo>
                    <a:pt x="58" y="38"/>
                  </a:lnTo>
                  <a:lnTo>
                    <a:pt x="58" y="38"/>
                  </a:lnTo>
                  <a:lnTo>
                    <a:pt x="62" y="36"/>
                  </a:lnTo>
                  <a:lnTo>
                    <a:pt x="64" y="32"/>
                  </a:lnTo>
                  <a:lnTo>
                    <a:pt x="64" y="6"/>
                  </a:lnTo>
                  <a:lnTo>
                    <a:pt x="64" y="6"/>
                  </a:lnTo>
                  <a:lnTo>
                    <a:pt x="62" y="0"/>
                  </a:lnTo>
                  <a:lnTo>
                    <a:pt x="58" y="0"/>
                  </a:lnTo>
                  <a:lnTo>
                    <a:pt x="0" y="0"/>
                  </a:lnTo>
                  <a:lnTo>
                    <a:pt x="0" y="64"/>
                  </a:lnTo>
                  <a:lnTo>
                    <a:pt x="12" y="64"/>
                  </a:lnTo>
                  <a:lnTo>
                    <a:pt x="12" y="38"/>
                  </a:lnTo>
                  <a:lnTo>
                    <a:pt x="28" y="38"/>
                  </a:lnTo>
                  <a:lnTo>
                    <a:pt x="48" y="64"/>
                  </a:lnTo>
                  <a:lnTo>
                    <a:pt x="64" y="64"/>
                  </a:lnTo>
                  <a:lnTo>
                    <a:pt x="64" y="64"/>
                  </a:lnTo>
                  <a:close/>
                  <a:moveTo>
                    <a:pt x="12" y="12"/>
                  </a:moveTo>
                  <a:lnTo>
                    <a:pt x="50" y="12"/>
                  </a:lnTo>
                  <a:lnTo>
                    <a:pt x="50" y="26"/>
                  </a:lnTo>
                  <a:lnTo>
                    <a:pt x="12" y="26"/>
                  </a:lnTo>
                  <a:lnTo>
                    <a:pt x="12" y="12"/>
                  </a:lnTo>
                  <a:lnTo>
                    <a:pt x="1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1" name="Freeform 11"/>
            <p:cNvSpPr>
              <a:spLocks noEditPoints="1"/>
            </p:cNvSpPr>
            <p:nvPr userDrawn="1"/>
          </p:nvSpPr>
          <p:spPr bwMode="auto">
            <a:xfrm>
              <a:off x="333375" y="3763963"/>
              <a:ext cx="101600" cy="101600"/>
            </a:xfrm>
            <a:custGeom>
              <a:avLst/>
              <a:gdLst>
                <a:gd name="T0" fmla="*/ 64 w 64"/>
                <a:gd name="T1" fmla="*/ 58 h 64"/>
                <a:gd name="T2" fmla="*/ 64 w 64"/>
                <a:gd name="T3" fmla="*/ 6 h 64"/>
                <a:gd name="T4" fmla="*/ 64 w 64"/>
                <a:gd name="T5" fmla="*/ 6 h 64"/>
                <a:gd name="T6" fmla="*/ 62 w 64"/>
                <a:gd name="T7" fmla="*/ 0 h 64"/>
                <a:gd name="T8" fmla="*/ 58 w 64"/>
                <a:gd name="T9" fmla="*/ 0 h 64"/>
                <a:gd name="T10" fmla="*/ 6 w 64"/>
                <a:gd name="T11" fmla="*/ 0 h 64"/>
                <a:gd name="T12" fmla="*/ 6 w 64"/>
                <a:gd name="T13" fmla="*/ 0 h 64"/>
                <a:gd name="T14" fmla="*/ 2 w 64"/>
                <a:gd name="T15" fmla="*/ 0 h 64"/>
                <a:gd name="T16" fmla="*/ 0 w 64"/>
                <a:gd name="T17" fmla="*/ 6 h 64"/>
                <a:gd name="T18" fmla="*/ 0 w 64"/>
                <a:gd name="T19" fmla="*/ 58 h 64"/>
                <a:gd name="T20" fmla="*/ 0 w 64"/>
                <a:gd name="T21" fmla="*/ 58 h 64"/>
                <a:gd name="T22" fmla="*/ 2 w 64"/>
                <a:gd name="T23" fmla="*/ 62 h 64"/>
                <a:gd name="T24" fmla="*/ 6 w 64"/>
                <a:gd name="T25" fmla="*/ 64 h 64"/>
                <a:gd name="T26" fmla="*/ 58 w 64"/>
                <a:gd name="T27" fmla="*/ 64 h 64"/>
                <a:gd name="T28" fmla="*/ 58 w 64"/>
                <a:gd name="T29" fmla="*/ 64 h 64"/>
                <a:gd name="T30" fmla="*/ 62 w 64"/>
                <a:gd name="T31" fmla="*/ 62 h 64"/>
                <a:gd name="T32" fmla="*/ 64 w 64"/>
                <a:gd name="T33" fmla="*/ 58 h 64"/>
                <a:gd name="T34" fmla="*/ 64 w 64"/>
                <a:gd name="T35" fmla="*/ 58 h 64"/>
                <a:gd name="T36" fmla="*/ 12 w 64"/>
                <a:gd name="T37" fmla="*/ 12 h 64"/>
                <a:gd name="T38" fmla="*/ 52 w 64"/>
                <a:gd name="T39" fmla="*/ 12 h 64"/>
                <a:gd name="T40" fmla="*/ 52 w 64"/>
                <a:gd name="T41" fmla="*/ 52 h 64"/>
                <a:gd name="T42" fmla="*/ 12 w 64"/>
                <a:gd name="T43" fmla="*/ 52 h 64"/>
                <a:gd name="T44" fmla="*/ 12 w 64"/>
                <a:gd name="T45" fmla="*/ 12 h 64"/>
                <a:gd name="T46" fmla="*/ 12 w 64"/>
                <a:gd name="T47" fmla="*/ 1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4">
                  <a:moveTo>
                    <a:pt x="64" y="58"/>
                  </a:moveTo>
                  <a:lnTo>
                    <a:pt x="64" y="6"/>
                  </a:lnTo>
                  <a:lnTo>
                    <a:pt x="64" y="6"/>
                  </a:lnTo>
                  <a:lnTo>
                    <a:pt x="62" y="0"/>
                  </a:lnTo>
                  <a:lnTo>
                    <a:pt x="58" y="0"/>
                  </a:lnTo>
                  <a:lnTo>
                    <a:pt x="6" y="0"/>
                  </a:lnTo>
                  <a:lnTo>
                    <a:pt x="6" y="0"/>
                  </a:lnTo>
                  <a:lnTo>
                    <a:pt x="2" y="0"/>
                  </a:lnTo>
                  <a:lnTo>
                    <a:pt x="0" y="6"/>
                  </a:lnTo>
                  <a:lnTo>
                    <a:pt x="0" y="58"/>
                  </a:lnTo>
                  <a:lnTo>
                    <a:pt x="0" y="58"/>
                  </a:lnTo>
                  <a:lnTo>
                    <a:pt x="2" y="62"/>
                  </a:lnTo>
                  <a:lnTo>
                    <a:pt x="6" y="64"/>
                  </a:lnTo>
                  <a:lnTo>
                    <a:pt x="58" y="64"/>
                  </a:lnTo>
                  <a:lnTo>
                    <a:pt x="58" y="64"/>
                  </a:lnTo>
                  <a:lnTo>
                    <a:pt x="62" y="62"/>
                  </a:lnTo>
                  <a:lnTo>
                    <a:pt x="64" y="58"/>
                  </a:lnTo>
                  <a:lnTo>
                    <a:pt x="64" y="58"/>
                  </a:lnTo>
                  <a:close/>
                  <a:moveTo>
                    <a:pt x="12" y="12"/>
                  </a:moveTo>
                  <a:lnTo>
                    <a:pt x="52" y="12"/>
                  </a:lnTo>
                  <a:lnTo>
                    <a:pt x="52" y="52"/>
                  </a:lnTo>
                  <a:lnTo>
                    <a:pt x="12" y="52"/>
                  </a:lnTo>
                  <a:lnTo>
                    <a:pt x="12" y="12"/>
                  </a:lnTo>
                  <a:lnTo>
                    <a:pt x="1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2" name="Freeform 12"/>
            <p:cNvSpPr>
              <a:spLocks/>
            </p:cNvSpPr>
            <p:nvPr userDrawn="1"/>
          </p:nvSpPr>
          <p:spPr bwMode="auto">
            <a:xfrm>
              <a:off x="-209550" y="3897313"/>
              <a:ext cx="101600" cy="104775"/>
            </a:xfrm>
            <a:custGeom>
              <a:avLst/>
              <a:gdLst>
                <a:gd name="T0" fmla="*/ 64 w 64"/>
                <a:gd name="T1" fmla="*/ 14 h 66"/>
                <a:gd name="T2" fmla="*/ 64 w 64"/>
                <a:gd name="T3" fmla="*/ 0 h 66"/>
                <a:gd name="T4" fmla="*/ 0 w 64"/>
                <a:gd name="T5" fmla="*/ 0 h 66"/>
                <a:gd name="T6" fmla="*/ 0 w 64"/>
                <a:gd name="T7" fmla="*/ 66 h 66"/>
                <a:gd name="T8" fmla="*/ 14 w 64"/>
                <a:gd name="T9" fmla="*/ 66 h 66"/>
                <a:gd name="T10" fmla="*/ 14 w 64"/>
                <a:gd name="T11" fmla="*/ 40 h 66"/>
                <a:gd name="T12" fmla="*/ 52 w 64"/>
                <a:gd name="T13" fmla="*/ 40 h 66"/>
                <a:gd name="T14" fmla="*/ 52 w 64"/>
                <a:gd name="T15" fmla="*/ 26 h 66"/>
                <a:gd name="T16" fmla="*/ 14 w 64"/>
                <a:gd name="T17" fmla="*/ 26 h 66"/>
                <a:gd name="T18" fmla="*/ 14 w 64"/>
                <a:gd name="T19" fmla="*/ 14 h 66"/>
                <a:gd name="T20" fmla="*/ 64 w 64"/>
                <a:gd name="T21" fmla="*/ 14 h 66"/>
                <a:gd name="T22" fmla="*/ 64 w 64"/>
                <a:gd name="T23" fmla="*/ 1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66">
                  <a:moveTo>
                    <a:pt x="64" y="14"/>
                  </a:moveTo>
                  <a:lnTo>
                    <a:pt x="64" y="0"/>
                  </a:lnTo>
                  <a:lnTo>
                    <a:pt x="0" y="0"/>
                  </a:lnTo>
                  <a:lnTo>
                    <a:pt x="0" y="66"/>
                  </a:lnTo>
                  <a:lnTo>
                    <a:pt x="14" y="66"/>
                  </a:lnTo>
                  <a:lnTo>
                    <a:pt x="14" y="40"/>
                  </a:lnTo>
                  <a:lnTo>
                    <a:pt x="52" y="40"/>
                  </a:lnTo>
                  <a:lnTo>
                    <a:pt x="52" y="26"/>
                  </a:lnTo>
                  <a:lnTo>
                    <a:pt x="14" y="26"/>
                  </a:lnTo>
                  <a:lnTo>
                    <a:pt x="14" y="14"/>
                  </a:lnTo>
                  <a:lnTo>
                    <a:pt x="64" y="14"/>
                  </a:lnTo>
                  <a:lnTo>
                    <a:pt x="64"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3" name="Freeform 13"/>
            <p:cNvSpPr>
              <a:spLocks noEditPoints="1"/>
            </p:cNvSpPr>
            <p:nvPr userDrawn="1"/>
          </p:nvSpPr>
          <p:spPr bwMode="auto">
            <a:xfrm>
              <a:off x="-79375" y="3897313"/>
              <a:ext cx="101600" cy="104775"/>
            </a:xfrm>
            <a:custGeom>
              <a:avLst/>
              <a:gdLst>
                <a:gd name="T0" fmla="*/ 64 w 64"/>
                <a:gd name="T1" fmla="*/ 60 h 66"/>
                <a:gd name="T2" fmla="*/ 64 w 64"/>
                <a:gd name="T3" fmla="*/ 8 h 66"/>
                <a:gd name="T4" fmla="*/ 64 w 64"/>
                <a:gd name="T5" fmla="*/ 8 h 66"/>
                <a:gd name="T6" fmla="*/ 62 w 64"/>
                <a:gd name="T7" fmla="*/ 2 h 66"/>
                <a:gd name="T8" fmla="*/ 58 w 64"/>
                <a:gd name="T9" fmla="*/ 0 h 66"/>
                <a:gd name="T10" fmla="*/ 6 w 64"/>
                <a:gd name="T11" fmla="*/ 0 h 66"/>
                <a:gd name="T12" fmla="*/ 6 w 64"/>
                <a:gd name="T13" fmla="*/ 0 h 66"/>
                <a:gd name="T14" fmla="*/ 2 w 64"/>
                <a:gd name="T15" fmla="*/ 2 h 66"/>
                <a:gd name="T16" fmla="*/ 0 w 64"/>
                <a:gd name="T17" fmla="*/ 8 h 66"/>
                <a:gd name="T18" fmla="*/ 0 w 64"/>
                <a:gd name="T19" fmla="*/ 60 h 66"/>
                <a:gd name="T20" fmla="*/ 0 w 64"/>
                <a:gd name="T21" fmla="*/ 60 h 66"/>
                <a:gd name="T22" fmla="*/ 2 w 64"/>
                <a:gd name="T23" fmla="*/ 64 h 66"/>
                <a:gd name="T24" fmla="*/ 6 w 64"/>
                <a:gd name="T25" fmla="*/ 66 h 66"/>
                <a:gd name="T26" fmla="*/ 58 w 64"/>
                <a:gd name="T27" fmla="*/ 66 h 66"/>
                <a:gd name="T28" fmla="*/ 58 w 64"/>
                <a:gd name="T29" fmla="*/ 66 h 66"/>
                <a:gd name="T30" fmla="*/ 62 w 64"/>
                <a:gd name="T31" fmla="*/ 64 h 66"/>
                <a:gd name="T32" fmla="*/ 64 w 64"/>
                <a:gd name="T33" fmla="*/ 60 h 66"/>
                <a:gd name="T34" fmla="*/ 64 w 64"/>
                <a:gd name="T35" fmla="*/ 60 h 66"/>
                <a:gd name="T36" fmla="*/ 12 w 64"/>
                <a:gd name="T37" fmla="*/ 14 h 66"/>
                <a:gd name="T38" fmla="*/ 52 w 64"/>
                <a:gd name="T39" fmla="*/ 14 h 66"/>
                <a:gd name="T40" fmla="*/ 52 w 64"/>
                <a:gd name="T41" fmla="*/ 52 h 66"/>
                <a:gd name="T42" fmla="*/ 12 w 64"/>
                <a:gd name="T43" fmla="*/ 52 h 66"/>
                <a:gd name="T44" fmla="*/ 12 w 64"/>
                <a:gd name="T45" fmla="*/ 14 h 66"/>
                <a:gd name="T46" fmla="*/ 12 w 64"/>
                <a:gd name="T47" fmla="*/ 1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6">
                  <a:moveTo>
                    <a:pt x="64" y="60"/>
                  </a:moveTo>
                  <a:lnTo>
                    <a:pt x="64" y="8"/>
                  </a:lnTo>
                  <a:lnTo>
                    <a:pt x="64" y="8"/>
                  </a:lnTo>
                  <a:lnTo>
                    <a:pt x="62" y="2"/>
                  </a:lnTo>
                  <a:lnTo>
                    <a:pt x="58" y="0"/>
                  </a:lnTo>
                  <a:lnTo>
                    <a:pt x="6" y="0"/>
                  </a:lnTo>
                  <a:lnTo>
                    <a:pt x="6" y="0"/>
                  </a:lnTo>
                  <a:lnTo>
                    <a:pt x="2" y="2"/>
                  </a:lnTo>
                  <a:lnTo>
                    <a:pt x="0" y="8"/>
                  </a:lnTo>
                  <a:lnTo>
                    <a:pt x="0" y="60"/>
                  </a:lnTo>
                  <a:lnTo>
                    <a:pt x="0" y="60"/>
                  </a:lnTo>
                  <a:lnTo>
                    <a:pt x="2" y="64"/>
                  </a:lnTo>
                  <a:lnTo>
                    <a:pt x="6" y="66"/>
                  </a:lnTo>
                  <a:lnTo>
                    <a:pt x="58" y="66"/>
                  </a:lnTo>
                  <a:lnTo>
                    <a:pt x="58" y="66"/>
                  </a:lnTo>
                  <a:lnTo>
                    <a:pt x="62" y="64"/>
                  </a:lnTo>
                  <a:lnTo>
                    <a:pt x="64" y="60"/>
                  </a:lnTo>
                  <a:lnTo>
                    <a:pt x="64" y="60"/>
                  </a:lnTo>
                  <a:close/>
                  <a:moveTo>
                    <a:pt x="12" y="14"/>
                  </a:moveTo>
                  <a:lnTo>
                    <a:pt x="52" y="14"/>
                  </a:lnTo>
                  <a:lnTo>
                    <a:pt x="52" y="52"/>
                  </a:lnTo>
                  <a:lnTo>
                    <a:pt x="12" y="52"/>
                  </a:lnTo>
                  <a:lnTo>
                    <a:pt x="12" y="14"/>
                  </a:lnTo>
                  <a:lnTo>
                    <a:pt x="12"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4" name="Freeform 14"/>
            <p:cNvSpPr>
              <a:spLocks/>
            </p:cNvSpPr>
            <p:nvPr userDrawn="1"/>
          </p:nvSpPr>
          <p:spPr bwMode="auto">
            <a:xfrm>
              <a:off x="57150" y="3897313"/>
              <a:ext cx="101600" cy="104775"/>
            </a:xfrm>
            <a:custGeom>
              <a:avLst/>
              <a:gdLst>
                <a:gd name="T0" fmla="*/ 64 w 64"/>
                <a:gd name="T1" fmla="*/ 60 h 66"/>
                <a:gd name="T2" fmla="*/ 64 w 64"/>
                <a:gd name="T3" fmla="*/ 44 h 66"/>
                <a:gd name="T4" fmla="*/ 52 w 64"/>
                <a:gd name="T5" fmla="*/ 46 h 66"/>
                <a:gd name="T6" fmla="*/ 52 w 64"/>
                <a:gd name="T7" fmla="*/ 52 h 66"/>
                <a:gd name="T8" fmla="*/ 14 w 64"/>
                <a:gd name="T9" fmla="*/ 52 h 66"/>
                <a:gd name="T10" fmla="*/ 14 w 64"/>
                <a:gd name="T11" fmla="*/ 14 h 66"/>
                <a:gd name="T12" fmla="*/ 52 w 64"/>
                <a:gd name="T13" fmla="*/ 14 h 66"/>
                <a:gd name="T14" fmla="*/ 52 w 64"/>
                <a:gd name="T15" fmla="*/ 20 h 66"/>
                <a:gd name="T16" fmla="*/ 64 w 64"/>
                <a:gd name="T17" fmla="*/ 22 h 66"/>
                <a:gd name="T18" fmla="*/ 64 w 64"/>
                <a:gd name="T19" fmla="*/ 8 h 66"/>
                <a:gd name="T20" fmla="*/ 64 w 64"/>
                <a:gd name="T21" fmla="*/ 8 h 66"/>
                <a:gd name="T22" fmla="*/ 62 w 64"/>
                <a:gd name="T23" fmla="*/ 2 h 66"/>
                <a:gd name="T24" fmla="*/ 58 w 64"/>
                <a:gd name="T25" fmla="*/ 0 h 66"/>
                <a:gd name="T26" fmla="*/ 8 w 64"/>
                <a:gd name="T27" fmla="*/ 0 h 66"/>
                <a:gd name="T28" fmla="*/ 8 w 64"/>
                <a:gd name="T29" fmla="*/ 0 h 66"/>
                <a:gd name="T30" fmla="*/ 2 w 64"/>
                <a:gd name="T31" fmla="*/ 2 h 66"/>
                <a:gd name="T32" fmla="*/ 0 w 64"/>
                <a:gd name="T33" fmla="*/ 8 h 66"/>
                <a:gd name="T34" fmla="*/ 0 w 64"/>
                <a:gd name="T35" fmla="*/ 60 h 66"/>
                <a:gd name="T36" fmla="*/ 0 w 64"/>
                <a:gd name="T37" fmla="*/ 60 h 66"/>
                <a:gd name="T38" fmla="*/ 2 w 64"/>
                <a:gd name="T39" fmla="*/ 64 h 66"/>
                <a:gd name="T40" fmla="*/ 8 w 64"/>
                <a:gd name="T41" fmla="*/ 66 h 66"/>
                <a:gd name="T42" fmla="*/ 58 w 64"/>
                <a:gd name="T43" fmla="*/ 66 h 66"/>
                <a:gd name="T44" fmla="*/ 58 w 64"/>
                <a:gd name="T45" fmla="*/ 66 h 66"/>
                <a:gd name="T46" fmla="*/ 62 w 64"/>
                <a:gd name="T47" fmla="*/ 64 h 66"/>
                <a:gd name="T48" fmla="*/ 64 w 64"/>
                <a:gd name="T49" fmla="*/ 60 h 66"/>
                <a:gd name="T50" fmla="*/ 64 w 64"/>
                <a:gd name="T5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4" h="66">
                  <a:moveTo>
                    <a:pt x="64" y="60"/>
                  </a:moveTo>
                  <a:lnTo>
                    <a:pt x="64" y="44"/>
                  </a:lnTo>
                  <a:lnTo>
                    <a:pt x="52" y="46"/>
                  </a:lnTo>
                  <a:lnTo>
                    <a:pt x="52" y="52"/>
                  </a:lnTo>
                  <a:lnTo>
                    <a:pt x="14" y="52"/>
                  </a:lnTo>
                  <a:lnTo>
                    <a:pt x="14" y="14"/>
                  </a:lnTo>
                  <a:lnTo>
                    <a:pt x="52" y="14"/>
                  </a:lnTo>
                  <a:lnTo>
                    <a:pt x="52" y="20"/>
                  </a:lnTo>
                  <a:lnTo>
                    <a:pt x="64" y="22"/>
                  </a:lnTo>
                  <a:lnTo>
                    <a:pt x="64" y="8"/>
                  </a:lnTo>
                  <a:lnTo>
                    <a:pt x="64" y="8"/>
                  </a:lnTo>
                  <a:lnTo>
                    <a:pt x="62" y="2"/>
                  </a:lnTo>
                  <a:lnTo>
                    <a:pt x="58" y="0"/>
                  </a:lnTo>
                  <a:lnTo>
                    <a:pt x="8" y="0"/>
                  </a:lnTo>
                  <a:lnTo>
                    <a:pt x="8" y="0"/>
                  </a:lnTo>
                  <a:lnTo>
                    <a:pt x="2" y="2"/>
                  </a:lnTo>
                  <a:lnTo>
                    <a:pt x="0" y="8"/>
                  </a:lnTo>
                  <a:lnTo>
                    <a:pt x="0" y="60"/>
                  </a:lnTo>
                  <a:lnTo>
                    <a:pt x="0" y="60"/>
                  </a:lnTo>
                  <a:lnTo>
                    <a:pt x="2" y="64"/>
                  </a:lnTo>
                  <a:lnTo>
                    <a:pt x="8" y="66"/>
                  </a:lnTo>
                  <a:lnTo>
                    <a:pt x="58" y="66"/>
                  </a:lnTo>
                  <a:lnTo>
                    <a:pt x="58" y="66"/>
                  </a:lnTo>
                  <a:lnTo>
                    <a:pt x="62" y="64"/>
                  </a:lnTo>
                  <a:lnTo>
                    <a:pt x="64" y="60"/>
                  </a:lnTo>
                  <a:lnTo>
                    <a:pt x="6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5" name="Freeform 15"/>
            <p:cNvSpPr>
              <a:spLocks/>
            </p:cNvSpPr>
            <p:nvPr userDrawn="1"/>
          </p:nvSpPr>
          <p:spPr bwMode="auto">
            <a:xfrm>
              <a:off x="196850" y="3897313"/>
              <a:ext cx="101600" cy="104775"/>
            </a:xfrm>
            <a:custGeom>
              <a:avLst/>
              <a:gdLst>
                <a:gd name="T0" fmla="*/ 64 w 64"/>
                <a:gd name="T1" fmla="*/ 60 h 66"/>
                <a:gd name="T2" fmla="*/ 64 w 64"/>
                <a:gd name="T3" fmla="*/ 0 h 66"/>
                <a:gd name="T4" fmla="*/ 50 w 64"/>
                <a:gd name="T5" fmla="*/ 0 h 66"/>
                <a:gd name="T6" fmla="*/ 50 w 64"/>
                <a:gd name="T7" fmla="*/ 52 h 66"/>
                <a:gd name="T8" fmla="*/ 12 w 64"/>
                <a:gd name="T9" fmla="*/ 52 h 66"/>
                <a:gd name="T10" fmla="*/ 12 w 64"/>
                <a:gd name="T11" fmla="*/ 0 h 66"/>
                <a:gd name="T12" fmla="*/ 0 w 64"/>
                <a:gd name="T13" fmla="*/ 0 h 66"/>
                <a:gd name="T14" fmla="*/ 0 w 64"/>
                <a:gd name="T15" fmla="*/ 60 h 66"/>
                <a:gd name="T16" fmla="*/ 0 w 64"/>
                <a:gd name="T17" fmla="*/ 60 h 66"/>
                <a:gd name="T18" fmla="*/ 2 w 64"/>
                <a:gd name="T19" fmla="*/ 64 h 66"/>
                <a:gd name="T20" fmla="*/ 6 w 64"/>
                <a:gd name="T21" fmla="*/ 66 h 66"/>
                <a:gd name="T22" fmla="*/ 56 w 64"/>
                <a:gd name="T23" fmla="*/ 66 h 66"/>
                <a:gd name="T24" fmla="*/ 56 w 64"/>
                <a:gd name="T25" fmla="*/ 66 h 66"/>
                <a:gd name="T26" fmla="*/ 62 w 64"/>
                <a:gd name="T27" fmla="*/ 64 h 66"/>
                <a:gd name="T28" fmla="*/ 64 w 64"/>
                <a:gd name="T29" fmla="*/ 60 h 66"/>
                <a:gd name="T30" fmla="*/ 64 w 64"/>
                <a:gd name="T3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 h="66">
                  <a:moveTo>
                    <a:pt x="64" y="60"/>
                  </a:moveTo>
                  <a:lnTo>
                    <a:pt x="64" y="0"/>
                  </a:lnTo>
                  <a:lnTo>
                    <a:pt x="50" y="0"/>
                  </a:lnTo>
                  <a:lnTo>
                    <a:pt x="50" y="52"/>
                  </a:lnTo>
                  <a:lnTo>
                    <a:pt x="12" y="52"/>
                  </a:lnTo>
                  <a:lnTo>
                    <a:pt x="12" y="0"/>
                  </a:lnTo>
                  <a:lnTo>
                    <a:pt x="0" y="0"/>
                  </a:lnTo>
                  <a:lnTo>
                    <a:pt x="0" y="60"/>
                  </a:lnTo>
                  <a:lnTo>
                    <a:pt x="0" y="60"/>
                  </a:lnTo>
                  <a:lnTo>
                    <a:pt x="2" y="64"/>
                  </a:lnTo>
                  <a:lnTo>
                    <a:pt x="6" y="66"/>
                  </a:lnTo>
                  <a:lnTo>
                    <a:pt x="56" y="66"/>
                  </a:lnTo>
                  <a:lnTo>
                    <a:pt x="56" y="66"/>
                  </a:lnTo>
                  <a:lnTo>
                    <a:pt x="62" y="64"/>
                  </a:lnTo>
                  <a:lnTo>
                    <a:pt x="64" y="60"/>
                  </a:lnTo>
                  <a:lnTo>
                    <a:pt x="6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6" name="Freeform 16"/>
            <p:cNvSpPr>
              <a:spLocks/>
            </p:cNvSpPr>
            <p:nvPr userDrawn="1"/>
          </p:nvSpPr>
          <p:spPr bwMode="auto">
            <a:xfrm>
              <a:off x="333375" y="3897313"/>
              <a:ext cx="101600" cy="104775"/>
            </a:xfrm>
            <a:custGeom>
              <a:avLst/>
              <a:gdLst>
                <a:gd name="T0" fmla="*/ 64 w 64"/>
                <a:gd name="T1" fmla="*/ 60 h 66"/>
                <a:gd name="T2" fmla="*/ 64 w 64"/>
                <a:gd name="T3" fmla="*/ 34 h 66"/>
                <a:gd name="T4" fmla="*/ 64 w 64"/>
                <a:gd name="T5" fmla="*/ 34 h 66"/>
                <a:gd name="T6" fmla="*/ 62 w 64"/>
                <a:gd name="T7" fmla="*/ 28 h 66"/>
                <a:gd name="T8" fmla="*/ 58 w 64"/>
                <a:gd name="T9" fmla="*/ 26 h 66"/>
                <a:gd name="T10" fmla="*/ 12 w 64"/>
                <a:gd name="T11" fmla="*/ 26 h 66"/>
                <a:gd name="T12" fmla="*/ 12 w 64"/>
                <a:gd name="T13" fmla="*/ 14 h 66"/>
                <a:gd name="T14" fmla="*/ 52 w 64"/>
                <a:gd name="T15" fmla="*/ 14 h 66"/>
                <a:gd name="T16" fmla="*/ 52 w 64"/>
                <a:gd name="T17" fmla="*/ 20 h 66"/>
                <a:gd name="T18" fmla="*/ 64 w 64"/>
                <a:gd name="T19" fmla="*/ 22 h 66"/>
                <a:gd name="T20" fmla="*/ 64 w 64"/>
                <a:gd name="T21" fmla="*/ 8 h 66"/>
                <a:gd name="T22" fmla="*/ 64 w 64"/>
                <a:gd name="T23" fmla="*/ 8 h 66"/>
                <a:gd name="T24" fmla="*/ 62 w 64"/>
                <a:gd name="T25" fmla="*/ 2 h 66"/>
                <a:gd name="T26" fmla="*/ 58 w 64"/>
                <a:gd name="T27" fmla="*/ 0 h 66"/>
                <a:gd name="T28" fmla="*/ 6 w 64"/>
                <a:gd name="T29" fmla="*/ 0 h 66"/>
                <a:gd name="T30" fmla="*/ 6 w 64"/>
                <a:gd name="T31" fmla="*/ 0 h 66"/>
                <a:gd name="T32" fmla="*/ 2 w 64"/>
                <a:gd name="T33" fmla="*/ 2 h 66"/>
                <a:gd name="T34" fmla="*/ 0 w 64"/>
                <a:gd name="T35" fmla="*/ 8 h 66"/>
                <a:gd name="T36" fmla="*/ 0 w 64"/>
                <a:gd name="T37" fmla="*/ 32 h 66"/>
                <a:gd name="T38" fmla="*/ 0 w 64"/>
                <a:gd name="T39" fmla="*/ 32 h 66"/>
                <a:gd name="T40" fmla="*/ 2 w 64"/>
                <a:gd name="T41" fmla="*/ 38 h 66"/>
                <a:gd name="T42" fmla="*/ 6 w 64"/>
                <a:gd name="T43" fmla="*/ 40 h 66"/>
                <a:gd name="T44" fmla="*/ 52 w 64"/>
                <a:gd name="T45" fmla="*/ 40 h 66"/>
                <a:gd name="T46" fmla="*/ 52 w 64"/>
                <a:gd name="T47" fmla="*/ 52 h 66"/>
                <a:gd name="T48" fmla="*/ 12 w 64"/>
                <a:gd name="T49" fmla="*/ 52 h 66"/>
                <a:gd name="T50" fmla="*/ 12 w 64"/>
                <a:gd name="T51" fmla="*/ 46 h 66"/>
                <a:gd name="T52" fmla="*/ 0 w 64"/>
                <a:gd name="T53" fmla="*/ 44 h 66"/>
                <a:gd name="T54" fmla="*/ 0 w 64"/>
                <a:gd name="T55" fmla="*/ 60 h 66"/>
                <a:gd name="T56" fmla="*/ 0 w 64"/>
                <a:gd name="T57" fmla="*/ 60 h 66"/>
                <a:gd name="T58" fmla="*/ 2 w 64"/>
                <a:gd name="T59" fmla="*/ 64 h 66"/>
                <a:gd name="T60" fmla="*/ 6 w 64"/>
                <a:gd name="T61" fmla="*/ 66 h 66"/>
                <a:gd name="T62" fmla="*/ 58 w 64"/>
                <a:gd name="T63" fmla="*/ 66 h 66"/>
                <a:gd name="T64" fmla="*/ 58 w 64"/>
                <a:gd name="T65" fmla="*/ 66 h 66"/>
                <a:gd name="T66" fmla="*/ 62 w 64"/>
                <a:gd name="T67" fmla="*/ 64 h 66"/>
                <a:gd name="T68" fmla="*/ 64 w 64"/>
                <a:gd name="T69" fmla="*/ 60 h 66"/>
                <a:gd name="T70" fmla="*/ 64 w 64"/>
                <a:gd name="T7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4" h="66">
                  <a:moveTo>
                    <a:pt x="64" y="60"/>
                  </a:moveTo>
                  <a:lnTo>
                    <a:pt x="64" y="34"/>
                  </a:lnTo>
                  <a:lnTo>
                    <a:pt x="64" y="34"/>
                  </a:lnTo>
                  <a:lnTo>
                    <a:pt x="62" y="28"/>
                  </a:lnTo>
                  <a:lnTo>
                    <a:pt x="58" y="26"/>
                  </a:lnTo>
                  <a:lnTo>
                    <a:pt x="12" y="26"/>
                  </a:lnTo>
                  <a:lnTo>
                    <a:pt x="12" y="14"/>
                  </a:lnTo>
                  <a:lnTo>
                    <a:pt x="52" y="14"/>
                  </a:lnTo>
                  <a:lnTo>
                    <a:pt x="52" y="20"/>
                  </a:lnTo>
                  <a:lnTo>
                    <a:pt x="64" y="22"/>
                  </a:lnTo>
                  <a:lnTo>
                    <a:pt x="64" y="8"/>
                  </a:lnTo>
                  <a:lnTo>
                    <a:pt x="64" y="8"/>
                  </a:lnTo>
                  <a:lnTo>
                    <a:pt x="62" y="2"/>
                  </a:lnTo>
                  <a:lnTo>
                    <a:pt x="58" y="0"/>
                  </a:lnTo>
                  <a:lnTo>
                    <a:pt x="6" y="0"/>
                  </a:lnTo>
                  <a:lnTo>
                    <a:pt x="6" y="0"/>
                  </a:lnTo>
                  <a:lnTo>
                    <a:pt x="2" y="2"/>
                  </a:lnTo>
                  <a:lnTo>
                    <a:pt x="0" y="8"/>
                  </a:lnTo>
                  <a:lnTo>
                    <a:pt x="0" y="32"/>
                  </a:lnTo>
                  <a:lnTo>
                    <a:pt x="0" y="32"/>
                  </a:lnTo>
                  <a:lnTo>
                    <a:pt x="2" y="38"/>
                  </a:lnTo>
                  <a:lnTo>
                    <a:pt x="6" y="40"/>
                  </a:lnTo>
                  <a:lnTo>
                    <a:pt x="52" y="40"/>
                  </a:lnTo>
                  <a:lnTo>
                    <a:pt x="52" y="52"/>
                  </a:lnTo>
                  <a:lnTo>
                    <a:pt x="12" y="52"/>
                  </a:lnTo>
                  <a:lnTo>
                    <a:pt x="12" y="46"/>
                  </a:lnTo>
                  <a:lnTo>
                    <a:pt x="0" y="44"/>
                  </a:lnTo>
                  <a:lnTo>
                    <a:pt x="0" y="60"/>
                  </a:lnTo>
                  <a:lnTo>
                    <a:pt x="0" y="60"/>
                  </a:lnTo>
                  <a:lnTo>
                    <a:pt x="2" y="64"/>
                  </a:lnTo>
                  <a:lnTo>
                    <a:pt x="6" y="66"/>
                  </a:lnTo>
                  <a:lnTo>
                    <a:pt x="58" y="66"/>
                  </a:lnTo>
                  <a:lnTo>
                    <a:pt x="58" y="66"/>
                  </a:lnTo>
                  <a:lnTo>
                    <a:pt x="62" y="64"/>
                  </a:lnTo>
                  <a:lnTo>
                    <a:pt x="64" y="60"/>
                  </a:lnTo>
                  <a:lnTo>
                    <a:pt x="6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7" name="Freeform 17"/>
            <p:cNvSpPr>
              <a:spLocks noEditPoints="1"/>
            </p:cNvSpPr>
            <p:nvPr userDrawn="1"/>
          </p:nvSpPr>
          <p:spPr bwMode="auto">
            <a:xfrm>
              <a:off x="460375" y="3757613"/>
              <a:ext cx="44450" cy="44450"/>
            </a:xfrm>
            <a:custGeom>
              <a:avLst/>
              <a:gdLst>
                <a:gd name="T0" fmla="*/ 14 w 28"/>
                <a:gd name="T1" fmla="*/ 28 h 28"/>
                <a:gd name="T2" fmla="*/ 4 w 28"/>
                <a:gd name="T3" fmla="*/ 24 h 28"/>
                <a:gd name="T4" fmla="*/ 0 w 28"/>
                <a:gd name="T5" fmla="*/ 14 h 28"/>
                <a:gd name="T6" fmla="*/ 0 w 28"/>
                <a:gd name="T7" fmla="*/ 8 h 28"/>
                <a:gd name="T8" fmla="*/ 8 w 28"/>
                <a:gd name="T9" fmla="*/ 0 h 28"/>
                <a:gd name="T10" fmla="*/ 14 w 28"/>
                <a:gd name="T11" fmla="*/ 0 h 28"/>
                <a:gd name="T12" fmla="*/ 24 w 28"/>
                <a:gd name="T13" fmla="*/ 4 h 28"/>
                <a:gd name="T14" fmla="*/ 28 w 28"/>
                <a:gd name="T15" fmla="*/ 14 h 28"/>
                <a:gd name="T16" fmla="*/ 26 w 28"/>
                <a:gd name="T17" fmla="*/ 18 h 28"/>
                <a:gd name="T18" fmla="*/ 18 w 28"/>
                <a:gd name="T19" fmla="*/ 26 h 28"/>
                <a:gd name="T20" fmla="*/ 14 w 28"/>
                <a:gd name="T21" fmla="*/ 28 h 28"/>
                <a:gd name="T22" fmla="*/ 14 w 28"/>
                <a:gd name="T23" fmla="*/ 0 h 28"/>
                <a:gd name="T24" fmla="*/ 4 w 28"/>
                <a:gd name="T25" fmla="*/ 4 h 28"/>
                <a:gd name="T26" fmla="*/ 0 w 28"/>
                <a:gd name="T27" fmla="*/ 14 h 28"/>
                <a:gd name="T28" fmla="*/ 2 w 28"/>
                <a:gd name="T29" fmla="*/ 18 h 28"/>
                <a:gd name="T30" fmla="*/ 8 w 28"/>
                <a:gd name="T31" fmla="*/ 24 h 28"/>
                <a:gd name="T32" fmla="*/ 14 w 28"/>
                <a:gd name="T33" fmla="*/ 26 h 28"/>
                <a:gd name="T34" fmla="*/ 22 w 28"/>
                <a:gd name="T35" fmla="*/ 22 h 28"/>
                <a:gd name="T36" fmla="*/ 26 w 28"/>
                <a:gd name="T37" fmla="*/ 14 h 28"/>
                <a:gd name="T38" fmla="*/ 24 w 28"/>
                <a:gd name="T39" fmla="*/ 8 h 28"/>
                <a:gd name="T40" fmla="*/ 18 w 28"/>
                <a:gd name="T41" fmla="*/ 2 h 28"/>
                <a:gd name="T42" fmla="*/ 14 w 28"/>
                <a:gd name="T43" fmla="*/ 0 h 28"/>
                <a:gd name="T44" fmla="*/ 14 w 28"/>
                <a:gd name="T45" fmla="*/ 14 h 28"/>
                <a:gd name="T46" fmla="*/ 10 w 28"/>
                <a:gd name="T47" fmla="*/ 22 h 28"/>
                <a:gd name="T48" fmla="*/ 8 w 28"/>
                <a:gd name="T49" fmla="*/ 4 h 28"/>
                <a:gd name="T50" fmla="*/ 14 w 28"/>
                <a:gd name="T51" fmla="*/ 4 h 28"/>
                <a:gd name="T52" fmla="*/ 18 w 28"/>
                <a:gd name="T53" fmla="*/ 10 h 28"/>
                <a:gd name="T54" fmla="*/ 18 w 28"/>
                <a:gd name="T55" fmla="*/ 12 h 28"/>
                <a:gd name="T56" fmla="*/ 18 w 28"/>
                <a:gd name="T57" fmla="*/ 22 h 28"/>
                <a:gd name="T58" fmla="*/ 10 w 28"/>
                <a:gd name="T59" fmla="*/ 12 h 28"/>
                <a:gd name="T60" fmla="*/ 14 w 28"/>
                <a:gd name="T61" fmla="*/ 12 h 28"/>
                <a:gd name="T62" fmla="*/ 16 w 28"/>
                <a:gd name="T63" fmla="*/ 10 h 28"/>
                <a:gd name="T64" fmla="*/ 16 w 28"/>
                <a:gd name="T65" fmla="*/ 8 h 28"/>
                <a:gd name="T66" fmla="*/ 10 w 28"/>
                <a:gd name="T67" fmla="*/ 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 h="28">
                  <a:moveTo>
                    <a:pt x="14" y="28"/>
                  </a:moveTo>
                  <a:lnTo>
                    <a:pt x="14" y="28"/>
                  </a:lnTo>
                  <a:lnTo>
                    <a:pt x="8" y="26"/>
                  </a:lnTo>
                  <a:lnTo>
                    <a:pt x="4" y="24"/>
                  </a:lnTo>
                  <a:lnTo>
                    <a:pt x="0" y="18"/>
                  </a:lnTo>
                  <a:lnTo>
                    <a:pt x="0" y="14"/>
                  </a:lnTo>
                  <a:lnTo>
                    <a:pt x="0" y="14"/>
                  </a:lnTo>
                  <a:lnTo>
                    <a:pt x="0" y="8"/>
                  </a:lnTo>
                  <a:lnTo>
                    <a:pt x="4" y="4"/>
                  </a:lnTo>
                  <a:lnTo>
                    <a:pt x="8" y="0"/>
                  </a:lnTo>
                  <a:lnTo>
                    <a:pt x="14" y="0"/>
                  </a:lnTo>
                  <a:lnTo>
                    <a:pt x="14" y="0"/>
                  </a:lnTo>
                  <a:lnTo>
                    <a:pt x="18" y="0"/>
                  </a:lnTo>
                  <a:lnTo>
                    <a:pt x="24" y="4"/>
                  </a:lnTo>
                  <a:lnTo>
                    <a:pt x="26" y="8"/>
                  </a:lnTo>
                  <a:lnTo>
                    <a:pt x="28" y="14"/>
                  </a:lnTo>
                  <a:lnTo>
                    <a:pt x="28" y="14"/>
                  </a:lnTo>
                  <a:lnTo>
                    <a:pt x="26" y="18"/>
                  </a:lnTo>
                  <a:lnTo>
                    <a:pt x="24" y="24"/>
                  </a:lnTo>
                  <a:lnTo>
                    <a:pt x="18" y="26"/>
                  </a:lnTo>
                  <a:lnTo>
                    <a:pt x="14" y="28"/>
                  </a:lnTo>
                  <a:lnTo>
                    <a:pt x="14" y="28"/>
                  </a:lnTo>
                  <a:close/>
                  <a:moveTo>
                    <a:pt x="14" y="0"/>
                  </a:moveTo>
                  <a:lnTo>
                    <a:pt x="14" y="0"/>
                  </a:lnTo>
                  <a:lnTo>
                    <a:pt x="8" y="2"/>
                  </a:lnTo>
                  <a:lnTo>
                    <a:pt x="4" y="4"/>
                  </a:lnTo>
                  <a:lnTo>
                    <a:pt x="2" y="8"/>
                  </a:lnTo>
                  <a:lnTo>
                    <a:pt x="0" y="14"/>
                  </a:lnTo>
                  <a:lnTo>
                    <a:pt x="0" y="14"/>
                  </a:lnTo>
                  <a:lnTo>
                    <a:pt x="2" y="18"/>
                  </a:lnTo>
                  <a:lnTo>
                    <a:pt x="4" y="22"/>
                  </a:lnTo>
                  <a:lnTo>
                    <a:pt x="8" y="24"/>
                  </a:lnTo>
                  <a:lnTo>
                    <a:pt x="14" y="26"/>
                  </a:lnTo>
                  <a:lnTo>
                    <a:pt x="14" y="26"/>
                  </a:lnTo>
                  <a:lnTo>
                    <a:pt x="18" y="24"/>
                  </a:lnTo>
                  <a:lnTo>
                    <a:pt x="22" y="22"/>
                  </a:lnTo>
                  <a:lnTo>
                    <a:pt x="24" y="18"/>
                  </a:lnTo>
                  <a:lnTo>
                    <a:pt x="26" y="14"/>
                  </a:lnTo>
                  <a:lnTo>
                    <a:pt x="26" y="14"/>
                  </a:lnTo>
                  <a:lnTo>
                    <a:pt x="24" y="8"/>
                  </a:lnTo>
                  <a:lnTo>
                    <a:pt x="22" y="4"/>
                  </a:lnTo>
                  <a:lnTo>
                    <a:pt x="18" y="2"/>
                  </a:lnTo>
                  <a:lnTo>
                    <a:pt x="14" y="0"/>
                  </a:lnTo>
                  <a:lnTo>
                    <a:pt x="14" y="0"/>
                  </a:lnTo>
                  <a:close/>
                  <a:moveTo>
                    <a:pt x="16" y="22"/>
                  </a:moveTo>
                  <a:lnTo>
                    <a:pt x="14" y="14"/>
                  </a:lnTo>
                  <a:lnTo>
                    <a:pt x="10" y="14"/>
                  </a:lnTo>
                  <a:lnTo>
                    <a:pt x="10" y="22"/>
                  </a:lnTo>
                  <a:lnTo>
                    <a:pt x="8" y="22"/>
                  </a:lnTo>
                  <a:lnTo>
                    <a:pt x="8" y="4"/>
                  </a:lnTo>
                  <a:lnTo>
                    <a:pt x="14" y="4"/>
                  </a:lnTo>
                  <a:lnTo>
                    <a:pt x="14" y="4"/>
                  </a:lnTo>
                  <a:lnTo>
                    <a:pt x="18" y="6"/>
                  </a:lnTo>
                  <a:lnTo>
                    <a:pt x="18" y="10"/>
                  </a:lnTo>
                  <a:lnTo>
                    <a:pt x="18" y="10"/>
                  </a:lnTo>
                  <a:lnTo>
                    <a:pt x="18" y="12"/>
                  </a:lnTo>
                  <a:lnTo>
                    <a:pt x="16" y="14"/>
                  </a:lnTo>
                  <a:lnTo>
                    <a:pt x="18" y="22"/>
                  </a:lnTo>
                  <a:lnTo>
                    <a:pt x="16" y="22"/>
                  </a:lnTo>
                  <a:close/>
                  <a:moveTo>
                    <a:pt x="10" y="12"/>
                  </a:moveTo>
                  <a:lnTo>
                    <a:pt x="14" y="12"/>
                  </a:lnTo>
                  <a:lnTo>
                    <a:pt x="14" y="12"/>
                  </a:lnTo>
                  <a:lnTo>
                    <a:pt x="16" y="12"/>
                  </a:lnTo>
                  <a:lnTo>
                    <a:pt x="16" y="10"/>
                  </a:lnTo>
                  <a:lnTo>
                    <a:pt x="16" y="10"/>
                  </a:lnTo>
                  <a:lnTo>
                    <a:pt x="16" y="8"/>
                  </a:lnTo>
                  <a:lnTo>
                    <a:pt x="12" y="6"/>
                  </a:lnTo>
                  <a:lnTo>
                    <a:pt x="10" y="6"/>
                  </a:lnTo>
                  <a:lnTo>
                    <a:pt x="10"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grpSp>
    </p:spTree>
    <p:extLst>
      <p:ext uri="{BB962C8B-B14F-4D97-AF65-F5344CB8AC3E}">
        <p14:creationId xmlns:p14="http://schemas.microsoft.com/office/powerpoint/2010/main" val="103170001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E16D77C-92AF-1845-8BCF-744075067CA0}"/>
              </a:ext>
            </a:extLst>
          </p:cNvPr>
          <p:cNvSpPr>
            <a:spLocks noGrp="1"/>
          </p:cNvSpPr>
          <p:nvPr>
            <p:ph type="title"/>
          </p:nvPr>
        </p:nvSpPr>
        <p:spPr>
          <a:xfrm>
            <a:off x="273342" y="311196"/>
            <a:ext cx="6978248" cy="721378"/>
          </a:xfrm>
          <a:prstGeom prst="rect">
            <a:avLst/>
          </a:prstGeom>
        </p:spPr>
        <p:txBody>
          <a:bodyPr vert="horz" lIns="0" tIns="0" rIns="0" bIns="0" rtlCol="0" anchor="ctr">
            <a:normAutofit/>
          </a:bodyPr>
          <a:lstStyle/>
          <a:p>
            <a:r>
              <a:rPr lang="en-US" b="1" kern="1200" cap="all" baseline="0" dirty="0">
                <a:solidFill>
                  <a:schemeClr val="accent1"/>
                </a:solidFill>
                <a:latin typeface="+mj-lt"/>
                <a:ea typeface="+mj-ea"/>
                <a:cs typeface="+mj-cs"/>
              </a:rPr>
              <a:t>Investment Strategy concepts</a:t>
            </a:r>
          </a:p>
        </p:txBody>
      </p:sp>
      <p:sp>
        <p:nvSpPr>
          <p:cNvPr id="8" name="Text Placeholder 2">
            <a:extLst>
              <a:ext uri="{FF2B5EF4-FFF2-40B4-BE49-F238E27FC236}">
                <a16:creationId xmlns:a16="http://schemas.microsoft.com/office/drawing/2014/main" id="{765A6465-B094-3D4D-8F31-C1E2616892A1}"/>
              </a:ext>
            </a:extLst>
          </p:cNvPr>
          <p:cNvSpPr txBox="1">
            <a:spLocks/>
          </p:cNvSpPr>
          <p:nvPr/>
        </p:nvSpPr>
        <p:spPr>
          <a:xfrm>
            <a:off x="273342" y="1222310"/>
            <a:ext cx="4688272" cy="4963805"/>
          </a:xfrm>
          <a:prstGeom prst="rect">
            <a:avLst/>
          </a:prstGeom>
        </p:spPr>
        <p:txBody>
          <a:bodyPr vert="horz" lIns="0" tIns="0" rIns="0" bIns="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accent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indent="-228600">
              <a:buFont typeface="Arial" panose="020B0604020202020204" pitchFamily="34" charset="0"/>
              <a:buChar char="•"/>
            </a:pPr>
            <a:r>
              <a:rPr lang="en-US" sz="1900" b="0" dirty="0">
                <a:solidFill>
                  <a:schemeClr val="tx1"/>
                </a:solidFill>
              </a:rPr>
              <a:t>The commodities daily closing prices are converted to a return series in order to </a:t>
            </a:r>
            <a:r>
              <a:rPr lang="en-US" sz="1900" dirty="0">
                <a:solidFill>
                  <a:schemeClr val="tx1"/>
                </a:solidFill>
              </a:rPr>
              <a:t>normalize</a:t>
            </a:r>
            <a:r>
              <a:rPr lang="en-US" sz="1900" b="0" dirty="0">
                <a:solidFill>
                  <a:schemeClr val="tx1"/>
                </a:solidFill>
              </a:rPr>
              <a:t> the movements of the assets and represent them on an equal scale.</a:t>
            </a:r>
          </a:p>
          <a:p>
            <a:pPr indent="-228600">
              <a:buFont typeface="Arial" panose="020B0604020202020204" pitchFamily="34" charset="0"/>
              <a:buChar char="•"/>
            </a:pPr>
            <a:r>
              <a:rPr lang="en-US" sz="1900" b="0" dirty="0">
                <a:solidFill>
                  <a:schemeClr val="tx1"/>
                </a:solidFill>
              </a:rPr>
              <a:t>We then model each series </a:t>
            </a:r>
            <a:r>
              <a:rPr lang="en-US" sz="1900" dirty="0">
                <a:solidFill>
                  <a:schemeClr val="tx1"/>
                </a:solidFill>
              </a:rPr>
              <a:t>independently</a:t>
            </a:r>
            <a:r>
              <a:rPr lang="en-US" sz="1900" b="0" dirty="0">
                <a:solidFill>
                  <a:schemeClr val="tx1"/>
                </a:solidFill>
              </a:rPr>
              <a:t>, such that we capture as much of the uniqueness of that series as possible.</a:t>
            </a:r>
          </a:p>
          <a:p>
            <a:pPr indent="-228600">
              <a:buFont typeface="Arial" panose="020B0604020202020204" pitchFamily="34" charset="0"/>
              <a:buChar char="•"/>
            </a:pPr>
            <a:r>
              <a:rPr lang="en-US" sz="1900" b="0" dirty="0">
                <a:solidFill>
                  <a:schemeClr val="tx1"/>
                </a:solidFill>
              </a:rPr>
              <a:t>A strategy is then devised by modeling the movements of that series, looking for </a:t>
            </a:r>
            <a:r>
              <a:rPr lang="en-US" sz="1900" dirty="0">
                <a:solidFill>
                  <a:schemeClr val="tx1"/>
                </a:solidFill>
              </a:rPr>
              <a:t>statistically significant </a:t>
            </a:r>
            <a:r>
              <a:rPr lang="en-US" sz="1900" b="0" dirty="0">
                <a:solidFill>
                  <a:schemeClr val="tx1"/>
                </a:solidFill>
              </a:rPr>
              <a:t>signals that exhibit a clear deviation from its normal behavior. </a:t>
            </a:r>
          </a:p>
          <a:p>
            <a:pPr indent="-228600">
              <a:buFont typeface="Arial" panose="020B0604020202020204" pitchFamily="34" charset="0"/>
              <a:buChar char="•"/>
            </a:pPr>
            <a:r>
              <a:rPr lang="en-US" sz="1900" b="0" dirty="0">
                <a:solidFill>
                  <a:schemeClr val="tx1"/>
                </a:solidFill>
              </a:rPr>
              <a:t>These signals define our entry and exit points for each position. The holding period for each strategy is also unique to the series, based upon the implied </a:t>
            </a:r>
            <a:r>
              <a:rPr lang="en-US" sz="1900" dirty="0">
                <a:solidFill>
                  <a:schemeClr val="tx1"/>
                </a:solidFill>
              </a:rPr>
              <a:t>volatility</a:t>
            </a:r>
            <a:r>
              <a:rPr lang="en-US" sz="1900" b="0" dirty="0">
                <a:solidFill>
                  <a:schemeClr val="tx1"/>
                </a:solidFill>
              </a:rPr>
              <a:t> of the asset.</a:t>
            </a:r>
          </a:p>
          <a:p>
            <a:pPr indent="-228600">
              <a:buFont typeface="Arial" panose="020B0604020202020204" pitchFamily="34" charset="0"/>
              <a:buChar char="•"/>
            </a:pPr>
            <a:endParaRPr lang="en-US" sz="1900" b="1" dirty="0">
              <a:solidFill>
                <a:schemeClr val="tx1"/>
              </a:solidFill>
            </a:endParaRPr>
          </a:p>
        </p:txBody>
      </p:sp>
      <p:sp>
        <p:nvSpPr>
          <p:cNvPr id="2" name="Slide Number Placeholder 1">
            <a:extLst>
              <a:ext uri="{FF2B5EF4-FFF2-40B4-BE49-F238E27FC236}">
                <a16:creationId xmlns:a16="http://schemas.microsoft.com/office/drawing/2014/main" id="{0885CE79-09C8-D142-A3FB-8E9C3CDA978D}"/>
              </a:ext>
            </a:extLst>
          </p:cNvPr>
          <p:cNvSpPr>
            <a:spLocks noGrp="1"/>
          </p:cNvSpPr>
          <p:nvPr>
            <p:ph type="sldNum" sz="quarter" idx="12"/>
          </p:nvPr>
        </p:nvSpPr>
        <p:spPr>
          <a:xfrm>
            <a:off x="11363696" y="6455739"/>
            <a:ext cx="294460" cy="187367"/>
          </a:xfrm>
          <a:prstGeom prst="rect">
            <a:avLst/>
          </a:prstGeom>
        </p:spPr>
        <p:txBody>
          <a:bodyPr vert="horz" lIns="0" tIns="0" rIns="0" bIns="0" rtlCol="0" anchor="ctr">
            <a:normAutofit/>
          </a:bodyPr>
          <a:lstStyle/>
          <a:p>
            <a:pPr>
              <a:spcAft>
                <a:spcPts val="600"/>
              </a:spcAft>
            </a:pPr>
            <a:fld id="{9EC71654-96A5-4280-94F3-931C61A9F92C}" type="slidenum">
              <a:rPr lang="en-US" smtClean="0"/>
              <a:pPr>
                <a:spcAft>
                  <a:spcPts val="600"/>
                </a:spcAft>
              </a:pPr>
              <a:t>48</a:t>
            </a:fld>
            <a:endParaRPr lang="en-US"/>
          </a:p>
        </p:txBody>
      </p:sp>
      <p:pic>
        <p:nvPicPr>
          <p:cNvPr id="22" name="Picture Placeholder 21">
            <a:extLst>
              <a:ext uri="{FF2B5EF4-FFF2-40B4-BE49-F238E27FC236}">
                <a16:creationId xmlns:a16="http://schemas.microsoft.com/office/drawing/2014/main" id="{1DB7F896-8722-4911-A1EC-F258A2B35041}"/>
              </a:ext>
            </a:extLst>
          </p:cNvPr>
          <p:cNvPicPr>
            <a:picLocks noGrp="1" noChangeAspect="1"/>
          </p:cNvPicPr>
          <p:nvPr>
            <p:ph type="pic" sz="quarter" idx="13"/>
          </p:nvPr>
        </p:nvPicPr>
        <p:blipFill rotWithShape="1">
          <a:blip r:embed="rId2"/>
          <a:srcRect r="1252" b="2"/>
          <a:stretch/>
        </p:blipFill>
        <p:spPr>
          <a:xfrm>
            <a:off x="5455212" y="988536"/>
            <a:ext cx="4884848" cy="4884848"/>
          </a:xfrm>
          <a:prstGeom prst="ellipse">
            <a:avLst/>
          </a:prstGeom>
          <a:noFill/>
        </p:spPr>
      </p:pic>
    </p:spTree>
    <p:extLst>
      <p:ext uri="{BB962C8B-B14F-4D97-AF65-F5344CB8AC3E}">
        <p14:creationId xmlns:p14="http://schemas.microsoft.com/office/powerpoint/2010/main" val="371784099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descr="Explosion">
            <a:extLst>
              <a:ext uri="{FF2B5EF4-FFF2-40B4-BE49-F238E27FC236}">
                <a16:creationId xmlns:a16="http://schemas.microsoft.com/office/drawing/2014/main" id="{F6F1DD56-3321-4EDA-98BC-699F01F2D477}"/>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9947195" y="1882334"/>
            <a:ext cx="643467" cy="643467"/>
          </a:xfrm>
          <a:prstGeom prst="rect">
            <a:avLst/>
          </a:prstGeom>
        </p:spPr>
      </p:pic>
      <p:sp>
        <p:nvSpPr>
          <p:cNvPr id="7" name="Title 6">
            <a:extLst>
              <a:ext uri="{FF2B5EF4-FFF2-40B4-BE49-F238E27FC236}">
                <a16:creationId xmlns:a16="http://schemas.microsoft.com/office/drawing/2014/main" id="{4DC95EB0-3D27-3A46-BD86-5BE06E1A9941}"/>
              </a:ext>
            </a:extLst>
          </p:cNvPr>
          <p:cNvSpPr>
            <a:spLocks noGrp="1"/>
          </p:cNvSpPr>
          <p:nvPr>
            <p:ph type="title"/>
          </p:nvPr>
        </p:nvSpPr>
        <p:spPr>
          <a:xfrm>
            <a:off x="515938" y="246621"/>
            <a:ext cx="11150600" cy="920336"/>
          </a:xfrm>
          <a:prstGeom prst="rect">
            <a:avLst/>
          </a:prstGeom>
        </p:spPr>
        <p:txBody>
          <a:bodyPr anchor="b">
            <a:normAutofit/>
          </a:bodyPr>
          <a:lstStyle/>
          <a:p>
            <a:r>
              <a:rPr lang="en-US" dirty="0">
                <a:solidFill>
                  <a:schemeClr val="accent1"/>
                </a:solidFill>
              </a:rPr>
              <a:t>Risk Profile </a:t>
            </a:r>
            <a:r>
              <a:rPr lang="en-US" b="0" cap="none" dirty="0">
                <a:solidFill>
                  <a:schemeClr val="accent1"/>
                </a:solidFill>
              </a:rPr>
              <a:t>Underlying Assets</a:t>
            </a:r>
            <a:endParaRPr lang="en-US" b="0" dirty="0">
              <a:solidFill>
                <a:schemeClr val="accent1"/>
              </a:solidFill>
            </a:endParaRPr>
          </a:p>
        </p:txBody>
      </p:sp>
      <p:sp>
        <p:nvSpPr>
          <p:cNvPr id="2" name="Slide Number Placeholder 1">
            <a:extLst>
              <a:ext uri="{FF2B5EF4-FFF2-40B4-BE49-F238E27FC236}">
                <a16:creationId xmlns:a16="http://schemas.microsoft.com/office/drawing/2014/main" id="{9EC7AC1C-7027-434D-85BF-DAFE0716C687}"/>
              </a:ext>
            </a:extLst>
          </p:cNvPr>
          <p:cNvSpPr>
            <a:spLocks noGrp="1"/>
          </p:cNvSpPr>
          <p:nvPr>
            <p:ph type="sldNum" sz="quarter" idx="12"/>
          </p:nvPr>
        </p:nvSpPr>
        <p:spPr>
          <a:xfrm>
            <a:off x="11363696" y="6455739"/>
            <a:ext cx="294460" cy="187367"/>
          </a:xfrm>
          <a:prstGeom prst="rect">
            <a:avLst/>
          </a:prstGeom>
        </p:spPr>
        <p:txBody>
          <a:bodyPr anchor="ctr">
            <a:normAutofit/>
          </a:bodyPr>
          <a:lstStyle/>
          <a:p>
            <a:pPr>
              <a:spcAft>
                <a:spcPts val="600"/>
              </a:spcAft>
            </a:pPr>
            <a:fld id="{9EC71654-96A5-4280-94F3-931C61A9F92C}" type="slidenum">
              <a:rPr lang="en-US" noProof="0" smtClean="0"/>
              <a:pPr>
                <a:spcAft>
                  <a:spcPts val="600"/>
                </a:spcAft>
              </a:pPr>
              <a:t>49</a:t>
            </a:fld>
            <a:endParaRPr lang="en-US" noProof="0"/>
          </a:p>
        </p:txBody>
      </p:sp>
      <p:sp>
        <p:nvSpPr>
          <p:cNvPr id="16" name="Picture Placeholder 5">
            <a:extLst>
              <a:ext uri="{FF2B5EF4-FFF2-40B4-BE49-F238E27FC236}">
                <a16:creationId xmlns:a16="http://schemas.microsoft.com/office/drawing/2014/main" id="{5C99CF2B-415E-4FC3-A2CB-651FC60F79DA}"/>
              </a:ext>
            </a:extLst>
          </p:cNvPr>
          <p:cNvSpPr>
            <a:spLocks noGrp="1"/>
          </p:cNvSpPr>
          <p:nvPr>
            <p:ph type="pic" sz="quarter" idx="13"/>
          </p:nvPr>
        </p:nvSpPr>
        <p:spPr>
          <a:xfrm>
            <a:off x="3883544" y="1618729"/>
            <a:ext cx="4424362" cy="4373217"/>
          </a:xfrm>
        </p:spPr>
      </p:sp>
      <p:pic>
        <p:nvPicPr>
          <p:cNvPr id="12" name="Content Placeholder 11">
            <a:extLst>
              <a:ext uri="{FF2B5EF4-FFF2-40B4-BE49-F238E27FC236}">
                <a16:creationId xmlns:a16="http://schemas.microsoft.com/office/drawing/2014/main" id="{FBD4A397-73AD-485B-91B6-D5E594A7F278}"/>
              </a:ext>
            </a:extLst>
          </p:cNvPr>
          <p:cNvPicPr>
            <a:picLocks noGrp="1" noChangeAspect="1"/>
          </p:cNvPicPr>
          <p:nvPr>
            <p:ph idx="14"/>
          </p:nvPr>
        </p:nvPicPr>
        <p:blipFill>
          <a:blip r:embed="rId4"/>
          <a:stretch>
            <a:fillRect/>
          </a:stretch>
        </p:blipFill>
        <p:spPr>
          <a:xfrm>
            <a:off x="8528050" y="3359243"/>
            <a:ext cx="3444875" cy="2200088"/>
          </a:xfrm>
          <a:prstGeom prst="rect">
            <a:avLst/>
          </a:prstGeom>
          <a:effectLst>
            <a:glow rad="127000">
              <a:schemeClr val="accent1">
                <a:alpha val="40000"/>
              </a:schemeClr>
            </a:glow>
            <a:softEdge rad="12700"/>
          </a:effectLst>
        </p:spPr>
      </p:pic>
      <p:sp>
        <p:nvSpPr>
          <p:cNvPr id="4" name="Content Placeholder 3">
            <a:extLst>
              <a:ext uri="{FF2B5EF4-FFF2-40B4-BE49-F238E27FC236}">
                <a16:creationId xmlns:a16="http://schemas.microsoft.com/office/drawing/2014/main" id="{5C6717CB-7D71-4843-80BE-B3489B3A6F93}"/>
              </a:ext>
            </a:extLst>
          </p:cNvPr>
          <p:cNvSpPr>
            <a:spLocks noGrp="1"/>
          </p:cNvSpPr>
          <p:nvPr>
            <p:ph idx="15"/>
          </p:nvPr>
        </p:nvSpPr>
        <p:spPr>
          <a:xfrm>
            <a:off x="219126" y="2711636"/>
            <a:ext cx="3445566" cy="495389"/>
          </a:xfrm>
          <a:prstGeom prst="rect">
            <a:avLst/>
          </a:prstGeom>
        </p:spPr>
        <p:txBody>
          <a:bodyPr anchor="ctr">
            <a:normAutofit/>
          </a:bodyPr>
          <a:lstStyle/>
          <a:p>
            <a:pPr marL="0" indent="0">
              <a:buNone/>
            </a:pPr>
            <a:r>
              <a:rPr lang="en-US" dirty="0"/>
              <a:t>Extreme volatility is observed in these series.</a:t>
            </a:r>
          </a:p>
        </p:txBody>
      </p:sp>
      <p:sp>
        <p:nvSpPr>
          <p:cNvPr id="20" name="Content Placeholder 8">
            <a:extLst>
              <a:ext uri="{FF2B5EF4-FFF2-40B4-BE49-F238E27FC236}">
                <a16:creationId xmlns:a16="http://schemas.microsoft.com/office/drawing/2014/main" id="{CDF098DC-7746-4639-B19E-EF65D891EF6E}"/>
              </a:ext>
            </a:extLst>
          </p:cNvPr>
          <p:cNvSpPr>
            <a:spLocks noGrp="1"/>
          </p:cNvSpPr>
          <p:nvPr>
            <p:ph idx="16"/>
          </p:nvPr>
        </p:nvSpPr>
        <p:spPr>
          <a:xfrm>
            <a:off x="8527124" y="2711636"/>
            <a:ext cx="3445566" cy="495389"/>
          </a:xfrm>
        </p:spPr>
        <p:txBody>
          <a:bodyPr/>
          <a:lstStyle/>
          <a:p>
            <a:r>
              <a:rPr lang="en-US" dirty="0"/>
              <a:t>Our opportunity is to exploit this behavior.</a:t>
            </a:r>
          </a:p>
        </p:txBody>
      </p:sp>
      <p:pic>
        <p:nvPicPr>
          <p:cNvPr id="39" name="Content Placeholder 38">
            <a:extLst>
              <a:ext uri="{FF2B5EF4-FFF2-40B4-BE49-F238E27FC236}">
                <a16:creationId xmlns:a16="http://schemas.microsoft.com/office/drawing/2014/main" id="{EF44A41C-5015-40F5-971A-C50FCAC75E9D}"/>
              </a:ext>
            </a:extLst>
          </p:cNvPr>
          <p:cNvPicPr>
            <a:picLocks noGrp="1" noChangeAspect="1"/>
          </p:cNvPicPr>
          <p:nvPr>
            <p:ph idx="1"/>
          </p:nvPr>
        </p:nvPicPr>
        <p:blipFill>
          <a:blip r:embed="rId5"/>
          <a:stretch>
            <a:fillRect/>
          </a:stretch>
        </p:blipFill>
        <p:spPr>
          <a:xfrm>
            <a:off x="266468" y="3539200"/>
            <a:ext cx="3444875" cy="1840173"/>
          </a:xfrm>
          <a:prstGeom prst="rect">
            <a:avLst/>
          </a:prstGeom>
          <a:effectLst>
            <a:glow rad="127000">
              <a:schemeClr val="accent1">
                <a:alpha val="40000"/>
              </a:schemeClr>
            </a:glow>
            <a:softEdge rad="12700"/>
          </a:effectLst>
        </p:spPr>
      </p:pic>
      <p:sp>
        <p:nvSpPr>
          <p:cNvPr id="41" name="Picture Placeholder 5">
            <a:extLst>
              <a:ext uri="{FF2B5EF4-FFF2-40B4-BE49-F238E27FC236}">
                <a16:creationId xmlns:a16="http://schemas.microsoft.com/office/drawing/2014/main" id="{C16B2B45-C7AB-4FD5-AB84-EF2ECEBEFE80}"/>
              </a:ext>
            </a:extLst>
          </p:cNvPr>
          <p:cNvSpPr txBox="1">
            <a:spLocks/>
          </p:cNvSpPr>
          <p:nvPr/>
        </p:nvSpPr>
        <p:spPr>
          <a:xfrm>
            <a:off x="3879057" y="1618730"/>
            <a:ext cx="4424362" cy="4373216"/>
          </a:xfrm>
          <a:prstGeom prst="rect">
            <a:avLst/>
          </a:prstGeom>
          <a:solidFill>
            <a:schemeClr val="bg2">
              <a:lumMod val="90000"/>
            </a:schemeClr>
          </a:solidFill>
        </p:spPr>
      </p:sp>
      <p:pic>
        <p:nvPicPr>
          <p:cNvPr id="43" name="Picture 42">
            <a:extLst>
              <a:ext uri="{FF2B5EF4-FFF2-40B4-BE49-F238E27FC236}">
                <a16:creationId xmlns:a16="http://schemas.microsoft.com/office/drawing/2014/main" id="{504B1D26-4B40-4931-884F-1688E28382F6}"/>
              </a:ext>
            </a:extLst>
          </p:cNvPr>
          <p:cNvPicPr>
            <a:picLocks noChangeAspect="1"/>
          </p:cNvPicPr>
          <p:nvPr/>
        </p:nvPicPr>
        <p:blipFill>
          <a:blip r:embed="rId6"/>
          <a:stretch>
            <a:fillRect/>
          </a:stretch>
        </p:blipFill>
        <p:spPr>
          <a:xfrm>
            <a:off x="4007886" y="2711636"/>
            <a:ext cx="4166704" cy="2489200"/>
          </a:xfrm>
          <a:prstGeom prst="rect">
            <a:avLst/>
          </a:prstGeom>
          <a:effectLst>
            <a:glow rad="127000">
              <a:schemeClr val="accent1">
                <a:alpha val="20000"/>
              </a:schemeClr>
            </a:glow>
            <a:softEdge rad="12700"/>
          </a:effectLst>
        </p:spPr>
      </p:pic>
      <p:pic>
        <p:nvPicPr>
          <p:cNvPr id="46" name="Picture Placeholder 14" descr="Flammable">
            <a:extLst>
              <a:ext uri="{FF2B5EF4-FFF2-40B4-BE49-F238E27FC236}">
                <a16:creationId xmlns:a16="http://schemas.microsoft.com/office/drawing/2014/main" id="{498AB9E7-812C-4DA3-8AA3-D0AEC68BE6E7}"/>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1638768" y="1920314"/>
            <a:ext cx="605487" cy="605487"/>
          </a:xfrm>
          <a:prstGeom prst="rect">
            <a:avLst/>
          </a:prstGeom>
        </p:spPr>
      </p:pic>
      <p:sp>
        <p:nvSpPr>
          <p:cNvPr id="51" name="Content Placeholder 3">
            <a:extLst>
              <a:ext uri="{FF2B5EF4-FFF2-40B4-BE49-F238E27FC236}">
                <a16:creationId xmlns:a16="http://schemas.microsoft.com/office/drawing/2014/main" id="{33E179DD-7858-4C71-955B-40853C57A264}"/>
              </a:ext>
            </a:extLst>
          </p:cNvPr>
          <p:cNvSpPr txBox="1">
            <a:spLocks/>
          </p:cNvSpPr>
          <p:nvPr/>
        </p:nvSpPr>
        <p:spPr>
          <a:xfrm>
            <a:off x="4206408" y="1975362"/>
            <a:ext cx="3445566" cy="495389"/>
          </a:xfrm>
          <a:prstGeom prst="rect">
            <a:avLst/>
          </a:prstGeom>
        </p:spPr>
        <p:txBody>
          <a:bodyPr vert="horz" lIns="0" tIns="0" rIns="0" bIns="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cap="all" baseline="0">
                <a:solidFill>
                  <a:schemeClr val="tx1"/>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Benchmarks have a similar risk profile.</a:t>
            </a:r>
          </a:p>
        </p:txBody>
      </p:sp>
    </p:spTree>
    <p:extLst>
      <p:ext uri="{BB962C8B-B14F-4D97-AF65-F5344CB8AC3E}">
        <p14:creationId xmlns:p14="http://schemas.microsoft.com/office/powerpoint/2010/main" val="8382014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CAE83C-585D-44BA-8851-0F52DC54B0C6}"/>
              </a:ext>
            </a:extLst>
          </p:cNvPr>
          <p:cNvSpPr>
            <a:spLocks noGrp="1"/>
          </p:cNvSpPr>
          <p:nvPr>
            <p:ph type="title"/>
          </p:nvPr>
        </p:nvSpPr>
        <p:spPr>
          <a:xfrm>
            <a:off x="830580" y="517139"/>
            <a:ext cx="10378440" cy="457200"/>
          </a:xfrm>
        </p:spPr>
        <p:txBody>
          <a:bodyPr/>
          <a:lstStyle/>
          <a:p>
            <a:pPr algn="ctr"/>
            <a:r>
              <a:rPr lang="en-US" dirty="0">
                <a:solidFill>
                  <a:schemeClr val="accent1"/>
                </a:solidFill>
              </a:rPr>
              <a:t>Executive summary</a:t>
            </a:r>
          </a:p>
        </p:txBody>
      </p:sp>
      <p:sp>
        <p:nvSpPr>
          <p:cNvPr id="3" name="Slide Number Placeholder 2">
            <a:extLst>
              <a:ext uri="{FF2B5EF4-FFF2-40B4-BE49-F238E27FC236}">
                <a16:creationId xmlns:a16="http://schemas.microsoft.com/office/drawing/2014/main" id="{4C9553E4-D8D4-4EDF-9BBD-390926B91F2A}"/>
              </a:ext>
            </a:extLst>
          </p:cNvPr>
          <p:cNvSpPr>
            <a:spLocks noGrp="1"/>
          </p:cNvSpPr>
          <p:nvPr>
            <p:ph type="sldNum" sz="quarter" idx="12"/>
          </p:nvPr>
        </p:nvSpPr>
        <p:spPr/>
        <p:txBody>
          <a:bodyPr/>
          <a:lstStyle/>
          <a:p>
            <a:fld id="{9EC71654-96A5-4280-94F3-931C61A9F92C}" type="slidenum">
              <a:rPr lang="en-US" noProof="0" smtClean="0"/>
              <a:pPr/>
              <a:t>5</a:t>
            </a:fld>
            <a:endParaRPr lang="en-US" noProof="0" dirty="0"/>
          </a:p>
        </p:txBody>
      </p:sp>
      <p:sp>
        <p:nvSpPr>
          <p:cNvPr id="10" name="Rectangle 7">
            <a:extLst>
              <a:ext uri="{FF2B5EF4-FFF2-40B4-BE49-F238E27FC236}">
                <a16:creationId xmlns:a16="http://schemas.microsoft.com/office/drawing/2014/main" id="{009761E6-4C67-4767-9BEA-D9845DCAD854}"/>
              </a:ext>
            </a:extLst>
          </p:cNvPr>
          <p:cNvSpPr>
            <a:spLocks noChangeArrowheads="1"/>
          </p:cNvSpPr>
          <p:nvPr/>
        </p:nvSpPr>
        <p:spPr bwMode="auto">
          <a:xfrm>
            <a:off x="6180138" y="212924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1" name="Rectangle 8">
            <a:extLst>
              <a:ext uri="{FF2B5EF4-FFF2-40B4-BE49-F238E27FC236}">
                <a16:creationId xmlns:a16="http://schemas.microsoft.com/office/drawing/2014/main" id="{38F6C74C-8AAA-4D53-9B70-8C0F75A3FE2A}"/>
              </a:ext>
            </a:extLst>
          </p:cNvPr>
          <p:cNvSpPr>
            <a:spLocks noChangeArrowheads="1"/>
          </p:cNvSpPr>
          <p:nvPr/>
        </p:nvSpPr>
        <p:spPr bwMode="auto">
          <a:xfrm>
            <a:off x="6180138" y="908249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6" name="Rectangle 14">
            <a:extLst>
              <a:ext uri="{FF2B5EF4-FFF2-40B4-BE49-F238E27FC236}">
                <a16:creationId xmlns:a16="http://schemas.microsoft.com/office/drawing/2014/main" id="{DCE4F555-DBB3-4B18-954E-B69E3A4335E8}"/>
              </a:ext>
            </a:extLst>
          </p:cNvPr>
          <p:cNvSpPr>
            <a:spLocks noChangeArrowheads="1"/>
          </p:cNvSpPr>
          <p:nvPr/>
        </p:nvSpPr>
        <p:spPr bwMode="auto">
          <a:xfrm>
            <a:off x="326569" y="215305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17" name="Diagram 16">
            <a:extLst>
              <a:ext uri="{FF2B5EF4-FFF2-40B4-BE49-F238E27FC236}">
                <a16:creationId xmlns:a16="http://schemas.microsoft.com/office/drawing/2014/main" id="{09F3CD74-7FD0-4FBD-805B-1A3DFD40DCC7}"/>
              </a:ext>
            </a:extLst>
          </p:cNvPr>
          <p:cNvGraphicFramePr/>
          <p:nvPr>
            <p:extLst>
              <p:ext uri="{D42A27DB-BD31-4B8C-83A1-F6EECF244321}">
                <p14:modId xmlns:p14="http://schemas.microsoft.com/office/powerpoint/2010/main" val="4043869999"/>
              </p:ext>
            </p:extLst>
          </p:nvPr>
        </p:nvGraphicFramePr>
        <p:xfrm>
          <a:off x="731519" y="1112520"/>
          <a:ext cx="10302241" cy="499110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8" name="Rectangle 15">
            <a:extLst>
              <a:ext uri="{FF2B5EF4-FFF2-40B4-BE49-F238E27FC236}">
                <a16:creationId xmlns:a16="http://schemas.microsoft.com/office/drawing/2014/main" id="{D2BF4F0F-C1A1-4C7F-88C9-2A3C39B536FC}"/>
              </a:ext>
            </a:extLst>
          </p:cNvPr>
          <p:cNvSpPr>
            <a:spLocks noChangeArrowheads="1"/>
          </p:cNvSpPr>
          <p:nvPr/>
        </p:nvSpPr>
        <p:spPr bwMode="auto">
          <a:xfrm>
            <a:off x="326571" y="5858282"/>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82371867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C9C9A137-0E8A-477B-AA33-44A2558A1F8D}"/>
              </a:ext>
            </a:extLst>
          </p:cNvPr>
          <p:cNvPicPr>
            <a:picLocks noGrp="1" noChangeAspect="1"/>
          </p:cNvPicPr>
          <p:nvPr>
            <p:ph idx="1"/>
          </p:nvPr>
        </p:nvPicPr>
        <p:blipFill>
          <a:blip r:embed="rId2"/>
          <a:stretch>
            <a:fillRect/>
          </a:stretch>
        </p:blipFill>
        <p:spPr>
          <a:xfrm>
            <a:off x="227202" y="2810652"/>
            <a:ext cx="5919626" cy="2656839"/>
          </a:xfrm>
          <a:prstGeom prst="rect">
            <a:avLst/>
          </a:prstGeom>
        </p:spPr>
      </p:pic>
      <p:sp>
        <p:nvSpPr>
          <p:cNvPr id="2" name="Slide Number Placeholder 1">
            <a:extLst>
              <a:ext uri="{FF2B5EF4-FFF2-40B4-BE49-F238E27FC236}">
                <a16:creationId xmlns:a16="http://schemas.microsoft.com/office/drawing/2014/main" id="{5A464499-7E63-F648-BA2A-0140C5B42235}"/>
              </a:ext>
            </a:extLst>
          </p:cNvPr>
          <p:cNvSpPr>
            <a:spLocks noGrp="1"/>
          </p:cNvSpPr>
          <p:nvPr>
            <p:ph type="sldNum" sz="quarter" idx="12"/>
          </p:nvPr>
        </p:nvSpPr>
        <p:spPr>
          <a:xfrm>
            <a:off x="11363696" y="6455739"/>
            <a:ext cx="294460" cy="187367"/>
          </a:xfrm>
          <a:prstGeom prst="rect">
            <a:avLst/>
          </a:prstGeom>
        </p:spPr>
        <p:txBody>
          <a:bodyPr anchor="ctr">
            <a:normAutofit/>
          </a:bodyPr>
          <a:lstStyle/>
          <a:p>
            <a:pPr>
              <a:spcAft>
                <a:spcPts val="600"/>
              </a:spcAft>
            </a:pPr>
            <a:fld id="{9EC71654-96A5-4280-94F3-931C61A9F92C}" type="slidenum">
              <a:rPr lang="en-US" noProof="0" smtClean="0"/>
              <a:pPr>
                <a:spcAft>
                  <a:spcPts val="600"/>
                </a:spcAft>
              </a:pPr>
              <a:t>50</a:t>
            </a:fld>
            <a:endParaRPr lang="en-US" noProof="0"/>
          </a:p>
        </p:txBody>
      </p:sp>
      <p:sp>
        <p:nvSpPr>
          <p:cNvPr id="41" name="Content Placeholder 4">
            <a:extLst>
              <a:ext uri="{FF2B5EF4-FFF2-40B4-BE49-F238E27FC236}">
                <a16:creationId xmlns:a16="http://schemas.microsoft.com/office/drawing/2014/main" id="{B6B361FF-E757-4C86-9A45-C5720786A547}"/>
              </a:ext>
            </a:extLst>
          </p:cNvPr>
          <p:cNvSpPr>
            <a:spLocks noGrp="1"/>
          </p:cNvSpPr>
          <p:nvPr>
            <p:ph idx="15"/>
          </p:nvPr>
        </p:nvSpPr>
        <p:spPr>
          <a:xfrm>
            <a:off x="1309370" y="1903728"/>
            <a:ext cx="3445566" cy="495389"/>
          </a:xfrm>
        </p:spPr>
        <p:txBody>
          <a:bodyPr/>
          <a:lstStyle/>
          <a:p>
            <a:r>
              <a:rPr lang="en-US" dirty="0"/>
              <a:t>Extremely volatility</a:t>
            </a:r>
          </a:p>
        </p:txBody>
      </p:sp>
      <p:sp>
        <p:nvSpPr>
          <p:cNvPr id="20" name="Text Placeholder 19">
            <a:extLst>
              <a:ext uri="{FF2B5EF4-FFF2-40B4-BE49-F238E27FC236}">
                <a16:creationId xmlns:a16="http://schemas.microsoft.com/office/drawing/2014/main" id="{8993DDF7-B82D-0C42-A27D-B6A6385A4573}"/>
              </a:ext>
            </a:extLst>
          </p:cNvPr>
          <p:cNvSpPr>
            <a:spLocks noGrp="1"/>
          </p:cNvSpPr>
          <p:nvPr>
            <p:ph idx="19"/>
          </p:nvPr>
        </p:nvSpPr>
        <p:spPr>
          <a:xfrm>
            <a:off x="6779072" y="1721898"/>
            <a:ext cx="4968169" cy="605487"/>
          </a:xfrm>
          <a:prstGeom prst="rect">
            <a:avLst/>
          </a:prstGeom>
        </p:spPr>
        <p:txBody>
          <a:bodyPr anchor="b">
            <a:normAutofit/>
          </a:bodyPr>
          <a:lstStyle/>
          <a:p>
            <a:r>
              <a:rPr lang="en-US" dirty="0"/>
              <a:t>Each commodity has a unique volatility profile, one that we will look to model and exploit for our trading strategies.</a:t>
            </a:r>
          </a:p>
        </p:txBody>
      </p:sp>
      <p:sp>
        <p:nvSpPr>
          <p:cNvPr id="43" name="Content Placeholder 6">
            <a:extLst>
              <a:ext uri="{FF2B5EF4-FFF2-40B4-BE49-F238E27FC236}">
                <a16:creationId xmlns:a16="http://schemas.microsoft.com/office/drawing/2014/main" id="{827D1381-BD14-418E-8B0B-650F97A617B9}"/>
              </a:ext>
            </a:extLst>
          </p:cNvPr>
          <p:cNvSpPr>
            <a:spLocks noGrp="1"/>
          </p:cNvSpPr>
          <p:nvPr>
            <p:ph idx="20"/>
          </p:nvPr>
        </p:nvSpPr>
        <p:spPr>
          <a:xfrm>
            <a:off x="8206154" y="3891378"/>
            <a:ext cx="3445566" cy="495389"/>
          </a:xfrm>
        </p:spPr>
        <p:txBody>
          <a:bodyPr/>
          <a:lstStyle/>
          <a:p>
            <a:r>
              <a:rPr lang="en-US" dirty="0"/>
              <a:t>Unique clustering profile</a:t>
            </a:r>
          </a:p>
        </p:txBody>
      </p:sp>
      <p:pic>
        <p:nvPicPr>
          <p:cNvPr id="11" name="Content Placeholder 10">
            <a:extLst>
              <a:ext uri="{FF2B5EF4-FFF2-40B4-BE49-F238E27FC236}">
                <a16:creationId xmlns:a16="http://schemas.microsoft.com/office/drawing/2014/main" id="{C2859037-A7BC-420B-AC99-FB641499EC57}"/>
              </a:ext>
            </a:extLst>
          </p:cNvPr>
          <p:cNvPicPr>
            <a:picLocks noGrp="1" noChangeAspect="1"/>
          </p:cNvPicPr>
          <p:nvPr>
            <p:ph idx="23"/>
          </p:nvPr>
        </p:nvPicPr>
        <p:blipFill>
          <a:blip r:embed="rId3"/>
          <a:stretch>
            <a:fillRect/>
          </a:stretch>
        </p:blipFill>
        <p:spPr>
          <a:xfrm>
            <a:off x="6614068" y="4675704"/>
            <a:ext cx="4666642" cy="1967402"/>
          </a:xfrm>
          <a:prstGeom prst="rect">
            <a:avLst/>
          </a:prstGeom>
        </p:spPr>
      </p:pic>
      <p:pic>
        <p:nvPicPr>
          <p:cNvPr id="15" name="Picture Placeholder 14" descr="Atom">
            <a:extLst>
              <a:ext uri="{FF2B5EF4-FFF2-40B4-BE49-F238E27FC236}">
                <a16:creationId xmlns:a16="http://schemas.microsoft.com/office/drawing/2014/main" id="{E88BE0A6-C4BC-4A71-BE95-0118D121EF74}"/>
              </a:ext>
            </a:extLst>
          </p:cNvPr>
          <p:cNvPicPr>
            <a:picLocks noGrp="1" noChangeAspect="1"/>
          </p:cNvPicPr>
          <p:nvPr>
            <p:ph type="pic" sz="quarter" idx="21"/>
          </p:nvPr>
        </p:nvPicPr>
        <p:blipFill>
          <a:blip r:embed="rId4">
            <a:extLst>
              <a:ext uri="{96DAC541-7B7A-43D3-8B79-37D633B846F1}">
                <asvg:svgBlip xmlns:asvg="http://schemas.microsoft.com/office/drawing/2016/SVG/main" r:embed="rId5"/>
              </a:ext>
            </a:extLst>
          </a:blip>
          <a:srcRect/>
          <a:stretch>
            <a:fillRect/>
          </a:stretch>
        </p:blipFill>
        <p:spPr/>
      </p:pic>
      <p:pic>
        <p:nvPicPr>
          <p:cNvPr id="17" name="Picture Placeholder 16" descr="Voice">
            <a:extLst>
              <a:ext uri="{FF2B5EF4-FFF2-40B4-BE49-F238E27FC236}">
                <a16:creationId xmlns:a16="http://schemas.microsoft.com/office/drawing/2014/main" id="{3A4B6792-4A29-4A30-90BD-029FB4882DEF}"/>
              </a:ext>
            </a:extLst>
          </p:cNvPr>
          <p:cNvPicPr>
            <a:picLocks noGrp="1" noChangeAspect="1"/>
          </p:cNvPicPr>
          <p:nvPr>
            <p:ph type="pic" sz="quarter" idx="22"/>
          </p:nvPr>
        </p:nvPicPr>
        <p:blipFill>
          <a:blip r:embed="rId6">
            <a:extLst>
              <a:ext uri="{96DAC541-7B7A-43D3-8B79-37D633B846F1}">
                <asvg:svgBlip xmlns:asvg="http://schemas.microsoft.com/office/drawing/2016/SVG/main" r:embed="rId7"/>
              </a:ext>
            </a:extLst>
          </a:blip>
          <a:srcRect l="131" r="131"/>
          <a:stretch>
            <a:fillRect/>
          </a:stretch>
        </p:blipFill>
        <p:spPr>
          <a:xfrm>
            <a:off x="6980238" y="3890963"/>
            <a:ext cx="604837" cy="606425"/>
          </a:xfrm>
        </p:spPr>
      </p:pic>
      <p:sp>
        <p:nvSpPr>
          <p:cNvPr id="31" name="Title 5">
            <a:extLst>
              <a:ext uri="{FF2B5EF4-FFF2-40B4-BE49-F238E27FC236}">
                <a16:creationId xmlns:a16="http://schemas.microsoft.com/office/drawing/2014/main" id="{2AEA2D7A-F497-41E9-B5BE-B487F4BBE752}"/>
              </a:ext>
            </a:extLst>
          </p:cNvPr>
          <p:cNvSpPr txBox="1">
            <a:spLocks/>
          </p:cNvSpPr>
          <p:nvPr/>
        </p:nvSpPr>
        <p:spPr>
          <a:xfrm>
            <a:off x="485191" y="383525"/>
            <a:ext cx="8658809" cy="605487"/>
          </a:xfrm>
          <a:prstGeom prst="rect">
            <a:avLst/>
          </a:prstGeom>
        </p:spPr>
        <p:txBody>
          <a:bodyPr vert="horz" lIns="0" tIns="0" rIns="0" bIns="0" rtlCol="0" anchor="b">
            <a:normAutofit fontScale="90000"/>
          </a:bodyPr>
          <a:lstStyle>
            <a:lvl1pPr algn="l" defTabSz="914400" rtl="0" eaLnBrk="1" latinLnBrk="0" hangingPunct="1">
              <a:lnSpc>
                <a:spcPct val="90000"/>
              </a:lnSpc>
              <a:spcBef>
                <a:spcPct val="0"/>
              </a:spcBef>
              <a:buNone/>
              <a:defRPr sz="3200" b="1" kern="1200" cap="all" baseline="0">
                <a:solidFill>
                  <a:schemeClr val="tx1"/>
                </a:solidFill>
                <a:latin typeface="+mj-lt"/>
                <a:ea typeface="+mj-ea"/>
                <a:cs typeface="+mj-cs"/>
              </a:defRPr>
            </a:lvl1pPr>
          </a:lstStyle>
          <a:p>
            <a:r>
              <a:rPr lang="en-US" dirty="0">
                <a:solidFill>
                  <a:schemeClr val="accent1"/>
                </a:solidFill>
              </a:rPr>
              <a:t>RISK PROFILES: Underlying Assets Continued</a:t>
            </a:r>
          </a:p>
        </p:txBody>
      </p:sp>
    </p:spTree>
    <p:extLst>
      <p:ext uri="{BB962C8B-B14F-4D97-AF65-F5344CB8AC3E}">
        <p14:creationId xmlns:p14="http://schemas.microsoft.com/office/powerpoint/2010/main" val="381507857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92C9B63-BF62-6645-AEDD-A45A79059D7D}"/>
              </a:ext>
            </a:extLst>
          </p:cNvPr>
          <p:cNvSpPr>
            <a:spLocks noGrp="1"/>
          </p:cNvSpPr>
          <p:nvPr>
            <p:ph type="sldNum" sz="quarter" idx="12"/>
          </p:nvPr>
        </p:nvSpPr>
        <p:spPr/>
        <p:txBody>
          <a:bodyPr/>
          <a:lstStyle/>
          <a:p>
            <a:fld id="{9EC71654-96A5-4280-94F3-931C61A9F92C}" type="slidenum">
              <a:rPr lang="en-US" noProof="0" smtClean="0"/>
              <a:pPr/>
              <a:t>51</a:t>
            </a:fld>
            <a:endParaRPr lang="en-US" noProof="0" dirty="0"/>
          </a:p>
        </p:txBody>
      </p:sp>
      <p:sp>
        <p:nvSpPr>
          <p:cNvPr id="5" name="Title 4">
            <a:extLst>
              <a:ext uri="{FF2B5EF4-FFF2-40B4-BE49-F238E27FC236}">
                <a16:creationId xmlns:a16="http://schemas.microsoft.com/office/drawing/2014/main" id="{469010E5-102B-3144-BB06-DBB5B93B589F}"/>
              </a:ext>
            </a:extLst>
          </p:cNvPr>
          <p:cNvSpPr>
            <a:spLocks noGrp="1"/>
          </p:cNvSpPr>
          <p:nvPr>
            <p:ph type="title"/>
          </p:nvPr>
        </p:nvSpPr>
        <p:spPr>
          <a:xfrm>
            <a:off x="289515" y="220159"/>
            <a:ext cx="11150600" cy="493944"/>
          </a:xfrm>
        </p:spPr>
        <p:txBody>
          <a:bodyPr/>
          <a:lstStyle/>
          <a:p>
            <a:r>
              <a:rPr lang="en-US" dirty="0">
                <a:solidFill>
                  <a:schemeClr val="accent1"/>
                </a:solidFill>
              </a:rPr>
              <a:t>Modeling volatility</a:t>
            </a:r>
            <a:endParaRPr lang="en-US" b="0" dirty="0">
              <a:solidFill>
                <a:schemeClr val="accent1"/>
              </a:solidFill>
            </a:endParaRPr>
          </a:p>
        </p:txBody>
      </p:sp>
      <p:pic>
        <p:nvPicPr>
          <p:cNvPr id="7" name="Content Placeholder 5">
            <a:extLst>
              <a:ext uri="{FF2B5EF4-FFF2-40B4-BE49-F238E27FC236}">
                <a16:creationId xmlns:a16="http://schemas.microsoft.com/office/drawing/2014/main" id="{4CB5CC88-695D-A64C-91AC-A4C75D47D8C8}"/>
              </a:ext>
            </a:extLst>
          </p:cNvPr>
          <p:cNvPicPr>
            <a:picLocks/>
          </p:cNvPicPr>
          <p:nvPr/>
        </p:nvPicPr>
        <p:blipFill>
          <a:blip r:embed="rId2"/>
          <a:stretch>
            <a:fillRect/>
          </a:stretch>
        </p:blipFill>
        <p:spPr>
          <a:xfrm>
            <a:off x="289515" y="714103"/>
            <a:ext cx="6637897" cy="2539143"/>
          </a:xfrm>
          <a:prstGeom prst="rect">
            <a:avLst/>
          </a:prstGeom>
        </p:spPr>
      </p:pic>
      <p:pic>
        <p:nvPicPr>
          <p:cNvPr id="6" name="Content Placeholder 5">
            <a:extLst>
              <a:ext uri="{FF2B5EF4-FFF2-40B4-BE49-F238E27FC236}">
                <a16:creationId xmlns:a16="http://schemas.microsoft.com/office/drawing/2014/main" id="{9786B5AE-094F-3940-A1C7-C1D495D8BAD9}"/>
              </a:ext>
            </a:extLst>
          </p:cNvPr>
          <p:cNvPicPr>
            <a:picLocks noGrp="1"/>
          </p:cNvPicPr>
          <p:nvPr>
            <p:ph sz="half" idx="2"/>
          </p:nvPr>
        </p:nvPicPr>
        <p:blipFill>
          <a:blip r:embed="rId3"/>
          <a:stretch>
            <a:fillRect/>
          </a:stretch>
        </p:blipFill>
        <p:spPr>
          <a:xfrm>
            <a:off x="1870364" y="3631103"/>
            <a:ext cx="6396522" cy="2984582"/>
          </a:xfrm>
          <a:prstGeom prst="rect">
            <a:avLst/>
          </a:prstGeom>
        </p:spPr>
      </p:pic>
      <p:sp>
        <p:nvSpPr>
          <p:cNvPr id="3" name="Content Placeholder 2">
            <a:extLst>
              <a:ext uri="{FF2B5EF4-FFF2-40B4-BE49-F238E27FC236}">
                <a16:creationId xmlns:a16="http://schemas.microsoft.com/office/drawing/2014/main" id="{933D158E-99C1-934E-96EF-D9380E4FE7AA}"/>
              </a:ext>
            </a:extLst>
          </p:cNvPr>
          <p:cNvSpPr>
            <a:spLocks noGrp="1"/>
          </p:cNvSpPr>
          <p:nvPr>
            <p:ph sz="half" idx="1"/>
          </p:nvPr>
        </p:nvSpPr>
        <p:spPr>
          <a:xfrm>
            <a:off x="7084165" y="929920"/>
            <a:ext cx="3279034" cy="1099167"/>
          </a:xfrm>
        </p:spPr>
        <p:txBody>
          <a:bodyPr>
            <a:noAutofit/>
          </a:bodyPr>
          <a:lstStyle/>
          <a:p>
            <a:pPr marL="0" indent="0">
              <a:buNone/>
            </a:pPr>
            <a:r>
              <a:rPr lang="en-US" sz="1800" dirty="0"/>
              <a:t>The returns, superimposed with a 2 standard deviation fit, reveal how extreme volatility is in this series. </a:t>
            </a:r>
          </a:p>
        </p:txBody>
      </p:sp>
      <p:sp>
        <p:nvSpPr>
          <p:cNvPr id="8" name="TextBox 7">
            <a:extLst>
              <a:ext uri="{FF2B5EF4-FFF2-40B4-BE49-F238E27FC236}">
                <a16:creationId xmlns:a16="http://schemas.microsoft.com/office/drawing/2014/main" id="{15F9A670-A3F3-8845-A29B-F93FB51FAF5A}"/>
              </a:ext>
            </a:extLst>
          </p:cNvPr>
          <p:cNvSpPr txBox="1"/>
          <p:nvPr/>
        </p:nvSpPr>
        <p:spPr>
          <a:xfrm>
            <a:off x="8500467" y="4246231"/>
            <a:ext cx="3411955" cy="1754326"/>
          </a:xfrm>
          <a:prstGeom prst="rect">
            <a:avLst/>
          </a:prstGeom>
          <a:noFill/>
        </p:spPr>
        <p:txBody>
          <a:bodyPr wrap="square" rtlCol="0">
            <a:spAutoFit/>
          </a:bodyPr>
          <a:lstStyle/>
          <a:p>
            <a:r>
              <a:rPr lang="en-US" dirty="0"/>
              <a:t>An advantage can be gained from the volatility if a model is built that considers the explosive momentum seen in large periods of the instrument’s prices.</a:t>
            </a:r>
          </a:p>
          <a:p>
            <a:endParaRPr lang="en-US" dirty="0"/>
          </a:p>
        </p:txBody>
      </p:sp>
      <p:cxnSp>
        <p:nvCxnSpPr>
          <p:cNvPr id="9" name="Straight Arrow Connector 8"/>
          <p:cNvCxnSpPr/>
          <p:nvPr/>
        </p:nvCxnSpPr>
        <p:spPr>
          <a:xfrm flipV="1">
            <a:off x="289515" y="3469063"/>
            <a:ext cx="11719605" cy="9274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953866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A7B71C0-7D25-42F1-9BD2-2715380247F2}"/>
              </a:ext>
            </a:extLst>
          </p:cNvPr>
          <p:cNvPicPr>
            <a:picLocks noChangeAspect="1"/>
          </p:cNvPicPr>
          <p:nvPr/>
        </p:nvPicPr>
        <p:blipFill>
          <a:blip r:embed="rId2"/>
          <a:stretch>
            <a:fillRect/>
          </a:stretch>
        </p:blipFill>
        <p:spPr>
          <a:xfrm>
            <a:off x="3229225" y="1408822"/>
            <a:ext cx="8428931" cy="3783064"/>
          </a:xfrm>
          <a:prstGeom prst="rect">
            <a:avLst/>
          </a:prstGeom>
        </p:spPr>
      </p:pic>
      <p:sp>
        <p:nvSpPr>
          <p:cNvPr id="2" name="Slide Number Placeholder 1">
            <a:extLst>
              <a:ext uri="{FF2B5EF4-FFF2-40B4-BE49-F238E27FC236}">
                <a16:creationId xmlns:a16="http://schemas.microsoft.com/office/drawing/2014/main" id="{D406E813-0E96-E64C-9D47-00C5E85B654D}"/>
              </a:ext>
            </a:extLst>
          </p:cNvPr>
          <p:cNvSpPr>
            <a:spLocks noGrp="1"/>
          </p:cNvSpPr>
          <p:nvPr>
            <p:ph type="sldNum" sz="quarter" idx="12"/>
          </p:nvPr>
        </p:nvSpPr>
        <p:spPr>
          <a:xfrm>
            <a:off x="11363696" y="6455739"/>
            <a:ext cx="294460" cy="187367"/>
          </a:xfrm>
        </p:spPr>
        <p:txBody>
          <a:bodyPr/>
          <a:lstStyle/>
          <a:p>
            <a:fld id="{9EC71654-96A5-4280-94F3-931C61A9F92C}" type="slidenum">
              <a:rPr lang="en-US" noProof="0" smtClean="0"/>
              <a:pPr/>
              <a:t>52</a:t>
            </a:fld>
            <a:endParaRPr lang="en-US" noProof="0" dirty="0"/>
          </a:p>
        </p:txBody>
      </p:sp>
      <p:sp>
        <p:nvSpPr>
          <p:cNvPr id="7" name="Title 6">
            <a:extLst>
              <a:ext uri="{FF2B5EF4-FFF2-40B4-BE49-F238E27FC236}">
                <a16:creationId xmlns:a16="http://schemas.microsoft.com/office/drawing/2014/main" id="{0D6042A4-75AD-6A46-B556-CCE9F0E7CB80}"/>
              </a:ext>
            </a:extLst>
          </p:cNvPr>
          <p:cNvSpPr>
            <a:spLocks noGrp="1"/>
          </p:cNvSpPr>
          <p:nvPr>
            <p:ph type="title"/>
          </p:nvPr>
        </p:nvSpPr>
        <p:spPr>
          <a:xfrm>
            <a:off x="515938" y="515562"/>
            <a:ext cx="11344368" cy="589670"/>
          </a:xfrm>
        </p:spPr>
        <p:txBody>
          <a:bodyPr/>
          <a:lstStyle/>
          <a:p>
            <a:r>
              <a:rPr lang="en-US" dirty="0">
                <a:solidFill>
                  <a:schemeClr val="accent1"/>
                </a:solidFill>
              </a:rPr>
              <a:t>time series analysis &amp; statistical Correlation</a:t>
            </a:r>
            <a:endParaRPr lang="en-US" b="0" dirty="0">
              <a:solidFill>
                <a:schemeClr val="accent1"/>
              </a:solidFill>
            </a:endParaRPr>
          </a:p>
        </p:txBody>
      </p:sp>
      <p:sp>
        <p:nvSpPr>
          <p:cNvPr id="4" name="Content Placeholder 3">
            <a:extLst>
              <a:ext uri="{FF2B5EF4-FFF2-40B4-BE49-F238E27FC236}">
                <a16:creationId xmlns:a16="http://schemas.microsoft.com/office/drawing/2014/main" id="{68422F1C-4280-6C46-8DC8-DA3FC7E5D926}"/>
              </a:ext>
            </a:extLst>
          </p:cNvPr>
          <p:cNvSpPr>
            <a:spLocks noGrp="1"/>
          </p:cNvSpPr>
          <p:nvPr>
            <p:ph sz="half" idx="2"/>
          </p:nvPr>
        </p:nvSpPr>
        <p:spPr>
          <a:xfrm>
            <a:off x="535961" y="1537468"/>
            <a:ext cx="2651680" cy="3783064"/>
          </a:xfrm>
        </p:spPr>
        <p:txBody>
          <a:bodyPr>
            <a:normAutofit fontScale="55000" lnSpcReduction="20000"/>
          </a:bodyPr>
          <a:lstStyle/>
          <a:p>
            <a:r>
              <a:rPr lang="en-US" dirty="0"/>
              <a:t>When viewing the autocorrelation of this series, the characteristics of a stationary process are observed at lag = 3. </a:t>
            </a:r>
          </a:p>
          <a:p>
            <a:r>
              <a:rPr lang="en-US" dirty="0"/>
              <a:t>A </a:t>
            </a:r>
            <a:r>
              <a:rPr lang="en-US" dirty="0" err="1"/>
              <a:t>Ljung</a:t>
            </a:r>
            <a:r>
              <a:rPr lang="en-US" dirty="0"/>
              <a:t>-Box test at lag = 3 yields a p-value beyond the level of strongly significant at the .01 level. </a:t>
            </a:r>
          </a:p>
          <a:p>
            <a:r>
              <a:rPr lang="en-US" dirty="0"/>
              <a:t>The null hypothesis of a random-walk process is thereby rejected, and it is concluded that this series is self-correlated at the lag interval 3.</a:t>
            </a:r>
          </a:p>
          <a:p>
            <a:r>
              <a:rPr lang="en-US" dirty="0"/>
              <a:t>This will determine our holding period for this strategy.</a:t>
            </a:r>
          </a:p>
        </p:txBody>
      </p:sp>
      <p:sp>
        <p:nvSpPr>
          <p:cNvPr id="11" name="Callout: Line 10">
            <a:extLst>
              <a:ext uri="{FF2B5EF4-FFF2-40B4-BE49-F238E27FC236}">
                <a16:creationId xmlns:a16="http://schemas.microsoft.com/office/drawing/2014/main" id="{9C5C1169-9875-4BCE-955F-1BE12B2BC92C}"/>
              </a:ext>
            </a:extLst>
          </p:cNvPr>
          <p:cNvSpPr/>
          <p:nvPr/>
        </p:nvSpPr>
        <p:spPr>
          <a:xfrm>
            <a:off x="5575100" y="3830500"/>
            <a:ext cx="2694256" cy="399594"/>
          </a:xfrm>
          <a:prstGeom prst="borderCallout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Statistically Significant </a:t>
            </a:r>
          </a:p>
        </p:txBody>
      </p:sp>
    </p:spTree>
    <p:extLst>
      <p:ext uri="{BB962C8B-B14F-4D97-AF65-F5344CB8AC3E}">
        <p14:creationId xmlns:p14="http://schemas.microsoft.com/office/powerpoint/2010/main" val="275154656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Slide Number Placeholder 3">
            <a:extLst>
              <a:ext uri="{FF2B5EF4-FFF2-40B4-BE49-F238E27FC236}">
                <a16:creationId xmlns:a16="http://schemas.microsoft.com/office/drawing/2014/main" id="{070DF261-F32D-424D-8324-C821E98FBEA6}"/>
              </a:ext>
            </a:extLst>
          </p:cNvPr>
          <p:cNvSpPr>
            <a:spLocks noGrp="1"/>
          </p:cNvSpPr>
          <p:nvPr>
            <p:ph type="sldNum" sz="quarter" idx="12"/>
          </p:nvPr>
        </p:nvSpPr>
        <p:spPr>
          <a:xfrm>
            <a:off x="11363696" y="6455739"/>
            <a:ext cx="294460" cy="187367"/>
          </a:xfrm>
          <a:prstGeom prst="rect">
            <a:avLst/>
          </a:prstGeom>
        </p:spPr>
        <p:txBody>
          <a:bodyPr anchor="ctr">
            <a:normAutofit/>
          </a:bodyPr>
          <a:lstStyle/>
          <a:p>
            <a:pPr>
              <a:spcAft>
                <a:spcPts val="600"/>
              </a:spcAft>
            </a:pPr>
            <a:fld id="{9EC71654-96A5-4280-94F3-931C61A9F92C}" type="slidenum">
              <a:rPr lang="en-US" noProof="0" smtClean="0"/>
              <a:pPr>
                <a:spcAft>
                  <a:spcPts val="600"/>
                </a:spcAft>
              </a:pPr>
              <a:t>53</a:t>
            </a:fld>
            <a:endParaRPr lang="en-US" noProof="0"/>
          </a:p>
        </p:txBody>
      </p:sp>
      <p:pic>
        <p:nvPicPr>
          <p:cNvPr id="6" name="Content Placeholder 5" descr="A close up of a map&#10;&#10;Description automatically generated">
            <a:extLst>
              <a:ext uri="{FF2B5EF4-FFF2-40B4-BE49-F238E27FC236}">
                <a16:creationId xmlns:a16="http://schemas.microsoft.com/office/drawing/2014/main" id="{EBACB7AC-0AE5-054A-8A97-8E5A624449FC}"/>
              </a:ext>
            </a:extLst>
          </p:cNvPr>
          <p:cNvPicPr>
            <a:picLocks noGrp="1"/>
          </p:cNvPicPr>
          <p:nvPr>
            <p:ph sz="half" idx="1"/>
          </p:nvPr>
        </p:nvPicPr>
        <p:blipFill rotWithShape="1">
          <a:blip r:embed="rId2"/>
          <a:stretch/>
        </p:blipFill>
        <p:spPr>
          <a:xfrm>
            <a:off x="1129344" y="1423457"/>
            <a:ext cx="10234352" cy="3410935"/>
          </a:xfrm>
          <a:prstGeom prst="rect">
            <a:avLst/>
          </a:prstGeom>
          <a:noFill/>
        </p:spPr>
      </p:pic>
      <p:sp>
        <p:nvSpPr>
          <p:cNvPr id="3" name="Content Placeholder 2">
            <a:extLst>
              <a:ext uri="{FF2B5EF4-FFF2-40B4-BE49-F238E27FC236}">
                <a16:creationId xmlns:a16="http://schemas.microsoft.com/office/drawing/2014/main" id="{A1259C7E-63A1-FF4D-B2FF-767DC79D4E2B}"/>
              </a:ext>
            </a:extLst>
          </p:cNvPr>
          <p:cNvSpPr>
            <a:spLocks noGrp="1"/>
          </p:cNvSpPr>
          <p:nvPr>
            <p:ph sz="half" idx="2"/>
          </p:nvPr>
        </p:nvSpPr>
        <p:spPr>
          <a:xfrm>
            <a:off x="1615649" y="5242891"/>
            <a:ext cx="8840316" cy="831906"/>
          </a:xfrm>
          <a:prstGeom prst="rect">
            <a:avLst/>
          </a:prstGeom>
        </p:spPr>
        <p:txBody>
          <a:bodyPr>
            <a:normAutofit fontScale="92500"/>
          </a:bodyPr>
          <a:lstStyle/>
          <a:p>
            <a:pPr marL="0" indent="0">
              <a:buNone/>
            </a:pPr>
            <a:r>
              <a:rPr lang="en-US" dirty="0"/>
              <a:t>Once a statistical model has been fitted to our series, we assess the model fit by observing the standardized residuals.</a:t>
            </a:r>
          </a:p>
          <a:p>
            <a:endParaRPr lang="en-US" dirty="0"/>
          </a:p>
        </p:txBody>
      </p:sp>
      <p:sp>
        <p:nvSpPr>
          <p:cNvPr id="5" name="Title 4">
            <a:extLst>
              <a:ext uri="{FF2B5EF4-FFF2-40B4-BE49-F238E27FC236}">
                <a16:creationId xmlns:a16="http://schemas.microsoft.com/office/drawing/2014/main" id="{A8C628E4-5F3D-F54A-9168-C852B817E548}"/>
              </a:ext>
            </a:extLst>
          </p:cNvPr>
          <p:cNvSpPr>
            <a:spLocks noGrp="1"/>
          </p:cNvSpPr>
          <p:nvPr>
            <p:ph type="title"/>
          </p:nvPr>
        </p:nvSpPr>
        <p:spPr>
          <a:xfrm>
            <a:off x="515938" y="246621"/>
            <a:ext cx="11150600" cy="920336"/>
          </a:xfrm>
          <a:prstGeom prst="rect">
            <a:avLst/>
          </a:prstGeom>
        </p:spPr>
        <p:txBody>
          <a:bodyPr anchor="b">
            <a:normAutofit/>
          </a:bodyPr>
          <a:lstStyle/>
          <a:p>
            <a:r>
              <a:rPr lang="en-US" dirty="0">
                <a:solidFill>
                  <a:schemeClr val="accent1"/>
                </a:solidFill>
              </a:rPr>
              <a:t>Assessing Mode fit</a:t>
            </a:r>
            <a:endParaRPr lang="en-US" b="0" dirty="0">
              <a:solidFill>
                <a:schemeClr val="accent1"/>
              </a:solidFill>
            </a:endParaRPr>
          </a:p>
        </p:txBody>
      </p:sp>
      <p:sp>
        <p:nvSpPr>
          <p:cNvPr id="2" name="Slide Number Placeholder 1" hidden="1">
            <a:extLst>
              <a:ext uri="{FF2B5EF4-FFF2-40B4-BE49-F238E27FC236}">
                <a16:creationId xmlns:a16="http://schemas.microsoft.com/office/drawing/2014/main" id="{5177F29F-320A-4C44-8806-FD6C7A05E1A1}"/>
              </a:ext>
            </a:extLst>
          </p:cNvPr>
          <p:cNvSpPr>
            <a:spLocks noGrp="1"/>
          </p:cNvSpPr>
          <p:nvPr>
            <p:ph type="sldNum" sz="quarter" idx="4294967295"/>
          </p:nvPr>
        </p:nvSpPr>
        <p:spPr>
          <a:xfrm>
            <a:off x="11363696" y="6455739"/>
            <a:ext cx="294460" cy="187367"/>
          </a:xfrm>
        </p:spPr>
        <p:txBody>
          <a:bodyPr/>
          <a:lstStyle/>
          <a:p>
            <a:pPr>
              <a:spcAft>
                <a:spcPts val="600"/>
              </a:spcAft>
            </a:pPr>
            <a:fld id="{9EC71654-96A5-4280-94F3-931C61A9F92C}" type="slidenum">
              <a:rPr lang="en-US" noProof="0" smtClean="0"/>
              <a:pPr>
                <a:spcAft>
                  <a:spcPts val="600"/>
                </a:spcAft>
              </a:pPr>
              <a:t>53</a:t>
            </a:fld>
            <a:endParaRPr lang="en-US" noProof="0"/>
          </a:p>
        </p:txBody>
      </p:sp>
    </p:spTree>
    <p:extLst>
      <p:ext uri="{BB962C8B-B14F-4D97-AF65-F5344CB8AC3E}">
        <p14:creationId xmlns:p14="http://schemas.microsoft.com/office/powerpoint/2010/main" val="420634723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B30FB09-7F2C-5D41-9910-C35892A2760F}"/>
              </a:ext>
            </a:extLst>
          </p:cNvPr>
          <p:cNvSpPr>
            <a:spLocks noGrp="1"/>
          </p:cNvSpPr>
          <p:nvPr>
            <p:ph type="title"/>
          </p:nvPr>
        </p:nvSpPr>
        <p:spPr>
          <a:xfrm>
            <a:off x="515939" y="499595"/>
            <a:ext cx="4771434" cy="905693"/>
          </a:xfrm>
          <a:prstGeom prst="rect">
            <a:avLst/>
          </a:prstGeom>
        </p:spPr>
        <p:txBody>
          <a:bodyPr anchor="ctr">
            <a:normAutofit/>
          </a:bodyPr>
          <a:lstStyle/>
          <a:p>
            <a:r>
              <a:rPr lang="en-US" dirty="0">
                <a:solidFill>
                  <a:schemeClr val="accent1"/>
                </a:solidFill>
              </a:rPr>
              <a:t>predictive modeling</a:t>
            </a:r>
            <a:endParaRPr lang="en-US" b="0" dirty="0">
              <a:solidFill>
                <a:schemeClr val="accent1"/>
              </a:solidFill>
            </a:endParaRPr>
          </a:p>
        </p:txBody>
      </p:sp>
      <p:sp>
        <p:nvSpPr>
          <p:cNvPr id="4" name="Content Placeholder 3">
            <a:extLst>
              <a:ext uri="{FF2B5EF4-FFF2-40B4-BE49-F238E27FC236}">
                <a16:creationId xmlns:a16="http://schemas.microsoft.com/office/drawing/2014/main" id="{604CDB67-99C3-9E43-BE3F-95886A57CF8C}"/>
              </a:ext>
            </a:extLst>
          </p:cNvPr>
          <p:cNvSpPr>
            <a:spLocks noGrp="1"/>
          </p:cNvSpPr>
          <p:nvPr>
            <p:ph idx="1"/>
          </p:nvPr>
        </p:nvSpPr>
        <p:spPr>
          <a:xfrm>
            <a:off x="538960" y="1825625"/>
            <a:ext cx="4071541" cy="4351338"/>
          </a:xfrm>
          <a:prstGeom prst="rect">
            <a:avLst/>
          </a:prstGeom>
        </p:spPr>
        <p:txBody>
          <a:bodyPr>
            <a:normAutofit/>
          </a:bodyPr>
          <a:lstStyle/>
          <a:p>
            <a:r>
              <a:rPr lang="en-US" dirty="0"/>
              <a:t>Here we see the return series of a commodity (black).</a:t>
            </a:r>
          </a:p>
          <a:p>
            <a:r>
              <a:rPr lang="en-US" dirty="0"/>
              <a:t>Superimposed is our model predictions for the period (</a:t>
            </a:r>
            <a:r>
              <a:rPr lang="en-US" dirty="0">
                <a:solidFill>
                  <a:schemeClr val="accent2"/>
                </a:solidFill>
              </a:rPr>
              <a:t>blue</a:t>
            </a:r>
            <a:r>
              <a:rPr lang="en-US" dirty="0"/>
              <a:t>).</a:t>
            </a:r>
          </a:p>
          <a:p>
            <a:r>
              <a:rPr lang="en-US" dirty="0"/>
              <a:t>Based upon our strategy threshold, defined by the auto-correlating behavior of the series, we see opportunity for profit from the large deviations from the expectation.</a:t>
            </a:r>
          </a:p>
          <a:p>
            <a:pPr marL="0" indent="0">
              <a:buNone/>
            </a:pPr>
            <a:endParaRPr lang="en-US" dirty="0"/>
          </a:p>
          <a:p>
            <a:endParaRPr lang="en-US" dirty="0"/>
          </a:p>
        </p:txBody>
      </p:sp>
      <p:sp>
        <p:nvSpPr>
          <p:cNvPr id="2" name="Slide Number Placeholder 1">
            <a:extLst>
              <a:ext uri="{FF2B5EF4-FFF2-40B4-BE49-F238E27FC236}">
                <a16:creationId xmlns:a16="http://schemas.microsoft.com/office/drawing/2014/main" id="{BAE11A94-775F-4F4E-800F-9281A548DE73}"/>
              </a:ext>
            </a:extLst>
          </p:cNvPr>
          <p:cNvSpPr>
            <a:spLocks noGrp="1"/>
          </p:cNvSpPr>
          <p:nvPr>
            <p:ph type="sldNum" sz="quarter" idx="12"/>
          </p:nvPr>
        </p:nvSpPr>
        <p:spPr>
          <a:xfrm>
            <a:off x="11363696" y="6455739"/>
            <a:ext cx="294460" cy="187367"/>
          </a:xfrm>
          <a:prstGeom prst="rect">
            <a:avLst/>
          </a:prstGeom>
        </p:spPr>
        <p:txBody>
          <a:bodyPr anchor="ctr">
            <a:normAutofit/>
          </a:bodyPr>
          <a:lstStyle/>
          <a:p>
            <a:pPr>
              <a:spcAft>
                <a:spcPts val="600"/>
              </a:spcAft>
            </a:pPr>
            <a:fld id="{9EC71654-96A5-4280-94F3-931C61A9F92C}" type="slidenum">
              <a:rPr lang="en-US" noProof="0" smtClean="0"/>
              <a:pPr>
                <a:spcAft>
                  <a:spcPts val="600"/>
                </a:spcAft>
              </a:pPr>
              <a:t>54</a:t>
            </a:fld>
            <a:endParaRPr lang="en-US" noProof="0"/>
          </a:p>
        </p:txBody>
      </p:sp>
      <p:pic>
        <p:nvPicPr>
          <p:cNvPr id="10" name="Picture 9">
            <a:extLst>
              <a:ext uri="{FF2B5EF4-FFF2-40B4-BE49-F238E27FC236}">
                <a16:creationId xmlns:a16="http://schemas.microsoft.com/office/drawing/2014/main" id="{BAA629CE-DE01-4E83-8B6C-950ED27FF7AA}"/>
              </a:ext>
            </a:extLst>
          </p:cNvPr>
          <p:cNvPicPr>
            <a:picLocks noChangeAspect="1"/>
          </p:cNvPicPr>
          <p:nvPr/>
        </p:nvPicPr>
        <p:blipFill rotWithShape="1">
          <a:blip r:embed="rId2"/>
          <a:srcRect l="21893" r="15564"/>
          <a:stretch/>
        </p:blipFill>
        <p:spPr>
          <a:xfrm>
            <a:off x="5215812" y="707977"/>
            <a:ext cx="5340161" cy="5338259"/>
          </a:xfrm>
          <a:prstGeom prst="ellipse">
            <a:avLst/>
          </a:prstGeom>
          <a:noFill/>
        </p:spPr>
      </p:pic>
      <p:sp>
        <p:nvSpPr>
          <p:cNvPr id="14" name="Callout: Line with Accent Bar 13">
            <a:extLst>
              <a:ext uri="{FF2B5EF4-FFF2-40B4-BE49-F238E27FC236}">
                <a16:creationId xmlns:a16="http://schemas.microsoft.com/office/drawing/2014/main" id="{F9A3DE22-933B-4CAF-BAE5-A732EA10FF90}"/>
              </a:ext>
            </a:extLst>
          </p:cNvPr>
          <p:cNvSpPr/>
          <p:nvPr/>
        </p:nvSpPr>
        <p:spPr>
          <a:xfrm>
            <a:off x="6830196" y="1825158"/>
            <a:ext cx="1932141" cy="334397"/>
          </a:xfrm>
          <a:prstGeom prst="accentCallout1">
            <a:avLst>
              <a:gd name="adj1" fmla="val 18750"/>
              <a:gd name="adj2" fmla="val -8333"/>
              <a:gd name="adj3" fmla="val 213244"/>
              <a:gd name="adj4" fmla="val -4728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Short Opportunity</a:t>
            </a:r>
          </a:p>
        </p:txBody>
      </p:sp>
      <p:sp>
        <p:nvSpPr>
          <p:cNvPr id="15" name="Callout: Line with Accent Bar 14">
            <a:extLst>
              <a:ext uri="{FF2B5EF4-FFF2-40B4-BE49-F238E27FC236}">
                <a16:creationId xmlns:a16="http://schemas.microsoft.com/office/drawing/2014/main" id="{092A3C84-1835-476D-BEB6-2F840CCEC5D3}"/>
              </a:ext>
            </a:extLst>
          </p:cNvPr>
          <p:cNvSpPr/>
          <p:nvPr/>
        </p:nvSpPr>
        <p:spPr>
          <a:xfrm>
            <a:off x="6734481" y="4923088"/>
            <a:ext cx="1932140" cy="334397"/>
          </a:xfrm>
          <a:prstGeom prst="accentCallout1">
            <a:avLst>
              <a:gd name="adj1" fmla="val -247676"/>
              <a:gd name="adj2" fmla="val -27407"/>
              <a:gd name="adj3" fmla="val 100987"/>
              <a:gd name="adj4" fmla="val 120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Long Opportunity</a:t>
            </a:r>
          </a:p>
        </p:txBody>
      </p:sp>
    </p:spTree>
    <p:extLst>
      <p:ext uri="{BB962C8B-B14F-4D97-AF65-F5344CB8AC3E}">
        <p14:creationId xmlns:p14="http://schemas.microsoft.com/office/powerpoint/2010/main" val="63587377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5AD00CB-1AD2-3747-821A-808369D8DF3C}"/>
              </a:ext>
            </a:extLst>
          </p:cNvPr>
          <p:cNvSpPr>
            <a:spLocks noGrp="1"/>
          </p:cNvSpPr>
          <p:nvPr>
            <p:ph type="sldNum" sz="quarter" idx="12"/>
          </p:nvPr>
        </p:nvSpPr>
        <p:spPr/>
        <p:txBody>
          <a:bodyPr/>
          <a:lstStyle/>
          <a:p>
            <a:fld id="{9EC71654-96A5-4280-94F3-931C61A9F92C}" type="slidenum">
              <a:rPr lang="en-US" noProof="0" smtClean="0"/>
              <a:pPr/>
              <a:t>55</a:t>
            </a:fld>
            <a:endParaRPr lang="en-US" noProof="0" dirty="0"/>
          </a:p>
        </p:txBody>
      </p:sp>
      <p:sp>
        <p:nvSpPr>
          <p:cNvPr id="3" name="Title 2">
            <a:extLst>
              <a:ext uri="{FF2B5EF4-FFF2-40B4-BE49-F238E27FC236}">
                <a16:creationId xmlns:a16="http://schemas.microsoft.com/office/drawing/2014/main" id="{36B2417A-3337-F142-8218-64E94F4C9681}"/>
              </a:ext>
            </a:extLst>
          </p:cNvPr>
          <p:cNvSpPr>
            <a:spLocks noGrp="1"/>
          </p:cNvSpPr>
          <p:nvPr>
            <p:ph type="title"/>
          </p:nvPr>
        </p:nvSpPr>
        <p:spPr>
          <a:xfrm>
            <a:off x="415716" y="295835"/>
            <a:ext cx="5931295" cy="944023"/>
          </a:xfrm>
        </p:spPr>
        <p:txBody>
          <a:bodyPr>
            <a:normAutofit fontScale="90000"/>
          </a:bodyPr>
          <a:lstStyle/>
          <a:p>
            <a:r>
              <a:rPr lang="en-US" b="1" dirty="0">
                <a:solidFill>
                  <a:schemeClr val="accent1"/>
                </a:solidFill>
              </a:rPr>
              <a:t>MODELING TAIL RISK</a:t>
            </a:r>
            <a:br>
              <a:rPr lang="en-US" dirty="0"/>
            </a:br>
            <a:endParaRPr lang="en-US" b="1" dirty="0"/>
          </a:p>
        </p:txBody>
      </p:sp>
      <p:sp>
        <p:nvSpPr>
          <p:cNvPr id="4" name="Text Placeholder 3">
            <a:extLst>
              <a:ext uri="{FF2B5EF4-FFF2-40B4-BE49-F238E27FC236}">
                <a16:creationId xmlns:a16="http://schemas.microsoft.com/office/drawing/2014/main" id="{AA17D661-23D3-344E-A369-0544745ED4AC}"/>
              </a:ext>
            </a:extLst>
          </p:cNvPr>
          <p:cNvSpPr>
            <a:spLocks noGrp="1"/>
          </p:cNvSpPr>
          <p:nvPr>
            <p:ph type="body" sz="half" idx="2"/>
          </p:nvPr>
        </p:nvSpPr>
        <p:spPr>
          <a:xfrm>
            <a:off x="1192306" y="5589787"/>
            <a:ext cx="9302470" cy="865952"/>
          </a:xfrm>
        </p:spPr>
        <p:txBody>
          <a:bodyPr>
            <a:normAutofit/>
          </a:bodyPr>
          <a:lstStyle/>
          <a:p>
            <a:r>
              <a:rPr lang="en-US" dirty="0"/>
              <a:t>The historical volatility of WTI, with 2 SD conditionals &amp; 1% value-at-risk lines superimposed on the training data, along with the empirical density of the model residuals </a:t>
            </a:r>
          </a:p>
        </p:txBody>
      </p:sp>
      <p:pic>
        <p:nvPicPr>
          <p:cNvPr id="6" name="Content Placeholder 5">
            <a:extLst>
              <a:ext uri="{FF2B5EF4-FFF2-40B4-BE49-F238E27FC236}">
                <a16:creationId xmlns:a16="http://schemas.microsoft.com/office/drawing/2014/main" id="{A9386268-A84C-1444-96EC-38069B503CDA}"/>
              </a:ext>
            </a:extLst>
          </p:cNvPr>
          <p:cNvPicPr>
            <a:picLocks noGrp="1"/>
          </p:cNvPicPr>
          <p:nvPr>
            <p:ph idx="1"/>
          </p:nvPr>
        </p:nvPicPr>
        <p:blipFill>
          <a:blip r:embed="rId2"/>
          <a:stretch>
            <a:fillRect/>
          </a:stretch>
        </p:blipFill>
        <p:spPr>
          <a:xfrm>
            <a:off x="1192306" y="1274476"/>
            <a:ext cx="9302470" cy="4203136"/>
          </a:xfrm>
          <a:prstGeom prst="rect">
            <a:avLst/>
          </a:prstGeom>
        </p:spPr>
      </p:pic>
      <p:sp>
        <p:nvSpPr>
          <p:cNvPr id="5" name="TextBox 4">
            <a:extLst>
              <a:ext uri="{FF2B5EF4-FFF2-40B4-BE49-F238E27FC236}">
                <a16:creationId xmlns:a16="http://schemas.microsoft.com/office/drawing/2014/main" id="{8ED3A5E1-12B1-4D48-AC67-1CF57493F360}"/>
              </a:ext>
            </a:extLst>
          </p:cNvPr>
          <p:cNvSpPr txBox="1"/>
          <p:nvPr/>
        </p:nvSpPr>
        <p:spPr>
          <a:xfrm>
            <a:off x="1192306" y="905144"/>
            <a:ext cx="7421519" cy="369332"/>
          </a:xfrm>
          <a:prstGeom prst="rect">
            <a:avLst/>
          </a:prstGeom>
          <a:noFill/>
        </p:spPr>
        <p:txBody>
          <a:bodyPr wrap="none" rtlCol="0">
            <a:spAutoFit/>
          </a:bodyPr>
          <a:lstStyle/>
          <a:p>
            <a:r>
              <a:rPr lang="en-US" dirty="0"/>
              <a:t>A GARCH process is used to capture the extreme movements in these assets. </a:t>
            </a:r>
          </a:p>
        </p:txBody>
      </p:sp>
    </p:spTree>
    <p:extLst>
      <p:ext uri="{BB962C8B-B14F-4D97-AF65-F5344CB8AC3E}">
        <p14:creationId xmlns:p14="http://schemas.microsoft.com/office/powerpoint/2010/main" val="354996129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GettyImages-187834021.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31144" r="15846" b="20819"/>
          <a:stretch/>
        </p:blipFill>
        <p:spPr bwMode="auto">
          <a:xfrm>
            <a:off x="-109415" y="-92891"/>
            <a:ext cx="12192000" cy="6959600"/>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22"/>
          <p:cNvSpPr/>
          <p:nvPr/>
        </p:nvSpPr>
        <p:spPr bwMode="ltGray">
          <a:xfrm>
            <a:off x="-165271" y="9588204"/>
            <a:ext cx="1049878" cy="811953"/>
          </a:xfrm>
          <a:prstGeom prst="rect">
            <a:avLst/>
          </a:prstGeom>
          <a:gradFill>
            <a:gsLst>
              <a:gs pos="0">
                <a:schemeClr val="tx1">
                  <a:alpha val="30000"/>
                </a:schemeClr>
              </a:gs>
              <a:gs pos="100000">
                <a:schemeClr val="tx1">
                  <a:alpha val="89000"/>
                </a:schemeClr>
              </a:gs>
            </a:gsLst>
            <a:lin ang="5400000" scaled="1"/>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err="1">
              <a:solidFill>
                <a:prstClr val="white"/>
              </a:solidFill>
            </a:endParaRPr>
          </a:p>
        </p:txBody>
      </p:sp>
      <p:sp>
        <p:nvSpPr>
          <p:cNvPr id="6" name="Rectangle 5"/>
          <p:cNvSpPr/>
          <p:nvPr/>
        </p:nvSpPr>
        <p:spPr bwMode="ltGray">
          <a:xfrm>
            <a:off x="477283" y="3026109"/>
            <a:ext cx="3954039" cy="805782"/>
          </a:xfrm>
          <a:prstGeom prst="rect">
            <a:avLst/>
          </a:prstGeom>
          <a:no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210312" tIns="137160" rIns="137160" bIns="137160" rtlCol="0" anchor="ctr">
            <a:noAutofit/>
          </a:bodyPr>
          <a:lstStyle/>
          <a:p>
            <a:r>
              <a:rPr lang="en-US" sz="2800" dirty="0"/>
              <a:t>Strategy Results</a:t>
            </a:r>
          </a:p>
        </p:txBody>
      </p:sp>
      <p:grpSp>
        <p:nvGrpSpPr>
          <p:cNvPr id="44" name="Group 43"/>
          <p:cNvGrpSpPr/>
          <p:nvPr/>
        </p:nvGrpSpPr>
        <p:grpSpPr>
          <a:xfrm>
            <a:off x="10564484" y="6449405"/>
            <a:ext cx="740366" cy="179271"/>
            <a:chOff x="-504825" y="3757613"/>
            <a:chExt cx="1009650" cy="244475"/>
          </a:xfrm>
          <a:solidFill>
            <a:schemeClr val="bg1">
              <a:lumMod val="85000"/>
            </a:schemeClr>
          </a:solidFill>
        </p:grpSpPr>
        <p:sp>
          <p:nvSpPr>
            <p:cNvPr id="45" name="Freeform 5"/>
            <p:cNvSpPr>
              <a:spLocks/>
            </p:cNvSpPr>
            <p:nvPr userDrawn="1"/>
          </p:nvSpPr>
          <p:spPr bwMode="auto">
            <a:xfrm>
              <a:off x="-504825" y="3808413"/>
              <a:ext cx="193675" cy="193675"/>
            </a:xfrm>
            <a:custGeom>
              <a:avLst/>
              <a:gdLst>
                <a:gd name="T0" fmla="*/ 0 w 122"/>
                <a:gd name="T1" fmla="*/ 122 h 122"/>
                <a:gd name="T2" fmla="*/ 0 w 122"/>
                <a:gd name="T3" fmla="*/ 0 h 122"/>
                <a:gd name="T4" fmla="*/ 30 w 122"/>
                <a:gd name="T5" fmla="*/ 0 h 122"/>
                <a:gd name="T6" fmla="*/ 30 w 122"/>
                <a:gd name="T7" fmla="*/ 92 h 122"/>
                <a:gd name="T8" fmla="*/ 122 w 122"/>
                <a:gd name="T9" fmla="*/ 92 h 122"/>
                <a:gd name="T10" fmla="*/ 122 w 122"/>
                <a:gd name="T11" fmla="*/ 122 h 122"/>
                <a:gd name="T12" fmla="*/ 0 w 122"/>
                <a:gd name="T13" fmla="*/ 122 h 122"/>
                <a:gd name="T14" fmla="*/ 0 w 122"/>
                <a:gd name="T15" fmla="*/ 122 h 1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2">
                  <a:moveTo>
                    <a:pt x="0" y="122"/>
                  </a:moveTo>
                  <a:lnTo>
                    <a:pt x="0" y="0"/>
                  </a:lnTo>
                  <a:lnTo>
                    <a:pt x="30" y="0"/>
                  </a:lnTo>
                  <a:lnTo>
                    <a:pt x="30" y="92"/>
                  </a:lnTo>
                  <a:lnTo>
                    <a:pt x="122" y="92"/>
                  </a:lnTo>
                  <a:lnTo>
                    <a:pt x="122" y="122"/>
                  </a:lnTo>
                  <a:lnTo>
                    <a:pt x="0" y="122"/>
                  </a:lnTo>
                  <a:lnTo>
                    <a:pt x="0" y="1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46" name="Freeform 6"/>
            <p:cNvSpPr>
              <a:spLocks/>
            </p:cNvSpPr>
            <p:nvPr userDrawn="1"/>
          </p:nvSpPr>
          <p:spPr bwMode="auto">
            <a:xfrm>
              <a:off x="-457200" y="3763963"/>
              <a:ext cx="193675" cy="190500"/>
            </a:xfrm>
            <a:custGeom>
              <a:avLst/>
              <a:gdLst>
                <a:gd name="T0" fmla="*/ 0 w 122"/>
                <a:gd name="T1" fmla="*/ 28 h 120"/>
                <a:gd name="T2" fmla="*/ 0 w 122"/>
                <a:gd name="T3" fmla="*/ 0 h 120"/>
                <a:gd name="T4" fmla="*/ 122 w 122"/>
                <a:gd name="T5" fmla="*/ 0 h 120"/>
                <a:gd name="T6" fmla="*/ 122 w 122"/>
                <a:gd name="T7" fmla="*/ 120 h 120"/>
                <a:gd name="T8" fmla="*/ 92 w 122"/>
                <a:gd name="T9" fmla="*/ 120 h 120"/>
                <a:gd name="T10" fmla="*/ 92 w 122"/>
                <a:gd name="T11" fmla="*/ 28 h 120"/>
                <a:gd name="T12" fmla="*/ 0 w 122"/>
                <a:gd name="T13" fmla="*/ 28 h 120"/>
                <a:gd name="T14" fmla="*/ 0 w 122"/>
                <a:gd name="T15" fmla="*/ 28 h 1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0">
                  <a:moveTo>
                    <a:pt x="0" y="28"/>
                  </a:moveTo>
                  <a:lnTo>
                    <a:pt x="0" y="0"/>
                  </a:lnTo>
                  <a:lnTo>
                    <a:pt x="122" y="0"/>
                  </a:lnTo>
                  <a:lnTo>
                    <a:pt x="122" y="120"/>
                  </a:lnTo>
                  <a:lnTo>
                    <a:pt x="92" y="120"/>
                  </a:lnTo>
                  <a:lnTo>
                    <a:pt x="92" y="28"/>
                  </a:lnTo>
                  <a:lnTo>
                    <a:pt x="0" y="28"/>
                  </a:lnTo>
                  <a:lnTo>
                    <a:pt x="0"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47" name="Freeform 7"/>
            <p:cNvSpPr>
              <a:spLocks/>
            </p:cNvSpPr>
            <p:nvPr userDrawn="1"/>
          </p:nvSpPr>
          <p:spPr bwMode="auto">
            <a:xfrm>
              <a:off x="-209550" y="3763963"/>
              <a:ext cx="111125" cy="101600"/>
            </a:xfrm>
            <a:custGeom>
              <a:avLst/>
              <a:gdLst>
                <a:gd name="T0" fmla="*/ 70 w 70"/>
                <a:gd name="T1" fmla="*/ 64 h 64"/>
                <a:gd name="T2" fmla="*/ 70 w 70"/>
                <a:gd name="T3" fmla="*/ 0 h 64"/>
                <a:gd name="T4" fmla="*/ 58 w 70"/>
                <a:gd name="T5" fmla="*/ 0 h 64"/>
                <a:gd name="T6" fmla="*/ 36 w 70"/>
                <a:gd name="T7" fmla="*/ 32 h 64"/>
                <a:gd name="T8" fmla="*/ 14 w 70"/>
                <a:gd name="T9" fmla="*/ 0 h 64"/>
                <a:gd name="T10" fmla="*/ 0 w 70"/>
                <a:gd name="T11" fmla="*/ 0 h 64"/>
                <a:gd name="T12" fmla="*/ 0 w 70"/>
                <a:gd name="T13" fmla="*/ 64 h 64"/>
                <a:gd name="T14" fmla="*/ 14 w 70"/>
                <a:gd name="T15" fmla="*/ 64 h 64"/>
                <a:gd name="T16" fmla="*/ 14 w 70"/>
                <a:gd name="T17" fmla="*/ 22 h 64"/>
                <a:gd name="T18" fmla="*/ 32 w 70"/>
                <a:gd name="T19" fmla="*/ 48 h 64"/>
                <a:gd name="T20" fmla="*/ 40 w 70"/>
                <a:gd name="T21" fmla="*/ 48 h 64"/>
                <a:gd name="T22" fmla="*/ 58 w 70"/>
                <a:gd name="T23" fmla="*/ 22 h 64"/>
                <a:gd name="T24" fmla="*/ 58 w 70"/>
                <a:gd name="T25" fmla="*/ 64 h 64"/>
                <a:gd name="T26" fmla="*/ 70 w 70"/>
                <a:gd name="T27" fmla="*/ 64 h 64"/>
                <a:gd name="T28" fmla="*/ 70 w 70"/>
                <a:gd name="T29"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4">
                  <a:moveTo>
                    <a:pt x="70" y="64"/>
                  </a:moveTo>
                  <a:lnTo>
                    <a:pt x="70" y="0"/>
                  </a:lnTo>
                  <a:lnTo>
                    <a:pt x="58" y="0"/>
                  </a:lnTo>
                  <a:lnTo>
                    <a:pt x="36" y="32"/>
                  </a:lnTo>
                  <a:lnTo>
                    <a:pt x="14" y="0"/>
                  </a:lnTo>
                  <a:lnTo>
                    <a:pt x="0" y="0"/>
                  </a:lnTo>
                  <a:lnTo>
                    <a:pt x="0" y="64"/>
                  </a:lnTo>
                  <a:lnTo>
                    <a:pt x="14" y="64"/>
                  </a:lnTo>
                  <a:lnTo>
                    <a:pt x="14" y="22"/>
                  </a:lnTo>
                  <a:lnTo>
                    <a:pt x="32" y="48"/>
                  </a:lnTo>
                  <a:lnTo>
                    <a:pt x="40" y="48"/>
                  </a:lnTo>
                  <a:lnTo>
                    <a:pt x="58" y="22"/>
                  </a:lnTo>
                  <a:lnTo>
                    <a:pt x="58" y="64"/>
                  </a:lnTo>
                  <a:lnTo>
                    <a:pt x="70" y="64"/>
                  </a:lnTo>
                  <a:lnTo>
                    <a:pt x="70"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48" name="Freeform 8"/>
            <p:cNvSpPr>
              <a:spLocks/>
            </p:cNvSpPr>
            <p:nvPr userDrawn="1"/>
          </p:nvSpPr>
          <p:spPr bwMode="auto">
            <a:xfrm>
              <a:off x="-44450" y="3763963"/>
              <a:ext cx="19050" cy="101600"/>
            </a:xfrm>
            <a:custGeom>
              <a:avLst/>
              <a:gdLst>
                <a:gd name="T0" fmla="*/ 0 w 12"/>
                <a:gd name="T1" fmla="*/ 64 h 64"/>
                <a:gd name="T2" fmla="*/ 12 w 12"/>
                <a:gd name="T3" fmla="*/ 64 h 64"/>
                <a:gd name="T4" fmla="*/ 12 w 12"/>
                <a:gd name="T5" fmla="*/ 0 h 64"/>
                <a:gd name="T6" fmla="*/ 0 w 12"/>
                <a:gd name="T7" fmla="*/ 0 h 64"/>
                <a:gd name="T8" fmla="*/ 0 w 12"/>
                <a:gd name="T9" fmla="*/ 64 h 64"/>
                <a:gd name="T10" fmla="*/ 0 w 12"/>
                <a:gd name="T11" fmla="*/ 64 h 64"/>
              </a:gdLst>
              <a:ahLst/>
              <a:cxnLst>
                <a:cxn ang="0">
                  <a:pos x="T0" y="T1"/>
                </a:cxn>
                <a:cxn ang="0">
                  <a:pos x="T2" y="T3"/>
                </a:cxn>
                <a:cxn ang="0">
                  <a:pos x="T4" y="T5"/>
                </a:cxn>
                <a:cxn ang="0">
                  <a:pos x="T6" y="T7"/>
                </a:cxn>
                <a:cxn ang="0">
                  <a:pos x="T8" y="T9"/>
                </a:cxn>
                <a:cxn ang="0">
                  <a:pos x="T10" y="T11"/>
                </a:cxn>
              </a:cxnLst>
              <a:rect l="0" t="0" r="r" b="b"/>
              <a:pathLst>
                <a:path w="12" h="64">
                  <a:moveTo>
                    <a:pt x="0" y="64"/>
                  </a:moveTo>
                  <a:lnTo>
                    <a:pt x="12" y="64"/>
                  </a:lnTo>
                  <a:lnTo>
                    <a:pt x="12" y="0"/>
                  </a:lnTo>
                  <a:lnTo>
                    <a:pt x="0" y="0"/>
                  </a:lnTo>
                  <a:lnTo>
                    <a:pt x="0" y="64"/>
                  </a:lnTo>
                  <a:lnTo>
                    <a:pt x="0"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49" name="Freeform 9"/>
            <p:cNvSpPr>
              <a:spLocks/>
            </p:cNvSpPr>
            <p:nvPr userDrawn="1"/>
          </p:nvSpPr>
          <p:spPr bwMode="auto">
            <a:xfrm>
              <a:off x="28575" y="3763963"/>
              <a:ext cx="98425" cy="101600"/>
            </a:xfrm>
            <a:custGeom>
              <a:avLst/>
              <a:gdLst>
                <a:gd name="T0" fmla="*/ 62 w 62"/>
                <a:gd name="T1" fmla="*/ 58 h 64"/>
                <a:gd name="T2" fmla="*/ 62 w 62"/>
                <a:gd name="T3" fmla="*/ 44 h 64"/>
                <a:gd name="T4" fmla="*/ 50 w 62"/>
                <a:gd name="T5" fmla="*/ 44 h 64"/>
                <a:gd name="T6" fmla="*/ 50 w 62"/>
                <a:gd name="T7" fmla="*/ 52 h 64"/>
                <a:gd name="T8" fmla="*/ 12 w 62"/>
                <a:gd name="T9" fmla="*/ 52 h 64"/>
                <a:gd name="T10" fmla="*/ 12 w 62"/>
                <a:gd name="T11" fmla="*/ 12 h 64"/>
                <a:gd name="T12" fmla="*/ 50 w 62"/>
                <a:gd name="T13" fmla="*/ 12 h 64"/>
                <a:gd name="T14" fmla="*/ 50 w 62"/>
                <a:gd name="T15" fmla="*/ 18 h 64"/>
                <a:gd name="T16" fmla="*/ 62 w 62"/>
                <a:gd name="T17" fmla="*/ 20 h 64"/>
                <a:gd name="T18" fmla="*/ 62 w 62"/>
                <a:gd name="T19" fmla="*/ 6 h 64"/>
                <a:gd name="T20" fmla="*/ 62 w 62"/>
                <a:gd name="T21" fmla="*/ 6 h 64"/>
                <a:gd name="T22" fmla="*/ 62 w 62"/>
                <a:gd name="T23" fmla="*/ 0 h 64"/>
                <a:gd name="T24" fmla="*/ 56 w 62"/>
                <a:gd name="T25" fmla="*/ 0 h 64"/>
                <a:gd name="T26" fmla="*/ 6 w 62"/>
                <a:gd name="T27" fmla="*/ 0 h 64"/>
                <a:gd name="T28" fmla="*/ 6 w 62"/>
                <a:gd name="T29" fmla="*/ 0 h 64"/>
                <a:gd name="T30" fmla="*/ 0 w 62"/>
                <a:gd name="T31" fmla="*/ 0 h 64"/>
                <a:gd name="T32" fmla="*/ 0 w 62"/>
                <a:gd name="T33" fmla="*/ 6 h 64"/>
                <a:gd name="T34" fmla="*/ 0 w 62"/>
                <a:gd name="T35" fmla="*/ 58 h 64"/>
                <a:gd name="T36" fmla="*/ 0 w 62"/>
                <a:gd name="T37" fmla="*/ 58 h 64"/>
                <a:gd name="T38" fmla="*/ 0 w 62"/>
                <a:gd name="T39" fmla="*/ 62 h 64"/>
                <a:gd name="T40" fmla="*/ 6 w 62"/>
                <a:gd name="T41" fmla="*/ 64 h 64"/>
                <a:gd name="T42" fmla="*/ 56 w 62"/>
                <a:gd name="T43" fmla="*/ 64 h 64"/>
                <a:gd name="T44" fmla="*/ 56 w 62"/>
                <a:gd name="T45" fmla="*/ 64 h 64"/>
                <a:gd name="T46" fmla="*/ 62 w 62"/>
                <a:gd name="T47" fmla="*/ 62 h 64"/>
                <a:gd name="T48" fmla="*/ 62 w 62"/>
                <a:gd name="T49" fmla="*/ 58 h 64"/>
                <a:gd name="T50" fmla="*/ 62 w 62"/>
                <a:gd name="T51" fmla="*/ 5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2" h="64">
                  <a:moveTo>
                    <a:pt x="62" y="58"/>
                  </a:moveTo>
                  <a:lnTo>
                    <a:pt x="62" y="44"/>
                  </a:lnTo>
                  <a:lnTo>
                    <a:pt x="50" y="44"/>
                  </a:lnTo>
                  <a:lnTo>
                    <a:pt x="50" y="52"/>
                  </a:lnTo>
                  <a:lnTo>
                    <a:pt x="12" y="52"/>
                  </a:lnTo>
                  <a:lnTo>
                    <a:pt x="12" y="12"/>
                  </a:lnTo>
                  <a:lnTo>
                    <a:pt x="50" y="12"/>
                  </a:lnTo>
                  <a:lnTo>
                    <a:pt x="50" y="18"/>
                  </a:lnTo>
                  <a:lnTo>
                    <a:pt x="62" y="20"/>
                  </a:lnTo>
                  <a:lnTo>
                    <a:pt x="62" y="6"/>
                  </a:lnTo>
                  <a:lnTo>
                    <a:pt x="62" y="6"/>
                  </a:lnTo>
                  <a:lnTo>
                    <a:pt x="62" y="0"/>
                  </a:lnTo>
                  <a:lnTo>
                    <a:pt x="56" y="0"/>
                  </a:lnTo>
                  <a:lnTo>
                    <a:pt x="6" y="0"/>
                  </a:lnTo>
                  <a:lnTo>
                    <a:pt x="6" y="0"/>
                  </a:lnTo>
                  <a:lnTo>
                    <a:pt x="0" y="0"/>
                  </a:lnTo>
                  <a:lnTo>
                    <a:pt x="0" y="6"/>
                  </a:lnTo>
                  <a:lnTo>
                    <a:pt x="0" y="58"/>
                  </a:lnTo>
                  <a:lnTo>
                    <a:pt x="0" y="58"/>
                  </a:lnTo>
                  <a:lnTo>
                    <a:pt x="0" y="62"/>
                  </a:lnTo>
                  <a:lnTo>
                    <a:pt x="6" y="64"/>
                  </a:lnTo>
                  <a:lnTo>
                    <a:pt x="56" y="64"/>
                  </a:lnTo>
                  <a:lnTo>
                    <a:pt x="56" y="64"/>
                  </a:lnTo>
                  <a:lnTo>
                    <a:pt x="62" y="62"/>
                  </a:lnTo>
                  <a:lnTo>
                    <a:pt x="62" y="58"/>
                  </a:lnTo>
                  <a:lnTo>
                    <a:pt x="62" y="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0" name="Freeform 10"/>
            <p:cNvSpPr>
              <a:spLocks noEditPoints="1"/>
            </p:cNvSpPr>
            <p:nvPr userDrawn="1"/>
          </p:nvSpPr>
          <p:spPr bwMode="auto">
            <a:xfrm>
              <a:off x="180975" y="3763963"/>
              <a:ext cx="101600" cy="101600"/>
            </a:xfrm>
            <a:custGeom>
              <a:avLst/>
              <a:gdLst>
                <a:gd name="T0" fmla="*/ 64 w 64"/>
                <a:gd name="T1" fmla="*/ 64 h 64"/>
                <a:gd name="T2" fmla="*/ 44 w 64"/>
                <a:gd name="T3" fmla="*/ 38 h 64"/>
                <a:gd name="T4" fmla="*/ 58 w 64"/>
                <a:gd name="T5" fmla="*/ 38 h 64"/>
                <a:gd name="T6" fmla="*/ 58 w 64"/>
                <a:gd name="T7" fmla="*/ 38 h 64"/>
                <a:gd name="T8" fmla="*/ 62 w 64"/>
                <a:gd name="T9" fmla="*/ 36 h 64"/>
                <a:gd name="T10" fmla="*/ 64 w 64"/>
                <a:gd name="T11" fmla="*/ 32 h 64"/>
                <a:gd name="T12" fmla="*/ 64 w 64"/>
                <a:gd name="T13" fmla="*/ 6 h 64"/>
                <a:gd name="T14" fmla="*/ 64 w 64"/>
                <a:gd name="T15" fmla="*/ 6 h 64"/>
                <a:gd name="T16" fmla="*/ 62 w 64"/>
                <a:gd name="T17" fmla="*/ 0 h 64"/>
                <a:gd name="T18" fmla="*/ 58 w 64"/>
                <a:gd name="T19" fmla="*/ 0 h 64"/>
                <a:gd name="T20" fmla="*/ 0 w 64"/>
                <a:gd name="T21" fmla="*/ 0 h 64"/>
                <a:gd name="T22" fmla="*/ 0 w 64"/>
                <a:gd name="T23" fmla="*/ 64 h 64"/>
                <a:gd name="T24" fmla="*/ 12 w 64"/>
                <a:gd name="T25" fmla="*/ 64 h 64"/>
                <a:gd name="T26" fmla="*/ 12 w 64"/>
                <a:gd name="T27" fmla="*/ 38 h 64"/>
                <a:gd name="T28" fmla="*/ 28 w 64"/>
                <a:gd name="T29" fmla="*/ 38 h 64"/>
                <a:gd name="T30" fmla="*/ 48 w 64"/>
                <a:gd name="T31" fmla="*/ 64 h 64"/>
                <a:gd name="T32" fmla="*/ 64 w 64"/>
                <a:gd name="T33" fmla="*/ 64 h 64"/>
                <a:gd name="T34" fmla="*/ 64 w 64"/>
                <a:gd name="T35" fmla="*/ 64 h 64"/>
                <a:gd name="T36" fmla="*/ 12 w 64"/>
                <a:gd name="T37" fmla="*/ 12 h 64"/>
                <a:gd name="T38" fmla="*/ 50 w 64"/>
                <a:gd name="T39" fmla="*/ 12 h 64"/>
                <a:gd name="T40" fmla="*/ 50 w 64"/>
                <a:gd name="T41" fmla="*/ 26 h 64"/>
                <a:gd name="T42" fmla="*/ 12 w 64"/>
                <a:gd name="T43" fmla="*/ 26 h 64"/>
                <a:gd name="T44" fmla="*/ 12 w 64"/>
                <a:gd name="T45" fmla="*/ 12 h 64"/>
                <a:gd name="T46" fmla="*/ 12 w 64"/>
                <a:gd name="T47" fmla="*/ 1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4">
                  <a:moveTo>
                    <a:pt x="64" y="64"/>
                  </a:moveTo>
                  <a:lnTo>
                    <a:pt x="44" y="38"/>
                  </a:lnTo>
                  <a:lnTo>
                    <a:pt x="58" y="38"/>
                  </a:lnTo>
                  <a:lnTo>
                    <a:pt x="58" y="38"/>
                  </a:lnTo>
                  <a:lnTo>
                    <a:pt x="62" y="36"/>
                  </a:lnTo>
                  <a:lnTo>
                    <a:pt x="64" y="32"/>
                  </a:lnTo>
                  <a:lnTo>
                    <a:pt x="64" y="6"/>
                  </a:lnTo>
                  <a:lnTo>
                    <a:pt x="64" y="6"/>
                  </a:lnTo>
                  <a:lnTo>
                    <a:pt x="62" y="0"/>
                  </a:lnTo>
                  <a:lnTo>
                    <a:pt x="58" y="0"/>
                  </a:lnTo>
                  <a:lnTo>
                    <a:pt x="0" y="0"/>
                  </a:lnTo>
                  <a:lnTo>
                    <a:pt x="0" y="64"/>
                  </a:lnTo>
                  <a:lnTo>
                    <a:pt x="12" y="64"/>
                  </a:lnTo>
                  <a:lnTo>
                    <a:pt x="12" y="38"/>
                  </a:lnTo>
                  <a:lnTo>
                    <a:pt x="28" y="38"/>
                  </a:lnTo>
                  <a:lnTo>
                    <a:pt x="48" y="64"/>
                  </a:lnTo>
                  <a:lnTo>
                    <a:pt x="64" y="64"/>
                  </a:lnTo>
                  <a:lnTo>
                    <a:pt x="64" y="64"/>
                  </a:lnTo>
                  <a:close/>
                  <a:moveTo>
                    <a:pt x="12" y="12"/>
                  </a:moveTo>
                  <a:lnTo>
                    <a:pt x="50" y="12"/>
                  </a:lnTo>
                  <a:lnTo>
                    <a:pt x="50" y="26"/>
                  </a:lnTo>
                  <a:lnTo>
                    <a:pt x="12" y="26"/>
                  </a:lnTo>
                  <a:lnTo>
                    <a:pt x="12" y="12"/>
                  </a:lnTo>
                  <a:lnTo>
                    <a:pt x="1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1" name="Freeform 11"/>
            <p:cNvSpPr>
              <a:spLocks noEditPoints="1"/>
            </p:cNvSpPr>
            <p:nvPr userDrawn="1"/>
          </p:nvSpPr>
          <p:spPr bwMode="auto">
            <a:xfrm>
              <a:off x="333375" y="3763963"/>
              <a:ext cx="101600" cy="101600"/>
            </a:xfrm>
            <a:custGeom>
              <a:avLst/>
              <a:gdLst>
                <a:gd name="T0" fmla="*/ 64 w 64"/>
                <a:gd name="T1" fmla="*/ 58 h 64"/>
                <a:gd name="T2" fmla="*/ 64 w 64"/>
                <a:gd name="T3" fmla="*/ 6 h 64"/>
                <a:gd name="T4" fmla="*/ 64 w 64"/>
                <a:gd name="T5" fmla="*/ 6 h 64"/>
                <a:gd name="T6" fmla="*/ 62 w 64"/>
                <a:gd name="T7" fmla="*/ 0 h 64"/>
                <a:gd name="T8" fmla="*/ 58 w 64"/>
                <a:gd name="T9" fmla="*/ 0 h 64"/>
                <a:gd name="T10" fmla="*/ 6 w 64"/>
                <a:gd name="T11" fmla="*/ 0 h 64"/>
                <a:gd name="T12" fmla="*/ 6 w 64"/>
                <a:gd name="T13" fmla="*/ 0 h 64"/>
                <a:gd name="T14" fmla="*/ 2 w 64"/>
                <a:gd name="T15" fmla="*/ 0 h 64"/>
                <a:gd name="T16" fmla="*/ 0 w 64"/>
                <a:gd name="T17" fmla="*/ 6 h 64"/>
                <a:gd name="T18" fmla="*/ 0 w 64"/>
                <a:gd name="T19" fmla="*/ 58 h 64"/>
                <a:gd name="T20" fmla="*/ 0 w 64"/>
                <a:gd name="T21" fmla="*/ 58 h 64"/>
                <a:gd name="T22" fmla="*/ 2 w 64"/>
                <a:gd name="T23" fmla="*/ 62 h 64"/>
                <a:gd name="T24" fmla="*/ 6 w 64"/>
                <a:gd name="T25" fmla="*/ 64 h 64"/>
                <a:gd name="T26" fmla="*/ 58 w 64"/>
                <a:gd name="T27" fmla="*/ 64 h 64"/>
                <a:gd name="T28" fmla="*/ 58 w 64"/>
                <a:gd name="T29" fmla="*/ 64 h 64"/>
                <a:gd name="T30" fmla="*/ 62 w 64"/>
                <a:gd name="T31" fmla="*/ 62 h 64"/>
                <a:gd name="T32" fmla="*/ 64 w 64"/>
                <a:gd name="T33" fmla="*/ 58 h 64"/>
                <a:gd name="T34" fmla="*/ 64 w 64"/>
                <a:gd name="T35" fmla="*/ 58 h 64"/>
                <a:gd name="T36" fmla="*/ 12 w 64"/>
                <a:gd name="T37" fmla="*/ 12 h 64"/>
                <a:gd name="T38" fmla="*/ 52 w 64"/>
                <a:gd name="T39" fmla="*/ 12 h 64"/>
                <a:gd name="T40" fmla="*/ 52 w 64"/>
                <a:gd name="T41" fmla="*/ 52 h 64"/>
                <a:gd name="T42" fmla="*/ 12 w 64"/>
                <a:gd name="T43" fmla="*/ 52 h 64"/>
                <a:gd name="T44" fmla="*/ 12 w 64"/>
                <a:gd name="T45" fmla="*/ 12 h 64"/>
                <a:gd name="T46" fmla="*/ 12 w 64"/>
                <a:gd name="T47" fmla="*/ 1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4">
                  <a:moveTo>
                    <a:pt x="64" y="58"/>
                  </a:moveTo>
                  <a:lnTo>
                    <a:pt x="64" y="6"/>
                  </a:lnTo>
                  <a:lnTo>
                    <a:pt x="64" y="6"/>
                  </a:lnTo>
                  <a:lnTo>
                    <a:pt x="62" y="0"/>
                  </a:lnTo>
                  <a:lnTo>
                    <a:pt x="58" y="0"/>
                  </a:lnTo>
                  <a:lnTo>
                    <a:pt x="6" y="0"/>
                  </a:lnTo>
                  <a:lnTo>
                    <a:pt x="6" y="0"/>
                  </a:lnTo>
                  <a:lnTo>
                    <a:pt x="2" y="0"/>
                  </a:lnTo>
                  <a:lnTo>
                    <a:pt x="0" y="6"/>
                  </a:lnTo>
                  <a:lnTo>
                    <a:pt x="0" y="58"/>
                  </a:lnTo>
                  <a:lnTo>
                    <a:pt x="0" y="58"/>
                  </a:lnTo>
                  <a:lnTo>
                    <a:pt x="2" y="62"/>
                  </a:lnTo>
                  <a:lnTo>
                    <a:pt x="6" y="64"/>
                  </a:lnTo>
                  <a:lnTo>
                    <a:pt x="58" y="64"/>
                  </a:lnTo>
                  <a:lnTo>
                    <a:pt x="58" y="64"/>
                  </a:lnTo>
                  <a:lnTo>
                    <a:pt x="62" y="62"/>
                  </a:lnTo>
                  <a:lnTo>
                    <a:pt x="64" y="58"/>
                  </a:lnTo>
                  <a:lnTo>
                    <a:pt x="64" y="58"/>
                  </a:lnTo>
                  <a:close/>
                  <a:moveTo>
                    <a:pt x="12" y="12"/>
                  </a:moveTo>
                  <a:lnTo>
                    <a:pt x="52" y="12"/>
                  </a:lnTo>
                  <a:lnTo>
                    <a:pt x="52" y="52"/>
                  </a:lnTo>
                  <a:lnTo>
                    <a:pt x="12" y="52"/>
                  </a:lnTo>
                  <a:lnTo>
                    <a:pt x="12" y="12"/>
                  </a:lnTo>
                  <a:lnTo>
                    <a:pt x="1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2" name="Freeform 12"/>
            <p:cNvSpPr>
              <a:spLocks/>
            </p:cNvSpPr>
            <p:nvPr userDrawn="1"/>
          </p:nvSpPr>
          <p:spPr bwMode="auto">
            <a:xfrm>
              <a:off x="-209550" y="3897313"/>
              <a:ext cx="101600" cy="104775"/>
            </a:xfrm>
            <a:custGeom>
              <a:avLst/>
              <a:gdLst>
                <a:gd name="T0" fmla="*/ 64 w 64"/>
                <a:gd name="T1" fmla="*/ 14 h 66"/>
                <a:gd name="T2" fmla="*/ 64 w 64"/>
                <a:gd name="T3" fmla="*/ 0 h 66"/>
                <a:gd name="T4" fmla="*/ 0 w 64"/>
                <a:gd name="T5" fmla="*/ 0 h 66"/>
                <a:gd name="T6" fmla="*/ 0 w 64"/>
                <a:gd name="T7" fmla="*/ 66 h 66"/>
                <a:gd name="T8" fmla="*/ 14 w 64"/>
                <a:gd name="T9" fmla="*/ 66 h 66"/>
                <a:gd name="T10" fmla="*/ 14 w 64"/>
                <a:gd name="T11" fmla="*/ 40 h 66"/>
                <a:gd name="T12" fmla="*/ 52 w 64"/>
                <a:gd name="T13" fmla="*/ 40 h 66"/>
                <a:gd name="T14" fmla="*/ 52 w 64"/>
                <a:gd name="T15" fmla="*/ 26 h 66"/>
                <a:gd name="T16" fmla="*/ 14 w 64"/>
                <a:gd name="T17" fmla="*/ 26 h 66"/>
                <a:gd name="T18" fmla="*/ 14 w 64"/>
                <a:gd name="T19" fmla="*/ 14 h 66"/>
                <a:gd name="T20" fmla="*/ 64 w 64"/>
                <a:gd name="T21" fmla="*/ 14 h 66"/>
                <a:gd name="T22" fmla="*/ 64 w 64"/>
                <a:gd name="T23" fmla="*/ 1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66">
                  <a:moveTo>
                    <a:pt x="64" y="14"/>
                  </a:moveTo>
                  <a:lnTo>
                    <a:pt x="64" y="0"/>
                  </a:lnTo>
                  <a:lnTo>
                    <a:pt x="0" y="0"/>
                  </a:lnTo>
                  <a:lnTo>
                    <a:pt x="0" y="66"/>
                  </a:lnTo>
                  <a:lnTo>
                    <a:pt x="14" y="66"/>
                  </a:lnTo>
                  <a:lnTo>
                    <a:pt x="14" y="40"/>
                  </a:lnTo>
                  <a:lnTo>
                    <a:pt x="52" y="40"/>
                  </a:lnTo>
                  <a:lnTo>
                    <a:pt x="52" y="26"/>
                  </a:lnTo>
                  <a:lnTo>
                    <a:pt x="14" y="26"/>
                  </a:lnTo>
                  <a:lnTo>
                    <a:pt x="14" y="14"/>
                  </a:lnTo>
                  <a:lnTo>
                    <a:pt x="64" y="14"/>
                  </a:lnTo>
                  <a:lnTo>
                    <a:pt x="64"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3" name="Freeform 13"/>
            <p:cNvSpPr>
              <a:spLocks noEditPoints="1"/>
            </p:cNvSpPr>
            <p:nvPr userDrawn="1"/>
          </p:nvSpPr>
          <p:spPr bwMode="auto">
            <a:xfrm>
              <a:off x="-79375" y="3897313"/>
              <a:ext cx="101600" cy="104775"/>
            </a:xfrm>
            <a:custGeom>
              <a:avLst/>
              <a:gdLst>
                <a:gd name="T0" fmla="*/ 64 w 64"/>
                <a:gd name="T1" fmla="*/ 60 h 66"/>
                <a:gd name="T2" fmla="*/ 64 w 64"/>
                <a:gd name="T3" fmla="*/ 8 h 66"/>
                <a:gd name="T4" fmla="*/ 64 w 64"/>
                <a:gd name="T5" fmla="*/ 8 h 66"/>
                <a:gd name="T6" fmla="*/ 62 w 64"/>
                <a:gd name="T7" fmla="*/ 2 h 66"/>
                <a:gd name="T8" fmla="*/ 58 w 64"/>
                <a:gd name="T9" fmla="*/ 0 h 66"/>
                <a:gd name="T10" fmla="*/ 6 w 64"/>
                <a:gd name="T11" fmla="*/ 0 h 66"/>
                <a:gd name="T12" fmla="*/ 6 w 64"/>
                <a:gd name="T13" fmla="*/ 0 h 66"/>
                <a:gd name="T14" fmla="*/ 2 w 64"/>
                <a:gd name="T15" fmla="*/ 2 h 66"/>
                <a:gd name="T16" fmla="*/ 0 w 64"/>
                <a:gd name="T17" fmla="*/ 8 h 66"/>
                <a:gd name="T18" fmla="*/ 0 w 64"/>
                <a:gd name="T19" fmla="*/ 60 h 66"/>
                <a:gd name="T20" fmla="*/ 0 w 64"/>
                <a:gd name="T21" fmla="*/ 60 h 66"/>
                <a:gd name="T22" fmla="*/ 2 w 64"/>
                <a:gd name="T23" fmla="*/ 64 h 66"/>
                <a:gd name="T24" fmla="*/ 6 w 64"/>
                <a:gd name="T25" fmla="*/ 66 h 66"/>
                <a:gd name="T26" fmla="*/ 58 w 64"/>
                <a:gd name="T27" fmla="*/ 66 h 66"/>
                <a:gd name="T28" fmla="*/ 58 w 64"/>
                <a:gd name="T29" fmla="*/ 66 h 66"/>
                <a:gd name="T30" fmla="*/ 62 w 64"/>
                <a:gd name="T31" fmla="*/ 64 h 66"/>
                <a:gd name="T32" fmla="*/ 64 w 64"/>
                <a:gd name="T33" fmla="*/ 60 h 66"/>
                <a:gd name="T34" fmla="*/ 64 w 64"/>
                <a:gd name="T35" fmla="*/ 60 h 66"/>
                <a:gd name="T36" fmla="*/ 12 w 64"/>
                <a:gd name="T37" fmla="*/ 14 h 66"/>
                <a:gd name="T38" fmla="*/ 52 w 64"/>
                <a:gd name="T39" fmla="*/ 14 h 66"/>
                <a:gd name="T40" fmla="*/ 52 w 64"/>
                <a:gd name="T41" fmla="*/ 52 h 66"/>
                <a:gd name="T42" fmla="*/ 12 w 64"/>
                <a:gd name="T43" fmla="*/ 52 h 66"/>
                <a:gd name="T44" fmla="*/ 12 w 64"/>
                <a:gd name="T45" fmla="*/ 14 h 66"/>
                <a:gd name="T46" fmla="*/ 12 w 64"/>
                <a:gd name="T47" fmla="*/ 1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6">
                  <a:moveTo>
                    <a:pt x="64" y="60"/>
                  </a:moveTo>
                  <a:lnTo>
                    <a:pt x="64" y="8"/>
                  </a:lnTo>
                  <a:lnTo>
                    <a:pt x="64" y="8"/>
                  </a:lnTo>
                  <a:lnTo>
                    <a:pt x="62" y="2"/>
                  </a:lnTo>
                  <a:lnTo>
                    <a:pt x="58" y="0"/>
                  </a:lnTo>
                  <a:lnTo>
                    <a:pt x="6" y="0"/>
                  </a:lnTo>
                  <a:lnTo>
                    <a:pt x="6" y="0"/>
                  </a:lnTo>
                  <a:lnTo>
                    <a:pt x="2" y="2"/>
                  </a:lnTo>
                  <a:lnTo>
                    <a:pt x="0" y="8"/>
                  </a:lnTo>
                  <a:lnTo>
                    <a:pt x="0" y="60"/>
                  </a:lnTo>
                  <a:lnTo>
                    <a:pt x="0" y="60"/>
                  </a:lnTo>
                  <a:lnTo>
                    <a:pt x="2" y="64"/>
                  </a:lnTo>
                  <a:lnTo>
                    <a:pt x="6" y="66"/>
                  </a:lnTo>
                  <a:lnTo>
                    <a:pt x="58" y="66"/>
                  </a:lnTo>
                  <a:lnTo>
                    <a:pt x="58" y="66"/>
                  </a:lnTo>
                  <a:lnTo>
                    <a:pt x="62" y="64"/>
                  </a:lnTo>
                  <a:lnTo>
                    <a:pt x="64" y="60"/>
                  </a:lnTo>
                  <a:lnTo>
                    <a:pt x="64" y="60"/>
                  </a:lnTo>
                  <a:close/>
                  <a:moveTo>
                    <a:pt x="12" y="14"/>
                  </a:moveTo>
                  <a:lnTo>
                    <a:pt x="52" y="14"/>
                  </a:lnTo>
                  <a:lnTo>
                    <a:pt x="52" y="52"/>
                  </a:lnTo>
                  <a:lnTo>
                    <a:pt x="12" y="52"/>
                  </a:lnTo>
                  <a:lnTo>
                    <a:pt x="12" y="14"/>
                  </a:lnTo>
                  <a:lnTo>
                    <a:pt x="12"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4" name="Freeform 14"/>
            <p:cNvSpPr>
              <a:spLocks/>
            </p:cNvSpPr>
            <p:nvPr userDrawn="1"/>
          </p:nvSpPr>
          <p:spPr bwMode="auto">
            <a:xfrm>
              <a:off x="57150" y="3897313"/>
              <a:ext cx="101600" cy="104775"/>
            </a:xfrm>
            <a:custGeom>
              <a:avLst/>
              <a:gdLst>
                <a:gd name="T0" fmla="*/ 64 w 64"/>
                <a:gd name="T1" fmla="*/ 60 h 66"/>
                <a:gd name="T2" fmla="*/ 64 w 64"/>
                <a:gd name="T3" fmla="*/ 44 h 66"/>
                <a:gd name="T4" fmla="*/ 52 w 64"/>
                <a:gd name="T5" fmla="*/ 46 h 66"/>
                <a:gd name="T6" fmla="*/ 52 w 64"/>
                <a:gd name="T7" fmla="*/ 52 h 66"/>
                <a:gd name="T8" fmla="*/ 14 w 64"/>
                <a:gd name="T9" fmla="*/ 52 h 66"/>
                <a:gd name="T10" fmla="*/ 14 w 64"/>
                <a:gd name="T11" fmla="*/ 14 h 66"/>
                <a:gd name="T12" fmla="*/ 52 w 64"/>
                <a:gd name="T13" fmla="*/ 14 h 66"/>
                <a:gd name="T14" fmla="*/ 52 w 64"/>
                <a:gd name="T15" fmla="*/ 20 h 66"/>
                <a:gd name="T16" fmla="*/ 64 w 64"/>
                <a:gd name="T17" fmla="*/ 22 h 66"/>
                <a:gd name="T18" fmla="*/ 64 w 64"/>
                <a:gd name="T19" fmla="*/ 8 h 66"/>
                <a:gd name="T20" fmla="*/ 64 w 64"/>
                <a:gd name="T21" fmla="*/ 8 h 66"/>
                <a:gd name="T22" fmla="*/ 62 w 64"/>
                <a:gd name="T23" fmla="*/ 2 h 66"/>
                <a:gd name="T24" fmla="*/ 58 w 64"/>
                <a:gd name="T25" fmla="*/ 0 h 66"/>
                <a:gd name="T26" fmla="*/ 8 w 64"/>
                <a:gd name="T27" fmla="*/ 0 h 66"/>
                <a:gd name="T28" fmla="*/ 8 w 64"/>
                <a:gd name="T29" fmla="*/ 0 h 66"/>
                <a:gd name="T30" fmla="*/ 2 w 64"/>
                <a:gd name="T31" fmla="*/ 2 h 66"/>
                <a:gd name="T32" fmla="*/ 0 w 64"/>
                <a:gd name="T33" fmla="*/ 8 h 66"/>
                <a:gd name="T34" fmla="*/ 0 w 64"/>
                <a:gd name="T35" fmla="*/ 60 h 66"/>
                <a:gd name="T36" fmla="*/ 0 w 64"/>
                <a:gd name="T37" fmla="*/ 60 h 66"/>
                <a:gd name="T38" fmla="*/ 2 w 64"/>
                <a:gd name="T39" fmla="*/ 64 h 66"/>
                <a:gd name="T40" fmla="*/ 8 w 64"/>
                <a:gd name="T41" fmla="*/ 66 h 66"/>
                <a:gd name="T42" fmla="*/ 58 w 64"/>
                <a:gd name="T43" fmla="*/ 66 h 66"/>
                <a:gd name="T44" fmla="*/ 58 w 64"/>
                <a:gd name="T45" fmla="*/ 66 h 66"/>
                <a:gd name="T46" fmla="*/ 62 w 64"/>
                <a:gd name="T47" fmla="*/ 64 h 66"/>
                <a:gd name="T48" fmla="*/ 64 w 64"/>
                <a:gd name="T49" fmla="*/ 60 h 66"/>
                <a:gd name="T50" fmla="*/ 64 w 64"/>
                <a:gd name="T5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4" h="66">
                  <a:moveTo>
                    <a:pt x="64" y="60"/>
                  </a:moveTo>
                  <a:lnTo>
                    <a:pt x="64" y="44"/>
                  </a:lnTo>
                  <a:lnTo>
                    <a:pt x="52" y="46"/>
                  </a:lnTo>
                  <a:lnTo>
                    <a:pt x="52" y="52"/>
                  </a:lnTo>
                  <a:lnTo>
                    <a:pt x="14" y="52"/>
                  </a:lnTo>
                  <a:lnTo>
                    <a:pt x="14" y="14"/>
                  </a:lnTo>
                  <a:lnTo>
                    <a:pt x="52" y="14"/>
                  </a:lnTo>
                  <a:lnTo>
                    <a:pt x="52" y="20"/>
                  </a:lnTo>
                  <a:lnTo>
                    <a:pt x="64" y="22"/>
                  </a:lnTo>
                  <a:lnTo>
                    <a:pt x="64" y="8"/>
                  </a:lnTo>
                  <a:lnTo>
                    <a:pt x="64" y="8"/>
                  </a:lnTo>
                  <a:lnTo>
                    <a:pt x="62" y="2"/>
                  </a:lnTo>
                  <a:lnTo>
                    <a:pt x="58" y="0"/>
                  </a:lnTo>
                  <a:lnTo>
                    <a:pt x="8" y="0"/>
                  </a:lnTo>
                  <a:lnTo>
                    <a:pt x="8" y="0"/>
                  </a:lnTo>
                  <a:lnTo>
                    <a:pt x="2" y="2"/>
                  </a:lnTo>
                  <a:lnTo>
                    <a:pt x="0" y="8"/>
                  </a:lnTo>
                  <a:lnTo>
                    <a:pt x="0" y="60"/>
                  </a:lnTo>
                  <a:lnTo>
                    <a:pt x="0" y="60"/>
                  </a:lnTo>
                  <a:lnTo>
                    <a:pt x="2" y="64"/>
                  </a:lnTo>
                  <a:lnTo>
                    <a:pt x="8" y="66"/>
                  </a:lnTo>
                  <a:lnTo>
                    <a:pt x="58" y="66"/>
                  </a:lnTo>
                  <a:lnTo>
                    <a:pt x="58" y="66"/>
                  </a:lnTo>
                  <a:lnTo>
                    <a:pt x="62" y="64"/>
                  </a:lnTo>
                  <a:lnTo>
                    <a:pt x="64" y="60"/>
                  </a:lnTo>
                  <a:lnTo>
                    <a:pt x="6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5" name="Freeform 15"/>
            <p:cNvSpPr>
              <a:spLocks/>
            </p:cNvSpPr>
            <p:nvPr userDrawn="1"/>
          </p:nvSpPr>
          <p:spPr bwMode="auto">
            <a:xfrm>
              <a:off x="196850" y="3897313"/>
              <a:ext cx="101600" cy="104775"/>
            </a:xfrm>
            <a:custGeom>
              <a:avLst/>
              <a:gdLst>
                <a:gd name="T0" fmla="*/ 64 w 64"/>
                <a:gd name="T1" fmla="*/ 60 h 66"/>
                <a:gd name="T2" fmla="*/ 64 w 64"/>
                <a:gd name="T3" fmla="*/ 0 h 66"/>
                <a:gd name="T4" fmla="*/ 50 w 64"/>
                <a:gd name="T5" fmla="*/ 0 h 66"/>
                <a:gd name="T6" fmla="*/ 50 w 64"/>
                <a:gd name="T7" fmla="*/ 52 h 66"/>
                <a:gd name="T8" fmla="*/ 12 w 64"/>
                <a:gd name="T9" fmla="*/ 52 h 66"/>
                <a:gd name="T10" fmla="*/ 12 w 64"/>
                <a:gd name="T11" fmla="*/ 0 h 66"/>
                <a:gd name="T12" fmla="*/ 0 w 64"/>
                <a:gd name="T13" fmla="*/ 0 h 66"/>
                <a:gd name="T14" fmla="*/ 0 w 64"/>
                <a:gd name="T15" fmla="*/ 60 h 66"/>
                <a:gd name="T16" fmla="*/ 0 w 64"/>
                <a:gd name="T17" fmla="*/ 60 h 66"/>
                <a:gd name="T18" fmla="*/ 2 w 64"/>
                <a:gd name="T19" fmla="*/ 64 h 66"/>
                <a:gd name="T20" fmla="*/ 6 w 64"/>
                <a:gd name="T21" fmla="*/ 66 h 66"/>
                <a:gd name="T22" fmla="*/ 56 w 64"/>
                <a:gd name="T23" fmla="*/ 66 h 66"/>
                <a:gd name="T24" fmla="*/ 56 w 64"/>
                <a:gd name="T25" fmla="*/ 66 h 66"/>
                <a:gd name="T26" fmla="*/ 62 w 64"/>
                <a:gd name="T27" fmla="*/ 64 h 66"/>
                <a:gd name="T28" fmla="*/ 64 w 64"/>
                <a:gd name="T29" fmla="*/ 60 h 66"/>
                <a:gd name="T30" fmla="*/ 64 w 64"/>
                <a:gd name="T3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 h="66">
                  <a:moveTo>
                    <a:pt x="64" y="60"/>
                  </a:moveTo>
                  <a:lnTo>
                    <a:pt x="64" y="0"/>
                  </a:lnTo>
                  <a:lnTo>
                    <a:pt x="50" y="0"/>
                  </a:lnTo>
                  <a:lnTo>
                    <a:pt x="50" y="52"/>
                  </a:lnTo>
                  <a:lnTo>
                    <a:pt x="12" y="52"/>
                  </a:lnTo>
                  <a:lnTo>
                    <a:pt x="12" y="0"/>
                  </a:lnTo>
                  <a:lnTo>
                    <a:pt x="0" y="0"/>
                  </a:lnTo>
                  <a:lnTo>
                    <a:pt x="0" y="60"/>
                  </a:lnTo>
                  <a:lnTo>
                    <a:pt x="0" y="60"/>
                  </a:lnTo>
                  <a:lnTo>
                    <a:pt x="2" y="64"/>
                  </a:lnTo>
                  <a:lnTo>
                    <a:pt x="6" y="66"/>
                  </a:lnTo>
                  <a:lnTo>
                    <a:pt x="56" y="66"/>
                  </a:lnTo>
                  <a:lnTo>
                    <a:pt x="56" y="66"/>
                  </a:lnTo>
                  <a:lnTo>
                    <a:pt x="62" y="64"/>
                  </a:lnTo>
                  <a:lnTo>
                    <a:pt x="64" y="60"/>
                  </a:lnTo>
                  <a:lnTo>
                    <a:pt x="6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6" name="Freeform 16"/>
            <p:cNvSpPr>
              <a:spLocks/>
            </p:cNvSpPr>
            <p:nvPr userDrawn="1"/>
          </p:nvSpPr>
          <p:spPr bwMode="auto">
            <a:xfrm>
              <a:off x="333375" y="3897313"/>
              <a:ext cx="101600" cy="104775"/>
            </a:xfrm>
            <a:custGeom>
              <a:avLst/>
              <a:gdLst>
                <a:gd name="T0" fmla="*/ 64 w 64"/>
                <a:gd name="T1" fmla="*/ 60 h 66"/>
                <a:gd name="T2" fmla="*/ 64 w 64"/>
                <a:gd name="T3" fmla="*/ 34 h 66"/>
                <a:gd name="T4" fmla="*/ 64 w 64"/>
                <a:gd name="T5" fmla="*/ 34 h 66"/>
                <a:gd name="T6" fmla="*/ 62 w 64"/>
                <a:gd name="T7" fmla="*/ 28 h 66"/>
                <a:gd name="T8" fmla="*/ 58 w 64"/>
                <a:gd name="T9" fmla="*/ 26 h 66"/>
                <a:gd name="T10" fmla="*/ 12 w 64"/>
                <a:gd name="T11" fmla="*/ 26 h 66"/>
                <a:gd name="T12" fmla="*/ 12 w 64"/>
                <a:gd name="T13" fmla="*/ 14 h 66"/>
                <a:gd name="T14" fmla="*/ 52 w 64"/>
                <a:gd name="T15" fmla="*/ 14 h 66"/>
                <a:gd name="T16" fmla="*/ 52 w 64"/>
                <a:gd name="T17" fmla="*/ 20 h 66"/>
                <a:gd name="T18" fmla="*/ 64 w 64"/>
                <a:gd name="T19" fmla="*/ 22 h 66"/>
                <a:gd name="T20" fmla="*/ 64 w 64"/>
                <a:gd name="T21" fmla="*/ 8 h 66"/>
                <a:gd name="T22" fmla="*/ 64 w 64"/>
                <a:gd name="T23" fmla="*/ 8 h 66"/>
                <a:gd name="T24" fmla="*/ 62 w 64"/>
                <a:gd name="T25" fmla="*/ 2 h 66"/>
                <a:gd name="T26" fmla="*/ 58 w 64"/>
                <a:gd name="T27" fmla="*/ 0 h 66"/>
                <a:gd name="T28" fmla="*/ 6 w 64"/>
                <a:gd name="T29" fmla="*/ 0 h 66"/>
                <a:gd name="T30" fmla="*/ 6 w 64"/>
                <a:gd name="T31" fmla="*/ 0 h 66"/>
                <a:gd name="T32" fmla="*/ 2 w 64"/>
                <a:gd name="T33" fmla="*/ 2 h 66"/>
                <a:gd name="T34" fmla="*/ 0 w 64"/>
                <a:gd name="T35" fmla="*/ 8 h 66"/>
                <a:gd name="T36" fmla="*/ 0 w 64"/>
                <a:gd name="T37" fmla="*/ 32 h 66"/>
                <a:gd name="T38" fmla="*/ 0 w 64"/>
                <a:gd name="T39" fmla="*/ 32 h 66"/>
                <a:gd name="T40" fmla="*/ 2 w 64"/>
                <a:gd name="T41" fmla="*/ 38 h 66"/>
                <a:gd name="T42" fmla="*/ 6 w 64"/>
                <a:gd name="T43" fmla="*/ 40 h 66"/>
                <a:gd name="T44" fmla="*/ 52 w 64"/>
                <a:gd name="T45" fmla="*/ 40 h 66"/>
                <a:gd name="T46" fmla="*/ 52 w 64"/>
                <a:gd name="T47" fmla="*/ 52 h 66"/>
                <a:gd name="T48" fmla="*/ 12 w 64"/>
                <a:gd name="T49" fmla="*/ 52 h 66"/>
                <a:gd name="T50" fmla="*/ 12 w 64"/>
                <a:gd name="T51" fmla="*/ 46 h 66"/>
                <a:gd name="T52" fmla="*/ 0 w 64"/>
                <a:gd name="T53" fmla="*/ 44 h 66"/>
                <a:gd name="T54" fmla="*/ 0 w 64"/>
                <a:gd name="T55" fmla="*/ 60 h 66"/>
                <a:gd name="T56" fmla="*/ 0 w 64"/>
                <a:gd name="T57" fmla="*/ 60 h 66"/>
                <a:gd name="T58" fmla="*/ 2 w 64"/>
                <a:gd name="T59" fmla="*/ 64 h 66"/>
                <a:gd name="T60" fmla="*/ 6 w 64"/>
                <a:gd name="T61" fmla="*/ 66 h 66"/>
                <a:gd name="T62" fmla="*/ 58 w 64"/>
                <a:gd name="T63" fmla="*/ 66 h 66"/>
                <a:gd name="T64" fmla="*/ 58 w 64"/>
                <a:gd name="T65" fmla="*/ 66 h 66"/>
                <a:gd name="T66" fmla="*/ 62 w 64"/>
                <a:gd name="T67" fmla="*/ 64 h 66"/>
                <a:gd name="T68" fmla="*/ 64 w 64"/>
                <a:gd name="T69" fmla="*/ 60 h 66"/>
                <a:gd name="T70" fmla="*/ 64 w 64"/>
                <a:gd name="T7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4" h="66">
                  <a:moveTo>
                    <a:pt x="64" y="60"/>
                  </a:moveTo>
                  <a:lnTo>
                    <a:pt x="64" y="34"/>
                  </a:lnTo>
                  <a:lnTo>
                    <a:pt x="64" y="34"/>
                  </a:lnTo>
                  <a:lnTo>
                    <a:pt x="62" y="28"/>
                  </a:lnTo>
                  <a:lnTo>
                    <a:pt x="58" y="26"/>
                  </a:lnTo>
                  <a:lnTo>
                    <a:pt x="12" y="26"/>
                  </a:lnTo>
                  <a:lnTo>
                    <a:pt x="12" y="14"/>
                  </a:lnTo>
                  <a:lnTo>
                    <a:pt x="52" y="14"/>
                  </a:lnTo>
                  <a:lnTo>
                    <a:pt x="52" y="20"/>
                  </a:lnTo>
                  <a:lnTo>
                    <a:pt x="64" y="22"/>
                  </a:lnTo>
                  <a:lnTo>
                    <a:pt x="64" y="8"/>
                  </a:lnTo>
                  <a:lnTo>
                    <a:pt x="64" y="8"/>
                  </a:lnTo>
                  <a:lnTo>
                    <a:pt x="62" y="2"/>
                  </a:lnTo>
                  <a:lnTo>
                    <a:pt x="58" y="0"/>
                  </a:lnTo>
                  <a:lnTo>
                    <a:pt x="6" y="0"/>
                  </a:lnTo>
                  <a:lnTo>
                    <a:pt x="6" y="0"/>
                  </a:lnTo>
                  <a:lnTo>
                    <a:pt x="2" y="2"/>
                  </a:lnTo>
                  <a:lnTo>
                    <a:pt x="0" y="8"/>
                  </a:lnTo>
                  <a:lnTo>
                    <a:pt x="0" y="32"/>
                  </a:lnTo>
                  <a:lnTo>
                    <a:pt x="0" y="32"/>
                  </a:lnTo>
                  <a:lnTo>
                    <a:pt x="2" y="38"/>
                  </a:lnTo>
                  <a:lnTo>
                    <a:pt x="6" y="40"/>
                  </a:lnTo>
                  <a:lnTo>
                    <a:pt x="52" y="40"/>
                  </a:lnTo>
                  <a:lnTo>
                    <a:pt x="52" y="52"/>
                  </a:lnTo>
                  <a:lnTo>
                    <a:pt x="12" y="52"/>
                  </a:lnTo>
                  <a:lnTo>
                    <a:pt x="12" y="46"/>
                  </a:lnTo>
                  <a:lnTo>
                    <a:pt x="0" y="44"/>
                  </a:lnTo>
                  <a:lnTo>
                    <a:pt x="0" y="60"/>
                  </a:lnTo>
                  <a:lnTo>
                    <a:pt x="0" y="60"/>
                  </a:lnTo>
                  <a:lnTo>
                    <a:pt x="2" y="64"/>
                  </a:lnTo>
                  <a:lnTo>
                    <a:pt x="6" y="66"/>
                  </a:lnTo>
                  <a:lnTo>
                    <a:pt x="58" y="66"/>
                  </a:lnTo>
                  <a:lnTo>
                    <a:pt x="58" y="66"/>
                  </a:lnTo>
                  <a:lnTo>
                    <a:pt x="62" y="64"/>
                  </a:lnTo>
                  <a:lnTo>
                    <a:pt x="64" y="60"/>
                  </a:lnTo>
                  <a:lnTo>
                    <a:pt x="6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7" name="Freeform 17"/>
            <p:cNvSpPr>
              <a:spLocks noEditPoints="1"/>
            </p:cNvSpPr>
            <p:nvPr userDrawn="1"/>
          </p:nvSpPr>
          <p:spPr bwMode="auto">
            <a:xfrm>
              <a:off x="460375" y="3757613"/>
              <a:ext cx="44450" cy="44450"/>
            </a:xfrm>
            <a:custGeom>
              <a:avLst/>
              <a:gdLst>
                <a:gd name="T0" fmla="*/ 14 w 28"/>
                <a:gd name="T1" fmla="*/ 28 h 28"/>
                <a:gd name="T2" fmla="*/ 4 w 28"/>
                <a:gd name="T3" fmla="*/ 24 h 28"/>
                <a:gd name="T4" fmla="*/ 0 w 28"/>
                <a:gd name="T5" fmla="*/ 14 h 28"/>
                <a:gd name="T6" fmla="*/ 0 w 28"/>
                <a:gd name="T7" fmla="*/ 8 h 28"/>
                <a:gd name="T8" fmla="*/ 8 w 28"/>
                <a:gd name="T9" fmla="*/ 0 h 28"/>
                <a:gd name="T10" fmla="*/ 14 w 28"/>
                <a:gd name="T11" fmla="*/ 0 h 28"/>
                <a:gd name="T12" fmla="*/ 24 w 28"/>
                <a:gd name="T13" fmla="*/ 4 h 28"/>
                <a:gd name="T14" fmla="*/ 28 w 28"/>
                <a:gd name="T15" fmla="*/ 14 h 28"/>
                <a:gd name="T16" fmla="*/ 26 w 28"/>
                <a:gd name="T17" fmla="*/ 18 h 28"/>
                <a:gd name="T18" fmla="*/ 18 w 28"/>
                <a:gd name="T19" fmla="*/ 26 h 28"/>
                <a:gd name="T20" fmla="*/ 14 w 28"/>
                <a:gd name="T21" fmla="*/ 28 h 28"/>
                <a:gd name="T22" fmla="*/ 14 w 28"/>
                <a:gd name="T23" fmla="*/ 0 h 28"/>
                <a:gd name="T24" fmla="*/ 4 w 28"/>
                <a:gd name="T25" fmla="*/ 4 h 28"/>
                <a:gd name="T26" fmla="*/ 0 w 28"/>
                <a:gd name="T27" fmla="*/ 14 h 28"/>
                <a:gd name="T28" fmla="*/ 2 w 28"/>
                <a:gd name="T29" fmla="*/ 18 h 28"/>
                <a:gd name="T30" fmla="*/ 8 w 28"/>
                <a:gd name="T31" fmla="*/ 24 h 28"/>
                <a:gd name="T32" fmla="*/ 14 w 28"/>
                <a:gd name="T33" fmla="*/ 26 h 28"/>
                <a:gd name="T34" fmla="*/ 22 w 28"/>
                <a:gd name="T35" fmla="*/ 22 h 28"/>
                <a:gd name="T36" fmla="*/ 26 w 28"/>
                <a:gd name="T37" fmla="*/ 14 h 28"/>
                <a:gd name="T38" fmla="*/ 24 w 28"/>
                <a:gd name="T39" fmla="*/ 8 h 28"/>
                <a:gd name="T40" fmla="*/ 18 w 28"/>
                <a:gd name="T41" fmla="*/ 2 h 28"/>
                <a:gd name="T42" fmla="*/ 14 w 28"/>
                <a:gd name="T43" fmla="*/ 0 h 28"/>
                <a:gd name="T44" fmla="*/ 14 w 28"/>
                <a:gd name="T45" fmla="*/ 14 h 28"/>
                <a:gd name="T46" fmla="*/ 10 w 28"/>
                <a:gd name="T47" fmla="*/ 22 h 28"/>
                <a:gd name="T48" fmla="*/ 8 w 28"/>
                <a:gd name="T49" fmla="*/ 4 h 28"/>
                <a:gd name="T50" fmla="*/ 14 w 28"/>
                <a:gd name="T51" fmla="*/ 4 h 28"/>
                <a:gd name="T52" fmla="*/ 18 w 28"/>
                <a:gd name="T53" fmla="*/ 10 h 28"/>
                <a:gd name="T54" fmla="*/ 18 w 28"/>
                <a:gd name="T55" fmla="*/ 12 h 28"/>
                <a:gd name="T56" fmla="*/ 18 w 28"/>
                <a:gd name="T57" fmla="*/ 22 h 28"/>
                <a:gd name="T58" fmla="*/ 10 w 28"/>
                <a:gd name="T59" fmla="*/ 12 h 28"/>
                <a:gd name="T60" fmla="*/ 14 w 28"/>
                <a:gd name="T61" fmla="*/ 12 h 28"/>
                <a:gd name="T62" fmla="*/ 16 w 28"/>
                <a:gd name="T63" fmla="*/ 10 h 28"/>
                <a:gd name="T64" fmla="*/ 16 w 28"/>
                <a:gd name="T65" fmla="*/ 8 h 28"/>
                <a:gd name="T66" fmla="*/ 10 w 28"/>
                <a:gd name="T67" fmla="*/ 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 h="28">
                  <a:moveTo>
                    <a:pt x="14" y="28"/>
                  </a:moveTo>
                  <a:lnTo>
                    <a:pt x="14" y="28"/>
                  </a:lnTo>
                  <a:lnTo>
                    <a:pt x="8" y="26"/>
                  </a:lnTo>
                  <a:lnTo>
                    <a:pt x="4" y="24"/>
                  </a:lnTo>
                  <a:lnTo>
                    <a:pt x="0" y="18"/>
                  </a:lnTo>
                  <a:lnTo>
                    <a:pt x="0" y="14"/>
                  </a:lnTo>
                  <a:lnTo>
                    <a:pt x="0" y="14"/>
                  </a:lnTo>
                  <a:lnTo>
                    <a:pt x="0" y="8"/>
                  </a:lnTo>
                  <a:lnTo>
                    <a:pt x="4" y="4"/>
                  </a:lnTo>
                  <a:lnTo>
                    <a:pt x="8" y="0"/>
                  </a:lnTo>
                  <a:lnTo>
                    <a:pt x="14" y="0"/>
                  </a:lnTo>
                  <a:lnTo>
                    <a:pt x="14" y="0"/>
                  </a:lnTo>
                  <a:lnTo>
                    <a:pt x="18" y="0"/>
                  </a:lnTo>
                  <a:lnTo>
                    <a:pt x="24" y="4"/>
                  </a:lnTo>
                  <a:lnTo>
                    <a:pt x="26" y="8"/>
                  </a:lnTo>
                  <a:lnTo>
                    <a:pt x="28" y="14"/>
                  </a:lnTo>
                  <a:lnTo>
                    <a:pt x="28" y="14"/>
                  </a:lnTo>
                  <a:lnTo>
                    <a:pt x="26" y="18"/>
                  </a:lnTo>
                  <a:lnTo>
                    <a:pt x="24" y="24"/>
                  </a:lnTo>
                  <a:lnTo>
                    <a:pt x="18" y="26"/>
                  </a:lnTo>
                  <a:lnTo>
                    <a:pt x="14" y="28"/>
                  </a:lnTo>
                  <a:lnTo>
                    <a:pt x="14" y="28"/>
                  </a:lnTo>
                  <a:close/>
                  <a:moveTo>
                    <a:pt x="14" y="0"/>
                  </a:moveTo>
                  <a:lnTo>
                    <a:pt x="14" y="0"/>
                  </a:lnTo>
                  <a:lnTo>
                    <a:pt x="8" y="2"/>
                  </a:lnTo>
                  <a:lnTo>
                    <a:pt x="4" y="4"/>
                  </a:lnTo>
                  <a:lnTo>
                    <a:pt x="2" y="8"/>
                  </a:lnTo>
                  <a:lnTo>
                    <a:pt x="0" y="14"/>
                  </a:lnTo>
                  <a:lnTo>
                    <a:pt x="0" y="14"/>
                  </a:lnTo>
                  <a:lnTo>
                    <a:pt x="2" y="18"/>
                  </a:lnTo>
                  <a:lnTo>
                    <a:pt x="4" y="22"/>
                  </a:lnTo>
                  <a:lnTo>
                    <a:pt x="8" y="24"/>
                  </a:lnTo>
                  <a:lnTo>
                    <a:pt x="14" y="26"/>
                  </a:lnTo>
                  <a:lnTo>
                    <a:pt x="14" y="26"/>
                  </a:lnTo>
                  <a:lnTo>
                    <a:pt x="18" y="24"/>
                  </a:lnTo>
                  <a:lnTo>
                    <a:pt x="22" y="22"/>
                  </a:lnTo>
                  <a:lnTo>
                    <a:pt x="24" y="18"/>
                  </a:lnTo>
                  <a:lnTo>
                    <a:pt x="26" y="14"/>
                  </a:lnTo>
                  <a:lnTo>
                    <a:pt x="26" y="14"/>
                  </a:lnTo>
                  <a:lnTo>
                    <a:pt x="24" y="8"/>
                  </a:lnTo>
                  <a:lnTo>
                    <a:pt x="22" y="4"/>
                  </a:lnTo>
                  <a:lnTo>
                    <a:pt x="18" y="2"/>
                  </a:lnTo>
                  <a:lnTo>
                    <a:pt x="14" y="0"/>
                  </a:lnTo>
                  <a:lnTo>
                    <a:pt x="14" y="0"/>
                  </a:lnTo>
                  <a:close/>
                  <a:moveTo>
                    <a:pt x="16" y="22"/>
                  </a:moveTo>
                  <a:lnTo>
                    <a:pt x="14" y="14"/>
                  </a:lnTo>
                  <a:lnTo>
                    <a:pt x="10" y="14"/>
                  </a:lnTo>
                  <a:lnTo>
                    <a:pt x="10" y="22"/>
                  </a:lnTo>
                  <a:lnTo>
                    <a:pt x="8" y="22"/>
                  </a:lnTo>
                  <a:lnTo>
                    <a:pt x="8" y="4"/>
                  </a:lnTo>
                  <a:lnTo>
                    <a:pt x="14" y="4"/>
                  </a:lnTo>
                  <a:lnTo>
                    <a:pt x="14" y="4"/>
                  </a:lnTo>
                  <a:lnTo>
                    <a:pt x="18" y="6"/>
                  </a:lnTo>
                  <a:lnTo>
                    <a:pt x="18" y="10"/>
                  </a:lnTo>
                  <a:lnTo>
                    <a:pt x="18" y="10"/>
                  </a:lnTo>
                  <a:lnTo>
                    <a:pt x="18" y="12"/>
                  </a:lnTo>
                  <a:lnTo>
                    <a:pt x="16" y="14"/>
                  </a:lnTo>
                  <a:lnTo>
                    <a:pt x="18" y="22"/>
                  </a:lnTo>
                  <a:lnTo>
                    <a:pt x="16" y="22"/>
                  </a:lnTo>
                  <a:close/>
                  <a:moveTo>
                    <a:pt x="10" y="12"/>
                  </a:moveTo>
                  <a:lnTo>
                    <a:pt x="14" y="12"/>
                  </a:lnTo>
                  <a:lnTo>
                    <a:pt x="14" y="12"/>
                  </a:lnTo>
                  <a:lnTo>
                    <a:pt x="16" y="12"/>
                  </a:lnTo>
                  <a:lnTo>
                    <a:pt x="16" y="10"/>
                  </a:lnTo>
                  <a:lnTo>
                    <a:pt x="16" y="10"/>
                  </a:lnTo>
                  <a:lnTo>
                    <a:pt x="16" y="8"/>
                  </a:lnTo>
                  <a:lnTo>
                    <a:pt x="12" y="6"/>
                  </a:lnTo>
                  <a:lnTo>
                    <a:pt x="10" y="6"/>
                  </a:lnTo>
                  <a:lnTo>
                    <a:pt x="10"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grpSp>
    </p:spTree>
    <p:extLst>
      <p:ext uri="{BB962C8B-B14F-4D97-AF65-F5344CB8AC3E}">
        <p14:creationId xmlns:p14="http://schemas.microsoft.com/office/powerpoint/2010/main" val="337770577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B843B7-8287-F141-97EE-49C786B2E0D2}"/>
              </a:ext>
            </a:extLst>
          </p:cNvPr>
          <p:cNvSpPr>
            <a:spLocks noGrp="1"/>
          </p:cNvSpPr>
          <p:nvPr>
            <p:ph type="title"/>
          </p:nvPr>
        </p:nvSpPr>
        <p:spPr>
          <a:xfrm>
            <a:off x="515938" y="499595"/>
            <a:ext cx="5300471" cy="598896"/>
          </a:xfrm>
          <a:prstGeom prst="rect">
            <a:avLst/>
          </a:prstGeom>
        </p:spPr>
        <p:txBody>
          <a:bodyPr anchor="ctr">
            <a:normAutofit fontScale="90000"/>
          </a:bodyPr>
          <a:lstStyle/>
          <a:p>
            <a:r>
              <a:rPr lang="en-US" sz="3200" dirty="0">
                <a:solidFill>
                  <a:schemeClr val="accent1"/>
                </a:solidFill>
              </a:rPr>
              <a:t>Trading Strategy overview</a:t>
            </a:r>
            <a:endParaRPr lang="en-US" sz="3200" b="0" dirty="0">
              <a:solidFill>
                <a:schemeClr val="accent1"/>
              </a:solidFill>
            </a:endParaRPr>
          </a:p>
        </p:txBody>
      </p:sp>
      <p:sp>
        <p:nvSpPr>
          <p:cNvPr id="3" name="Content Placeholder 2">
            <a:extLst>
              <a:ext uri="{FF2B5EF4-FFF2-40B4-BE49-F238E27FC236}">
                <a16:creationId xmlns:a16="http://schemas.microsoft.com/office/drawing/2014/main" id="{2CEE7B4C-D712-F842-B8AE-EBD2FD4A580D}"/>
              </a:ext>
            </a:extLst>
          </p:cNvPr>
          <p:cNvSpPr>
            <a:spLocks noGrp="1"/>
          </p:cNvSpPr>
          <p:nvPr>
            <p:ph idx="1"/>
          </p:nvPr>
        </p:nvSpPr>
        <p:spPr>
          <a:xfrm>
            <a:off x="467812" y="1388787"/>
            <a:ext cx="4695454" cy="4613251"/>
          </a:xfrm>
          <a:prstGeom prst="rect">
            <a:avLst/>
          </a:prstGeom>
        </p:spPr>
        <p:txBody>
          <a:bodyPr>
            <a:normAutofit lnSpcReduction="10000"/>
          </a:bodyPr>
          <a:lstStyle/>
          <a:p>
            <a:pPr marL="0" indent="0">
              <a:buNone/>
            </a:pPr>
            <a:r>
              <a:rPr lang="en-US" sz="2000" dirty="0">
                <a:solidFill>
                  <a:schemeClr val="accent1"/>
                </a:solidFill>
              </a:rPr>
              <a:t>Using our </a:t>
            </a:r>
            <a:r>
              <a:rPr lang="en-US" sz="2000" b="1" dirty="0">
                <a:solidFill>
                  <a:schemeClr val="accent1"/>
                </a:solidFill>
              </a:rPr>
              <a:t>model predicted </a:t>
            </a:r>
            <a:r>
              <a:rPr lang="en-US" sz="2000" dirty="0">
                <a:solidFill>
                  <a:schemeClr val="accent1"/>
                </a:solidFill>
              </a:rPr>
              <a:t>data, our trading strategy is simple: we look for peaks and troughs in the returns, areas that are relatively large outliers. </a:t>
            </a:r>
          </a:p>
          <a:p>
            <a:pPr marL="0" indent="0">
              <a:buNone/>
            </a:pPr>
            <a:r>
              <a:rPr lang="en-US" sz="2000" dirty="0">
                <a:solidFill>
                  <a:schemeClr val="accent1"/>
                </a:solidFill>
              </a:rPr>
              <a:t>The idea is that because we have created a stationary time-series using multiple asset returns, when one returns take a sharp up/down-turn, we enter the position (the direction is the </a:t>
            </a:r>
            <a:r>
              <a:rPr lang="en-US" sz="2000" b="1" dirty="0">
                <a:solidFill>
                  <a:schemeClr val="accent1"/>
                </a:solidFill>
              </a:rPr>
              <a:t>opposite</a:t>
            </a:r>
            <a:r>
              <a:rPr lang="en-US" sz="2000" dirty="0">
                <a:solidFill>
                  <a:schemeClr val="accent1"/>
                </a:solidFill>
              </a:rPr>
              <a:t> from the sign of the predicted return: positive, we </a:t>
            </a:r>
            <a:r>
              <a:rPr lang="en-US" sz="2000" b="1" dirty="0">
                <a:solidFill>
                  <a:schemeClr val="accent1"/>
                </a:solidFill>
              </a:rPr>
              <a:t>sell</a:t>
            </a:r>
            <a:r>
              <a:rPr lang="en-US" sz="2000" dirty="0">
                <a:solidFill>
                  <a:schemeClr val="accent1"/>
                </a:solidFill>
              </a:rPr>
              <a:t>, negative we </a:t>
            </a:r>
            <a:r>
              <a:rPr lang="en-US" sz="2000" b="1" dirty="0">
                <a:solidFill>
                  <a:schemeClr val="accent1"/>
                </a:solidFill>
              </a:rPr>
              <a:t>buy</a:t>
            </a:r>
            <a:r>
              <a:rPr lang="en-US" sz="2000" dirty="0">
                <a:solidFill>
                  <a:schemeClr val="accent1"/>
                </a:solidFill>
              </a:rPr>
              <a:t>). </a:t>
            </a:r>
          </a:p>
          <a:p>
            <a:pPr marL="0" indent="0">
              <a:buNone/>
            </a:pPr>
            <a:r>
              <a:rPr lang="en-US" sz="2000" dirty="0">
                <a:solidFill>
                  <a:schemeClr val="accent1"/>
                </a:solidFill>
              </a:rPr>
              <a:t>Since there is a statistically significant </a:t>
            </a:r>
            <a:r>
              <a:rPr lang="en-US" sz="2000" b="1" dirty="0">
                <a:solidFill>
                  <a:schemeClr val="accent1"/>
                </a:solidFill>
              </a:rPr>
              <a:t>autocorrelation at a given lag interval</a:t>
            </a:r>
            <a:r>
              <a:rPr lang="en-US" sz="2000" dirty="0">
                <a:solidFill>
                  <a:schemeClr val="accent1"/>
                </a:solidFill>
              </a:rPr>
              <a:t>, we will take the inverse side and close out our position in</a:t>
            </a:r>
            <a:r>
              <a:rPr lang="en-US" sz="2000" b="1" dirty="0">
                <a:solidFill>
                  <a:schemeClr val="accent1"/>
                </a:solidFill>
              </a:rPr>
              <a:t> </a:t>
            </a:r>
            <a:r>
              <a:rPr lang="en-US" sz="2000" i="1" dirty="0">
                <a:solidFill>
                  <a:schemeClr val="accent1"/>
                </a:solidFill>
              </a:rPr>
              <a:t>x</a:t>
            </a:r>
            <a:r>
              <a:rPr lang="en-US" sz="2000" dirty="0">
                <a:solidFill>
                  <a:schemeClr val="accent1"/>
                </a:solidFill>
              </a:rPr>
              <a:t> trading days from entry (</a:t>
            </a:r>
            <a:r>
              <a:rPr lang="en-US" sz="2000" i="1" dirty="0">
                <a:solidFill>
                  <a:schemeClr val="accent1"/>
                </a:solidFill>
              </a:rPr>
              <a:t>determined by strategy</a:t>
            </a:r>
            <a:r>
              <a:rPr lang="en-US" sz="2000" dirty="0">
                <a:solidFill>
                  <a:schemeClr val="accent1"/>
                </a:solidFill>
              </a:rPr>
              <a:t>).</a:t>
            </a:r>
          </a:p>
          <a:p>
            <a:endParaRPr lang="en-US" sz="2000" dirty="0">
              <a:solidFill>
                <a:schemeClr val="accent1"/>
              </a:solidFill>
            </a:endParaRPr>
          </a:p>
        </p:txBody>
      </p:sp>
      <p:sp>
        <p:nvSpPr>
          <p:cNvPr id="4" name="Slide Number Placeholder 3">
            <a:extLst>
              <a:ext uri="{FF2B5EF4-FFF2-40B4-BE49-F238E27FC236}">
                <a16:creationId xmlns:a16="http://schemas.microsoft.com/office/drawing/2014/main" id="{ABDAB783-70C0-624F-AB00-A5E07B7394AE}"/>
              </a:ext>
            </a:extLst>
          </p:cNvPr>
          <p:cNvSpPr>
            <a:spLocks noGrp="1"/>
          </p:cNvSpPr>
          <p:nvPr>
            <p:ph type="sldNum" sz="quarter" idx="12"/>
          </p:nvPr>
        </p:nvSpPr>
        <p:spPr>
          <a:xfrm>
            <a:off x="11363696" y="6455739"/>
            <a:ext cx="294460" cy="187367"/>
          </a:xfrm>
          <a:prstGeom prst="rect">
            <a:avLst/>
          </a:prstGeom>
        </p:spPr>
        <p:txBody>
          <a:bodyPr anchor="ctr">
            <a:normAutofit/>
          </a:bodyPr>
          <a:lstStyle/>
          <a:p>
            <a:pPr>
              <a:spcAft>
                <a:spcPts val="600"/>
              </a:spcAft>
            </a:pPr>
            <a:fld id="{9EC71654-96A5-4280-94F3-931C61A9F92C}" type="slidenum">
              <a:rPr lang="en-US" sz="900" noProof="0" smtClean="0">
                <a:solidFill>
                  <a:schemeClr val="bg1"/>
                </a:solidFill>
              </a:rPr>
              <a:pPr>
                <a:spcAft>
                  <a:spcPts val="600"/>
                </a:spcAft>
              </a:pPr>
              <a:t>57</a:t>
            </a:fld>
            <a:endParaRPr lang="en-US" sz="900" noProof="0">
              <a:solidFill>
                <a:schemeClr val="bg1"/>
              </a:solidFill>
            </a:endParaRPr>
          </a:p>
        </p:txBody>
      </p:sp>
      <p:pic>
        <p:nvPicPr>
          <p:cNvPr id="6" name="Picture Placeholder 5">
            <a:extLst>
              <a:ext uri="{FF2B5EF4-FFF2-40B4-BE49-F238E27FC236}">
                <a16:creationId xmlns:a16="http://schemas.microsoft.com/office/drawing/2014/main" id="{B7DDA15A-79AC-DF48-B728-5F3AE0294876}"/>
              </a:ext>
            </a:extLst>
          </p:cNvPr>
          <p:cNvPicPr>
            <a:picLocks noGrp="1" noChangeAspect="1"/>
          </p:cNvPicPr>
          <p:nvPr>
            <p:ph type="pic" sz="quarter" idx="13"/>
          </p:nvPr>
        </p:nvPicPr>
        <p:blipFill rotWithShape="1">
          <a:blip r:embed="rId2"/>
          <a:srcRect l="21875" r="21873" b="-2"/>
          <a:stretch/>
        </p:blipFill>
        <p:spPr>
          <a:xfrm>
            <a:off x="5455212" y="988536"/>
            <a:ext cx="4884848" cy="4884848"/>
          </a:xfrm>
          <a:prstGeom prst="ellipse">
            <a:avLst/>
          </a:prstGeom>
          <a:noFill/>
        </p:spPr>
      </p:pic>
    </p:spTree>
    <p:extLst>
      <p:ext uri="{BB962C8B-B14F-4D97-AF65-F5344CB8AC3E}">
        <p14:creationId xmlns:p14="http://schemas.microsoft.com/office/powerpoint/2010/main" val="209242584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0B2A7C3-BBA8-4726-94B0-C2EEBDFD1C70}"/>
              </a:ext>
            </a:extLst>
          </p:cNvPr>
          <p:cNvPicPr>
            <a:picLocks noChangeAspect="1"/>
          </p:cNvPicPr>
          <p:nvPr/>
        </p:nvPicPr>
        <p:blipFill>
          <a:blip r:embed="rId2"/>
          <a:stretch>
            <a:fillRect/>
          </a:stretch>
        </p:blipFill>
        <p:spPr>
          <a:xfrm>
            <a:off x="685430" y="1420071"/>
            <a:ext cx="10986835" cy="3736478"/>
          </a:xfrm>
          <a:prstGeom prst="rect">
            <a:avLst/>
          </a:prstGeom>
        </p:spPr>
      </p:pic>
      <p:sp>
        <p:nvSpPr>
          <p:cNvPr id="2" name="Slide Number Placeholder 1">
            <a:extLst>
              <a:ext uri="{FF2B5EF4-FFF2-40B4-BE49-F238E27FC236}">
                <a16:creationId xmlns:a16="http://schemas.microsoft.com/office/drawing/2014/main" id="{56B62324-D943-8E45-9D16-13E5FDE547E5}"/>
              </a:ext>
            </a:extLst>
          </p:cNvPr>
          <p:cNvSpPr>
            <a:spLocks noGrp="1"/>
          </p:cNvSpPr>
          <p:nvPr>
            <p:ph type="sldNum" sz="quarter" idx="12"/>
          </p:nvPr>
        </p:nvSpPr>
        <p:spPr/>
        <p:txBody>
          <a:bodyPr/>
          <a:lstStyle/>
          <a:p>
            <a:fld id="{9EC71654-96A5-4280-94F3-931C61A9F92C}" type="slidenum">
              <a:rPr lang="en-US" noProof="0" smtClean="0"/>
              <a:pPr/>
              <a:t>58</a:t>
            </a:fld>
            <a:endParaRPr lang="en-US" noProof="0" dirty="0"/>
          </a:p>
        </p:txBody>
      </p:sp>
      <p:sp>
        <p:nvSpPr>
          <p:cNvPr id="7" name="Title 6">
            <a:extLst>
              <a:ext uri="{FF2B5EF4-FFF2-40B4-BE49-F238E27FC236}">
                <a16:creationId xmlns:a16="http://schemas.microsoft.com/office/drawing/2014/main" id="{D164E5F1-44B0-0145-B735-2F8CF6EBA676}"/>
              </a:ext>
            </a:extLst>
          </p:cNvPr>
          <p:cNvSpPr>
            <a:spLocks noGrp="1"/>
          </p:cNvSpPr>
          <p:nvPr>
            <p:ph type="title"/>
          </p:nvPr>
        </p:nvSpPr>
        <p:spPr>
          <a:xfrm>
            <a:off x="515938" y="246621"/>
            <a:ext cx="11150600" cy="625048"/>
          </a:xfrm>
        </p:spPr>
        <p:txBody>
          <a:bodyPr/>
          <a:lstStyle/>
          <a:p>
            <a:pPr algn="ctr"/>
            <a:r>
              <a:rPr lang="en-US" dirty="0">
                <a:solidFill>
                  <a:schemeClr val="accent1"/>
                </a:solidFill>
              </a:rPr>
              <a:t>Strategy execution: Deep dive</a:t>
            </a:r>
            <a:endParaRPr lang="en-US" b="0" dirty="0">
              <a:solidFill>
                <a:schemeClr val="accent1"/>
              </a:solidFill>
            </a:endParaRPr>
          </a:p>
        </p:txBody>
      </p:sp>
      <p:sp>
        <p:nvSpPr>
          <p:cNvPr id="9" name="TextBox 8">
            <a:extLst>
              <a:ext uri="{FF2B5EF4-FFF2-40B4-BE49-F238E27FC236}">
                <a16:creationId xmlns:a16="http://schemas.microsoft.com/office/drawing/2014/main" id="{D6135756-4D2C-1545-8935-B046C71315E9}"/>
              </a:ext>
            </a:extLst>
          </p:cNvPr>
          <p:cNvSpPr txBox="1"/>
          <p:nvPr/>
        </p:nvSpPr>
        <p:spPr>
          <a:xfrm>
            <a:off x="685430" y="5253042"/>
            <a:ext cx="10981108" cy="1077218"/>
          </a:xfrm>
          <a:prstGeom prst="rect">
            <a:avLst/>
          </a:prstGeom>
          <a:noFill/>
        </p:spPr>
        <p:txBody>
          <a:bodyPr wrap="square" rtlCol="0">
            <a:spAutoFit/>
          </a:bodyPr>
          <a:lstStyle/>
          <a:p>
            <a:r>
              <a:rPr lang="en-US" sz="1600" dirty="0">
                <a:latin typeface="Merriweather"/>
              </a:rPr>
              <a:t>We enter in the position on 1/1 with a sell-short on WTI Crude at $52.98, and then issued a cover short to close out our position at $46.56, yielding a net profit of $6.44 per barrel.</a:t>
            </a:r>
            <a:r>
              <a:rPr lang="en-US" sz="1600" dirty="0"/>
              <a:t> </a:t>
            </a:r>
            <a:r>
              <a:rPr lang="en-US" sz="1600" dirty="0">
                <a:latin typeface="Merriweather"/>
              </a:rPr>
              <a:t>Assuming 44,000 barrels per contract, this transaction netted our portfolio a gross profit of $241,120, or a 12.1% return on invested capital.</a:t>
            </a:r>
          </a:p>
          <a:p>
            <a:endParaRPr lang="en-US" sz="1600" dirty="0">
              <a:latin typeface="Merriweather"/>
            </a:endParaRPr>
          </a:p>
        </p:txBody>
      </p:sp>
      <p:graphicFrame>
        <p:nvGraphicFramePr>
          <p:cNvPr id="10" name="Table 9">
            <a:extLst>
              <a:ext uri="{FF2B5EF4-FFF2-40B4-BE49-F238E27FC236}">
                <a16:creationId xmlns:a16="http://schemas.microsoft.com/office/drawing/2014/main" id="{C094F216-0269-7B4C-98F5-F491FAABD833}"/>
              </a:ext>
            </a:extLst>
          </p:cNvPr>
          <p:cNvGraphicFramePr>
            <a:graphicFrameLocks noGrp="1"/>
          </p:cNvGraphicFramePr>
          <p:nvPr>
            <p:extLst>
              <p:ext uri="{D42A27DB-BD31-4B8C-83A1-F6EECF244321}">
                <p14:modId xmlns:p14="http://schemas.microsoft.com/office/powerpoint/2010/main" val="4237270757"/>
              </p:ext>
            </p:extLst>
          </p:nvPr>
        </p:nvGraphicFramePr>
        <p:xfrm>
          <a:off x="7942055" y="3116476"/>
          <a:ext cx="3112062" cy="625048"/>
        </p:xfrm>
        <a:graphic>
          <a:graphicData uri="http://schemas.openxmlformats.org/drawingml/2006/table">
            <a:tbl>
              <a:tblPr firstRow="1" bandRow="1">
                <a:tableStyleId>{5C22544A-7EE6-4342-B048-85BDC9FD1C3A}</a:tableStyleId>
              </a:tblPr>
              <a:tblGrid>
                <a:gridCol w="833718">
                  <a:extLst>
                    <a:ext uri="{9D8B030D-6E8A-4147-A177-3AD203B41FA5}">
                      <a16:colId xmlns:a16="http://schemas.microsoft.com/office/drawing/2014/main" val="4212449208"/>
                    </a:ext>
                  </a:extLst>
                </a:gridCol>
                <a:gridCol w="2278344">
                  <a:extLst>
                    <a:ext uri="{9D8B030D-6E8A-4147-A177-3AD203B41FA5}">
                      <a16:colId xmlns:a16="http://schemas.microsoft.com/office/drawing/2014/main" val="1762791375"/>
                    </a:ext>
                  </a:extLst>
                </a:gridCol>
              </a:tblGrid>
              <a:tr h="312524">
                <a:tc>
                  <a:txBody>
                    <a:bodyPr/>
                    <a:lstStyle/>
                    <a:p>
                      <a:r>
                        <a:rPr lang="en-US" sz="900" b="0" dirty="0">
                          <a:solidFill>
                            <a:schemeClr val="bg1"/>
                          </a:solidFill>
                        </a:rPr>
                        <a:t>Solid Lines</a:t>
                      </a:r>
                    </a:p>
                  </a:txBody>
                  <a:tcPr>
                    <a:solidFill>
                      <a:srgbClr val="2C567A"/>
                    </a:solidFill>
                  </a:tcPr>
                </a:tc>
                <a:tc>
                  <a:txBody>
                    <a:bodyPr/>
                    <a:lstStyle/>
                    <a:p>
                      <a:r>
                        <a:rPr lang="en-US" sz="900" b="0" dirty="0">
                          <a:solidFill>
                            <a:schemeClr val="bg1"/>
                          </a:solidFill>
                        </a:rPr>
                        <a:t>Long Position (buy low -&gt; sell high)</a:t>
                      </a:r>
                    </a:p>
                  </a:txBody>
                  <a:tcPr>
                    <a:solidFill>
                      <a:srgbClr val="2C567A"/>
                    </a:solidFill>
                  </a:tcPr>
                </a:tc>
                <a:extLst>
                  <a:ext uri="{0D108BD9-81ED-4DB2-BD59-A6C34878D82A}">
                    <a16:rowId xmlns:a16="http://schemas.microsoft.com/office/drawing/2014/main" val="1490706947"/>
                  </a:ext>
                </a:extLst>
              </a:tr>
              <a:tr h="312524">
                <a:tc>
                  <a:txBody>
                    <a:bodyPr/>
                    <a:lstStyle/>
                    <a:p>
                      <a:r>
                        <a:rPr lang="en-US" sz="900" dirty="0">
                          <a:solidFill>
                            <a:schemeClr val="bg1"/>
                          </a:solidFill>
                        </a:rPr>
                        <a:t>Dashed Lines</a:t>
                      </a:r>
                    </a:p>
                  </a:txBody>
                  <a:tcPr>
                    <a:solidFill>
                      <a:srgbClr val="666666"/>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solidFill>
                            <a:schemeClr val="bg1"/>
                          </a:solidFill>
                        </a:rPr>
                        <a:t>Short Position (sell high -&gt; buy low)</a:t>
                      </a:r>
                    </a:p>
                  </a:txBody>
                  <a:tcPr>
                    <a:solidFill>
                      <a:srgbClr val="666666"/>
                    </a:solidFill>
                  </a:tcPr>
                </a:tc>
                <a:extLst>
                  <a:ext uri="{0D108BD9-81ED-4DB2-BD59-A6C34878D82A}">
                    <a16:rowId xmlns:a16="http://schemas.microsoft.com/office/drawing/2014/main" val="3453084008"/>
                  </a:ext>
                </a:extLst>
              </a:tr>
            </a:tbl>
          </a:graphicData>
        </a:graphic>
      </p:graphicFrame>
      <p:sp>
        <p:nvSpPr>
          <p:cNvPr id="11" name="TextBox 10">
            <a:extLst>
              <a:ext uri="{FF2B5EF4-FFF2-40B4-BE49-F238E27FC236}">
                <a16:creationId xmlns:a16="http://schemas.microsoft.com/office/drawing/2014/main" id="{21B0CCB3-DD19-284B-8D86-45A93C5DEEAF}"/>
              </a:ext>
            </a:extLst>
          </p:cNvPr>
          <p:cNvSpPr txBox="1"/>
          <p:nvPr/>
        </p:nvSpPr>
        <p:spPr>
          <a:xfrm>
            <a:off x="1007477" y="961204"/>
            <a:ext cx="10164703" cy="369332"/>
          </a:xfrm>
          <a:prstGeom prst="rect">
            <a:avLst/>
          </a:prstGeom>
          <a:noFill/>
        </p:spPr>
        <p:txBody>
          <a:bodyPr wrap="square" rtlCol="0">
            <a:spAutoFit/>
          </a:bodyPr>
          <a:lstStyle/>
          <a:p>
            <a:r>
              <a:rPr lang="en-US" dirty="0"/>
              <a:t>As an example of the strategy in action, multiple positions were entered over the period in January 2019.</a:t>
            </a:r>
          </a:p>
        </p:txBody>
      </p:sp>
      <p:sp>
        <p:nvSpPr>
          <p:cNvPr id="4" name="Content Placeholder 3">
            <a:extLst>
              <a:ext uri="{FF2B5EF4-FFF2-40B4-BE49-F238E27FC236}">
                <a16:creationId xmlns:a16="http://schemas.microsoft.com/office/drawing/2014/main" id="{736EEE50-BC9F-6943-881E-98586373493A}"/>
              </a:ext>
            </a:extLst>
          </p:cNvPr>
          <p:cNvSpPr>
            <a:spLocks noGrp="1"/>
          </p:cNvSpPr>
          <p:nvPr>
            <p:ph sz="half" idx="2"/>
          </p:nvPr>
        </p:nvSpPr>
        <p:spPr>
          <a:xfrm>
            <a:off x="1871264" y="1786197"/>
            <a:ext cx="2673235" cy="331359"/>
          </a:xfrm>
        </p:spPr>
        <p:txBody>
          <a:bodyPr>
            <a:normAutofit fontScale="25000" lnSpcReduction="20000"/>
          </a:bodyPr>
          <a:lstStyle/>
          <a:p>
            <a:pPr marL="0" indent="0">
              <a:buNone/>
            </a:pPr>
            <a:r>
              <a:rPr lang="en-US" dirty="0"/>
              <a:t>The line representing the position is through its entire holding period, and its colored </a:t>
            </a:r>
            <a:r>
              <a:rPr lang="en-US" dirty="0">
                <a:solidFill>
                  <a:srgbClr val="92D050"/>
                </a:solidFill>
              </a:rPr>
              <a:t>green</a:t>
            </a:r>
            <a:r>
              <a:rPr lang="en-US" dirty="0"/>
              <a:t> if it made money, or </a:t>
            </a:r>
            <a:r>
              <a:rPr lang="en-US" dirty="0">
                <a:solidFill>
                  <a:srgbClr val="FF997B"/>
                </a:solidFill>
              </a:rPr>
              <a:t>red</a:t>
            </a:r>
            <a:r>
              <a:rPr lang="en-US" dirty="0"/>
              <a:t> if it lost money.</a:t>
            </a:r>
          </a:p>
          <a:p>
            <a:endParaRPr lang="en-US" dirty="0"/>
          </a:p>
        </p:txBody>
      </p:sp>
    </p:spTree>
    <p:extLst>
      <p:ext uri="{BB962C8B-B14F-4D97-AF65-F5344CB8AC3E}">
        <p14:creationId xmlns:p14="http://schemas.microsoft.com/office/powerpoint/2010/main" val="286849141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022E779-CDB3-BF48-B065-6E630F36957A}"/>
              </a:ext>
            </a:extLst>
          </p:cNvPr>
          <p:cNvSpPr>
            <a:spLocks noGrp="1"/>
          </p:cNvSpPr>
          <p:nvPr>
            <p:ph type="sldNum" sz="quarter" idx="12"/>
          </p:nvPr>
        </p:nvSpPr>
        <p:spPr/>
        <p:txBody>
          <a:bodyPr/>
          <a:lstStyle/>
          <a:p>
            <a:fld id="{9EC71654-96A5-4280-94F3-931C61A9F92C}" type="slidenum">
              <a:rPr lang="en-US" noProof="0" smtClean="0"/>
              <a:pPr/>
              <a:t>59</a:t>
            </a:fld>
            <a:endParaRPr lang="en-US" noProof="0" dirty="0"/>
          </a:p>
        </p:txBody>
      </p:sp>
      <p:sp>
        <p:nvSpPr>
          <p:cNvPr id="3" name="Title 2">
            <a:extLst>
              <a:ext uri="{FF2B5EF4-FFF2-40B4-BE49-F238E27FC236}">
                <a16:creationId xmlns:a16="http://schemas.microsoft.com/office/drawing/2014/main" id="{A5E29A35-CBB2-5043-955A-6F18F858D571}"/>
              </a:ext>
            </a:extLst>
          </p:cNvPr>
          <p:cNvSpPr>
            <a:spLocks noGrp="1"/>
          </p:cNvSpPr>
          <p:nvPr>
            <p:ph type="title"/>
          </p:nvPr>
        </p:nvSpPr>
        <p:spPr>
          <a:xfrm>
            <a:off x="839788" y="457200"/>
            <a:ext cx="10334718" cy="531812"/>
          </a:xfrm>
        </p:spPr>
        <p:txBody>
          <a:bodyPr>
            <a:normAutofit fontScale="90000"/>
          </a:bodyPr>
          <a:lstStyle/>
          <a:p>
            <a:r>
              <a:rPr lang="en-US" b="1" dirty="0">
                <a:solidFill>
                  <a:schemeClr val="accent1"/>
                </a:solidFill>
              </a:rPr>
              <a:t>TRADING STRATEGY AND PERFORMANCE </a:t>
            </a:r>
            <a:r>
              <a:rPr lang="en-US" dirty="0">
                <a:solidFill>
                  <a:schemeClr val="accent1"/>
                </a:solidFill>
              </a:rPr>
              <a:t>Crude Oil Brent</a:t>
            </a:r>
            <a:endParaRPr lang="en-US" dirty="0"/>
          </a:p>
        </p:txBody>
      </p:sp>
      <p:sp>
        <p:nvSpPr>
          <p:cNvPr id="4" name="Text Placeholder 3">
            <a:extLst>
              <a:ext uri="{FF2B5EF4-FFF2-40B4-BE49-F238E27FC236}">
                <a16:creationId xmlns:a16="http://schemas.microsoft.com/office/drawing/2014/main" id="{EF3691E9-5E60-4E42-82A9-A401D0D92D2E}"/>
              </a:ext>
            </a:extLst>
          </p:cNvPr>
          <p:cNvSpPr>
            <a:spLocks noGrp="1"/>
          </p:cNvSpPr>
          <p:nvPr>
            <p:ph type="body" sz="half" idx="2"/>
          </p:nvPr>
        </p:nvSpPr>
        <p:spPr>
          <a:xfrm>
            <a:off x="772511" y="5249917"/>
            <a:ext cx="10977440" cy="890752"/>
          </a:xfrm>
        </p:spPr>
        <p:txBody>
          <a:bodyPr/>
          <a:lstStyle/>
          <a:p>
            <a:r>
              <a:rPr lang="en-US" dirty="0"/>
              <a:t>With a low trading threshold from the models predicted values, and a short-period, explosive volatility time series, the resulting strategy is one with a 1 day holding period per transaction. The annualized return on the strategy is </a:t>
            </a:r>
            <a:r>
              <a:rPr lang="en-US" b="1" dirty="0"/>
              <a:t>29.27</a:t>
            </a:r>
            <a:r>
              <a:rPr lang="en-US" dirty="0"/>
              <a:t>%, resulting from 97 holdings over the period.</a:t>
            </a:r>
          </a:p>
          <a:p>
            <a:endParaRPr lang="en-US" dirty="0"/>
          </a:p>
        </p:txBody>
      </p:sp>
      <p:pic>
        <p:nvPicPr>
          <p:cNvPr id="8" name="Content Placeholder 7">
            <a:extLst>
              <a:ext uri="{FF2B5EF4-FFF2-40B4-BE49-F238E27FC236}">
                <a16:creationId xmlns:a16="http://schemas.microsoft.com/office/drawing/2014/main" id="{1CFFB13F-6E10-4035-BAC3-EF577487A4BA}"/>
              </a:ext>
            </a:extLst>
          </p:cNvPr>
          <p:cNvPicPr>
            <a:picLocks noGrp="1" noChangeAspect="1"/>
          </p:cNvPicPr>
          <p:nvPr>
            <p:ph idx="1"/>
          </p:nvPr>
        </p:nvPicPr>
        <p:blipFill>
          <a:blip r:embed="rId2"/>
          <a:stretch>
            <a:fillRect/>
          </a:stretch>
        </p:blipFill>
        <p:spPr>
          <a:xfrm>
            <a:off x="583749" y="989012"/>
            <a:ext cx="11166202" cy="4108472"/>
          </a:xfrm>
          <a:prstGeom prst="rect">
            <a:avLst/>
          </a:prstGeom>
        </p:spPr>
      </p:pic>
    </p:spTree>
    <p:extLst>
      <p:ext uri="{BB962C8B-B14F-4D97-AF65-F5344CB8AC3E}">
        <p14:creationId xmlns:p14="http://schemas.microsoft.com/office/powerpoint/2010/main" val="7268687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GettyImages-187834021.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31144" r="15846" b="20819"/>
          <a:stretch/>
        </p:blipFill>
        <p:spPr bwMode="auto">
          <a:xfrm>
            <a:off x="0" y="-101600"/>
            <a:ext cx="12192000" cy="6959600"/>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22"/>
          <p:cNvSpPr/>
          <p:nvPr/>
        </p:nvSpPr>
        <p:spPr bwMode="ltGray">
          <a:xfrm>
            <a:off x="-165271" y="9588204"/>
            <a:ext cx="1049878" cy="811953"/>
          </a:xfrm>
          <a:prstGeom prst="rect">
            <a:avLst/>
          </a:prstGeom>
          <a:gradFill>
            <a:gsLst>
              <a:gs pos="0">
                <a:schemeClr val="tx1">
                  <a:alpha val="30000"/>
                </a:schemeClr>
              </a:gs>
              <a:gs pos="100000">
                <a:schemeClr val="tx1">
                  <a:alpha val="89000"/>
                </a:schemeClr>
              </a:gs>
            </a:gsLst>
            <a:lin ang="5400000" scaled="1"/>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err="1">
              <a:solidFill>
                <a:prstClr val="white"/>
              </a:solidFill>
            </a:endParaRPr>
          </a:p>
        </p:txBody>
      </p:sp>
      <p:sp>
        <p:nvSpPr>
          <p:cNvPr id="6" name="Rectangle 5"/>
          <p:cNvSpPr/>
          <p:nvPr/>
        </p:nvSpPr>
        <p:spPr bwMode="ltGray">
          <a:xfrm>
            <a:off x="477283" y="3026109"/>
            <a:ext cx="4510353" cy="805782"/>
          </a:xfrm>
          <a:prstGeom prst="rect">
            <a:avLst/>
          </a:prstGeom>
          <a:no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210312" tIns="137160" rIns="137160" bIns="137160" rtlCol="0" anchor="ctr">
            <a:noAutofit/>
          </a:bodyPr>
          <a:lstStyle/>
          <a:p>
            <a:pPr>
              <a:lnSpc>
                <a:spcPct val="90000"/>
              </a:lnSpc>
            </a:pPr>
            <a:r>
              <a:rPr lang="en-GB" sz="2800" dirty="0">
                <a:solidFill>
                  <a:prstClr val="white"/>
                </a:solidFill>
              </a:rPr>
              <a:t>Introduction &amp; Project Goals</a:t>
            </a:r>
            <a:endParaRPr lang="en-GB" sz="2400" b="1" dirty="0">
              <a:solidFill>
                <a:prstClr val="white"/>
              </a:solidFill>
              <a:latin typeface="Calibri Light" panose="020F0302020204030204" pitchFamily="34" charset="0"/>
              <a:cs typeface="Calibri" panose="020F0502020204030204" pitchFamily="34" charset="0"/>
            </a:endParaRPr>
          </a:p>
        </p:txBody>
      </p:sp>
      <p:grpSp>
        <p:nvGrpSpPr>
          <p:cNvPr id="44" name="Group 43"/>
          <p:cNvGrpSpPr/>
          <p:nvPr/>
        </p:nvGrpSpPr>
        <p:grpSpPr>
          <a:xfrm>
            <a:off x="10564484" y="6449405"/>
            <a:ext cx="740366" cy="179271"/>
            <a:chOff x="-504825" y="3757613"/>
            <a:chExt cx="1009650" cy="244475"/>
          </a:xfrm>
          <a:solidFill>
            <a:schemeClr val="bg1">
              <a:lumMod val="85000"/>
            </a:schemeClr>
          </a:solidFill>
        </p:grpSpPr>
        <p:sp>
          <p:nvSpPr>
            <p:cNvPr id="45" name="Freeform 5"/>
            <p:cNvSpPr>
              <a:spLocks/>
            </p:cNvSpPr>
            <p:nvPr userDrawn="1"/>
          </p:nvSpPr>
          <p:spPr bwMode="auto">
            <a:xfrm>
              <a:off x="-504825" y="3808413"/>
              <a:ext cx="193675" cy="193675"/>
            </a:xfrm>
            <a:custGeom>
              <a:avLst/>
              <a:gdLst>
                <a:gd name="T0" fmla="*/ 0 w 122"/>
                <a:gd name="T1" fmla="*/ 122 h 122"/>
                <a:gd name="T2" fmla="*/ 0 w 122"/>
                <a:gd name="T3" fmla="*/ 0 h 122"/>
                <a:gd name="T4" fmla="*/ 30 w 122"/>
                <a:gd name="T5" fmla="*/ 0 h 122"/>
                <a:gd name="T6" fmla="*/ 30 w 122"/>
                <a:gd name="T7" fmla="*/ 92 h 122"/>
                <a:gd name="T8" fmla="*/ 122 w 122"/>
                <a:gd name="T9" fmla="*/ 92 h 122"/>
                <a:gd name="T10" fmla="*/ 122 w 122"/>
                <a:gd name="T11" fmla="*/ 122 h 122"/>
                <a:gd name="T12" fmla="*/ 0 w 122"/>
                <a:gd name="T13" fmla="*/ 122 h 122"/>
                <a:gd name="T14" fmla="*/ 0 w 122"/>
                <a:gd name="T15" fmla="*/ 122 h 1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2">
                  <a:moveTo>
                    <a:pt x="0" y="122"/>
                  </a:moveTo>
                  <a:lnTo>
                    <a:pt x="0" y="0"/>
                  </a:lnTo>
                  <a:lnTo>
                    <a:pt x="30" y="0"/>
                  </a:lnTo>
                  <a:lnTo>
                    <a:pt x="30" y="92"/>
                  </a:lnTo>
                  <a:lnTo>
                    <a:pt x="122" y="92"/>
                  </a:lnTo>
                  <a:lnTo>
                    <a:pt x="122" y="122"/>
                  </a:lnTo>
                  <a:lnTo>
                    <a:pt x="0" y="122"/>
                  </a:lnTo>
                  <a:lnTo>
                    <a:pt x="0" y="1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46" name="Freeform 6"/>
            <p:cNvSpPr>
              <a:spLocks/>
            </p:cNvSpPr>
            <p:nvPr userDrawn="1"/>
          </p:nvSpPr>
          <p:spPr bwMode="auto">
            <a:xfrm>
              <a:off x="-457200" y="3763963"/>
              <a:ext cx="193675" cy="190500"/>
            </a:xfrm>
            <a:custGeom>
              <a:avLst/>
              <a:gdLst>
                <a:gd name="T0" fmla="*/ 0 w 122"/>
                <a:gd name="T1" fmla="*/ 28 h 120"/>
                <a:gd name="T2" fmla="*/ 0 w 122"/>
                <a:gd name="T3" fmla="*/ 0 h 120"/>
                <a:gd name="T4" fmla="*/ 122 w 122"/>
                <a:gd name="T5" fmla="*/ 0 h 120"/>
                <a:gd name="T6" fmla="*/ 122 w 122"/>
                <a:gd name="T7" fmla="*/ 120 h 120"/>
                <a:gd name="T8" fmla="*/ 92 w 122"/>
                <a:gd name="T9" fmla="*/ 120 h 120"/>
                <a:gd name="T10" fmla="*/ 92 w 122"/>
                <a:gd name="T11" fmla="*/ 28 h 120"/>
                <a:gd name="T12" fmla="*/ 0 w 122"/>
                <a:gd name="T13" fmla="*/ 28 h 120"/>
                <a:gd name="T14" fmla="*/ 0 w 122"/>
                <a:gd name="T15" fmla="*/ 28 h 1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0">
                  <a:moveTo>
                    <a:pt x="0" y="28"/>
                  </a:moveTo>
                  <a:lnTo>
                    <a:pt x="0" y="0"/>
                  </a:lnTo>
                  <a:lnTo>
                    <a:pt x="122" y="0"/>
                  </a:lnTo>
                  <a:lnTo>
                    <a:pt x="122" y="120"/>
                  </a:lnTo>
                  <a:lnTo>
                    <a:pt x="92" y="120"/>
                  </a:lnTo>
                  <a:lnTo>
                    <a:pt x="92" y="28"/>
                  </a:lnTo>
                  <a:lnTo>
                    <a:pt x="0" y="28"/>
                  </a:lnTo>
                  <a:lnTo>
                    <a:pt x="0"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47" name="Freeform 7"/>
            <p:cNvSpPr>
              <a:spLocks/>
            </p:cNvSpPr>
            <p:nvPr userDrawn="1"/>
          </p:nvSpPr>
          <p:spPr bwMode="auto">
            <a:xfrm>
              <a:off x="-209550" y="3763963"/>
              <a:ext cx="111125" cy="101600"/>
            </a:xfrm>
            <a:custGeom>
              <a:avLst/>
              <a:gdLst>
                <a:gd name="T0" fmla="*/ 70 w 70"/>
                <a:gd name="T1" fmla="*/ 64 h 64"/>
                <a:gd name="T2" fmla="*/ 70 w 70"/>
                <a:gd name="T3" fmla="*/ 0 h 64"/>
                <a:gd name="T4" fmla="*/ 58 w 70"/>
                <a:gd name="T5" fmla="*/ 0 h 64"/>
                <a:gd name="T6" fmla="*/ 36 w 70"/>
                <a:gd name="T7" fmla="*/ 32 h 64"/>
                <a:gd name="T8" fmla="*/ 14 w 70"/>
                <a:gd name="T9" fmla="*/ 0 h 64"/>
                <a:gd name="T10" fmla="*/ 0 w 70"/>
                <a:gd name="T11" fmla="*/ 0 h 64"/>
                <a:gd name="T12" fmla="*/ 0 w 70"/>
                <a:gd name="T13" fmla="*/ 64 h 64"/>
                <a:gd name="T14" fmla="*/ 14 w 70"/>
                <a:gd name="T15" fmla="*/ 64 h 64"/>
                <a:gd name="T16" fmla="*/ 14 w 70"/>
                <a:gd name="T17" fmla="*/ 22 h 64"/>
                <a:gd name="T18" fmla="*/ 32 w 70"/>
                <a:gd name="T19" fmla="*/ 48 h 64"/>
                <a:gd name="T20" fmla="*/ 40 w 70"/>
                <a:gd name="T21" fmla="*/ 48 h 64"/>
                <a:gd name="T22" fmla="*/ 58 w 70"/>
                <a:gd name="T23" fmla="*/ 22 h 64"/>
                <a:gd name="T24" fmla="*/ 58 w 70"/>
                <a:gd name="T25" fmla="*/ 64 h 64"/>
                <a:gd name="T26" fmla="*/ 70 w 70"/>
                <a:gd name="T27" fmla="*/ 64 h 64"/>
                <a:gd name="T28" fmla="*/ 70 w 70"/>
                <a:gd name="T29"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4">
                  <a:moveTo>
                    <a:pt x="70" y="64"/>
                  </a:moveTo>
                  <a:lnTo>
                    <a:pt x="70" y="0"/>
                  </a:lnTo>
                  <a:lnTo>
                    <a:pt x="58" y="0"/>
                  </a:lnTo>
                  <a:lnTo>
                    <a:pt x="36" y="32"/>
                  </a:lnTo>
                  <a:lnTo>
                    <a:pt x="14" y="0"/>
                  </a:lnTo>
                  <a:lnTo>
                    <a:pt x="0" y="0"/>
                  </a:lnTo>
                  <a:lnTo>
                    <a:pt x="0" y="64"/>
                  </a:lnTo>
                  <a:lnTo>
                    <a:pt x="14" y="64"/>
                  </a:lnTo>
                  <a:lnTo>
                    <a:pt x="14" y="22"/>
                  </a:lnTo>
                  <a:lnTo>
                    <a:pt x="32" y="48"/>
                  </a:lnTo>
                  <a:lnTo>
                    <a:pt x="40" y="48"/>
                  </a:lnTo>
                  <a:lnTo>
                    <a:pt x="58" y="22"/>
                  </a:lnTo>
                  <a:lnTo>
                    <a:pt x="58" y="64"/>
                  </a:lnTo>
                  <a:lnTo>
                    <a:pt x="70" y="64"/>
                  </a:lnTo>
                  <a:lnTo>
                    <a:pt x="70"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48" name="Freeform 8"/>
            <p:cNvSpPr>
              <a:spLocks/>
            </p:cNvSpPr>
            <p:nvPr userDrawn="1"/>
          </p:nvSpPr>
          <p:spPr bwMode="auto">
            <a:xfrm>
              <a:off x="-44450" y="3763963"/>
              <a:ext cx="19050" cy="101600"/>
            </a:xfrm>
            <a:custGeom>
              <a:avLst/>
              <a:gdLst>
                <a:gd name="T0" fmla="*/ 0 w 12"/>
                <a:gd name="T1" fmla="*/ 64 h 64"/>
                <a:gd name="T2" fmla="*/ 12 w 12"/>
                <a:gd name="T3" fmla="*/ 64 h 64"/>
                <a:gd name="T4" fmla="*/ 12 w 12"/>
                <a:gd name="T5" fmla="*/ 0 h 64"/>
                <a:gd name="T6" fmla="*/ 0 w 12"/>
                <a:gd name="T7" fmla="*/ 0 h 64"/>
                <a:gd name="T8" fmla="*/ 0 w 12"/>
                <a:gd name="T9" fmla="*/ 64 h 64"/>
                <a:gd name="T10" fmla="*/ 0 w 12"/>
                <a:gd name="T11" fmla="*/ 64 h 64"/>
              </a:gdLst>
              <a:ahLst/>
              <a:cxnLst>
                <a:cxn ang="0">
                  <a:pos x="T0" y="T1"/>
                </a:cxn>
                <a:cxn ang="0">
                  <a:pos x="T2" y="T3"/>
                </a:cxn>
                <a:cxn ang="0">
                  <a:pos x="T4" y="T5"/>
                </a:cxn>
                <a:cxn ang="0">
                  <a:pos x="T6" y="T7"/>
                </a:cxn>
                <a:cxn ang="0">
                  <a:pos x="T8" y="T9"/>
                </a:cxn>
                <a:cxn ang="0">
                  <a:pos x="T10" y="T11"/>
                </a:cxn>
              </a:cxnLst>
              <a:rect l="0" t="0" r="r" b="b"/>
              <a:pathLst>
                <a:path w="12" h="64">
                  <a:moveTo>
                    <a:pt x="0" y="64"/>
                  </a:moveTo>
                  <a:lnTo>
                    <a:pt x="12" y="64"/>
                  </a:lnTo>
                  <a:lnTo>
                    <a:pt x="12" y="0"/>
                  </a:lnTo>
                  <a:lnTo>
                    <a:pt x="0" y="0"/>
                  </a:lnTo>
                  <a:lnTo>
                    <a:pt x="0" y="64"/>
                  </a:lnTo>
                  <a:lnTo>
                    <a:pt x="0"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49" name="Freeform 9"/>
            <p:cNvSpPr>
              <a:spLocks/>
            </p:cNvSpPr>
            <p:nvPr userDrawn="1"/>
          </p:nvSpPr>
          <p:spPr bwMode="auto">
            <a:xfrm>
              <a:off x="28575" y="3763963"/>
              <a:ext cx="98425" cy="101600"/>
            </a:xfrm>
            <a:custGeom>
              <a:avLst/>
              <a:gdLst>
                <a:gd name="T0" fmla="*/ 62 w 62"/>
                <a:gd name="T1" fmla="*/ 58 h 64"/>
                <a:gd name="T2" fmla="*/ 62 w 62"/>
                <a:gd name="T3" fmla="*/ 44 h 64"/>
                <a:gd name="T4" fmla="*/ 50 w 62"/>
                <a:gd name="T5" fmla="*/ 44 h 64"/>
                <a:gd name="T6" fmla="*/ 50 w 62"/>
                <a:gd name="T7" fmla="*/ 52 h 64"/>
                <a:gd name="T8" fmla="*/ 12 w 62"/>
                <a:gd name="T9" fmla="*/ 52 h 64"/>
                <a:gd name="T10" fmla="*/ 12 w 62"/>
                <a:gd name="T11" fmla="*/ 12 h 64"/>
                <a:gd name="T12" fmla="*/ 50 w 62"/>
                <a:gd name="T13" fmla="*/ 12 h 64"/>
                <a:gd name="T14" fmla="*/ 50 w 62"/>
                <a:gd name="T15" fmla="*/ 18 h 64"/>
                <a:gd name="T16" fmla="*/ 62 w 62"/>
                <a:gd name="T17" fmla="*/ 20 h 64"/>
                <a:gd name="T18" fmla="*/ 62 w 62"/>
                <a:gd name="T19" fmla="*/ 6 h 64"/>
                <a:gd name="T20" fmla="*/ 62 w 62"/>
                <a:gd name="T21" fmla="*/ 6 h 64"/>
                <a:gd name="T22" fmla="*/ 62 w 62"/>
                <a:gd name="T23" fmla="*/ 0 h 64"/>
                <a:gd name="T24" fmla="*/ 56 w 62"/>
                <a:gd name="T25" fmla="*/ 0 h 64"/>
                <a:gd name="T26" fmla="*/ 6 w 62"/>
                <a:gd name="T27" fmla="*/ 0 h 64"/>
                <a:gd name="T28" fmla="*/ 6 w 62"/>
                <a:gd name="T29" fmla="*/ 0 h 64"/>
                <a:gd name="T30" fmla="*/ 0 w 62"/>
                <a:gd name="T31" fmla="*/ 0 h 64"/>
                <a:gd name="T32" fmla="*/ 0 w 62"/>
                <a:gd name="T33" fmla="*/ 6 h 64"/>
                <a:gd name="T34" fmla="*/ 0 w 62"/>
                <a:gd name="T35" fmla="*/ 58 h 64"/>
                <a:gd name="T36" fmla="*/ 0 w 62"/>
                <a:gd name="T37" fmla="*/ 58 h 64"/>
                <a:gd name="T38" fmla="*/ 0 w 62"/>
                <a:gd name="T39" fmla="*/ 62 h 64"/>
                <a:gd name="T40" fmla="*/ 6 w 62"/>
                <a:gd name="T41" fmla="*/ 64 h 64"/>
                <a:gd name="T42" fmla="*/ 56 w 62"/>
                <a:gd name="T43" fmla="*/ 64 h 64"/>
                <a:gd name="T44" fmla="*/ 56 w 62"/>
                <a:gd name="T45" fmla="*/ 64 h 64"/>
                <a:gd name="T46" fmla="*/ 62 w 62"/>
                <a:gd name="T47" fmla="*/ 62 h 64"/>
                <a:gd name="T48" fmla="*/ 62 w 62"/>
                <a:gd name="T49" fmla="*/ 58 h 64"/>
                <a:gd name="T50" fmla="*/ 62 w 62"/>
                <a:gd name="T51" fmla="*/ 5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2" h="64">
                  <a:moveTo>
                    <a:pt x="62" y="58"/>
                  </a:moveTo>
                  <a:lnTo>
                    <a:pt x="62" y="44"/>
                  </a:lnTo>
                  <a:lnTo>
                    <a:pt x="50" y="44"/>
                  </a:lnTo>
                  <a:lnTo>
                    <a:pt x="50" y="52"/>
                  </a:lnTo>
                  <a:lnTo>
                    <a:pt x="12" y="52"/>
                  </a:lnTo>
                  <a:lnTo>
                    <a:pt x="12" y="12"/>
                  </a:lnTo>
                  <a:lnTo>
                    <a:pt x="50" y="12"/>
                  </a:lnTo>
                  <a:lnTo>
                    <a:pt x="50" y="18"/>
                  </a:lnTo>
                  <a:lnTo>
                    <a:pt x="62" y="20"/>
                  </a:lnTo>
                  <a:lnTo>
                    <a:pt x="62" y="6"/>
                  </a:lnTo>
                  <a:lnTo>
                    <a:pt x="62" y="6"/>
                  </a:lnTo>
                  <a:lnTo>
                    <a:pt x="62" y="0"/>
                  </a:lnTo>
                  <a:lnTo>
                    <a:pt x="56" y="0"/>
                  </a:lnTo>
                  <a:lnTo>
                    <a:pt x="6" y="0"/>
                  </a:lnTo>
                  <a:lnTo>
                    <a:pt x="6" y="0"/>
                  </a:lnTo>
                  <a:lnTo>
                    <a:pt x="0" y="0"/>
                  </a:lnTo>
                  <a:lnTo>
                    <a:pt x="0" y="6"/>
                  </a:lnTo>
                  <a:lnTo>
                    <a:pt x="0" y="58"/>
                  </a:lnTo>
                  <a:lnTo>
                    <a:pt x="0" y="58"/>
                  </a:lnTo>
                  <a:lnTo>
                    <a:pt x="0" y="62"/>
                  </a:lnTo>
                  <a:lnTo>
                    <a:pt x="6" y="64"/>
                  </a:lnTo>
                  <a:lnTo>
                    <a:pt x="56" y="64"/>
                  </a:lnTo>
                  <a:lnTo>
                    <a:pt x="56" y="64"/>
                  </a:lnTo>
                  <a:lnTo>
                    <a:pt x="62" y="62"/>
                  </a:lnTo>
                  <a:lnTo>
                    <a:pt x="62" y="58"/>
                  </a:lnTo>
                  <a:lnTo>
                    <a:pt x="62" y="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0" name="Freeform 10"/>
            <p:cNvSpPr>
              <a:spLocks noEditPoints="1"/>
            </p:cNvSpPr>
            <p:nvPr userDrawn="1"/>
          </p:nvSpPr>
          <p:spPr bwMode="auto">
            <a:xfrm>
              <a:off x="180975" y="3763963"/>
              <a:ext cx="101600" cy="101600"/>
            </a:xfrm>
            <a:custGeom>
              <a:avLst/>
              <a:gdLst>
                <a:gd name="T0" fmla="*/ 64 w 64"/>
                <a:gd name="T1" fmla="*/ 64 h 64"/>
                <a:gd name="T2" fmla="*/ 44 w 64"/>
                <a:gd name="T3" fmla="*/ 38 h 64"/>
                <a:gd name="T4" fmla="*/ 58 w 64"/>
                <a:gd name="T5" fmla="*/ 38 h 64"/>
                <a:gd name="T6" fmla="*/ 58 w 64"/>
                <a:gd name="T7" fmla="*/ 38 h 64"/>
                <a:gd name="T8" fmla="*/ 62 w 64"/>
                <a:gd name="T9" fmla="*/ 36 h 64"/>
                <a:gd name="T10" fmla="*/ 64 w 64"/>
                <a:gd name="T11" fmla="*/ 32 h 64"/>
                <a:gd name="T12" fmla="*/ 64 w 64"/>
                <a:gd name="T13" fmla="*/ 6 h 64"/>
                <a:gd name="T14" fmla="*/ 64 w 64"/>
                <a:gd name="T15" fmla="*/ 6 h 64"/>
                <a:gd name="T16" fmla="*/ 62 w 64"/>
                <a:gd name="T17" fmla="*/ 0 h 64"/>
                <a:gd name="T18" fmla="*/ 58 w 64"/>
                <a:gd name="T19" fmla="*/ 0 h 64"/>
                <a:gd name="T20" fmla="*/ 0 w 64"/>
                <a:gd name="T21" fmla="*/ 0 h 64"/>
                <a:gd name="T22" fmla="*/ 0 w 64"/>
                <a:gd name="T23" fmla="*/ 64 h 64"/>
                <a:gd name="T24" fmla="*/ 12 w 64"/>
                <a:gd name="T25" fmla="*/ 64 h 64"/>
                <a:gd name="T26" fmla="*/ 12 w 64"/>
                <a:gd name="T27" fmla="*/ 38 h 64"/>
                <a:gd name="T28" fmla="*/ 28 w 64"/>
                <a:gd name="T29" fmla="*/ 38 h 64"/>
                <a:gd name="T30" fmla="*/ 48 w 64"/>
                <a:gd name="T31" fmla="*/ 64 h 64"/>
                <a:gd name="T32" fmla="*/ 64 w 64"/>
                <a:gd name="T33" fmla="*/ 64 h 64"/>
                <a:gd name="T34" fmla="*/ 64 w 64"/>
                <a:gd name="T35" fmla="*/ 64 h 64"/>
                <a:gd name="T36" fmla="*/ 12 w 64"/>
                <a:gd name="T37" fmla="*/ 12 h 64"/>
                <a:gd name="T38" fmla="*/ 50 w 64"/>
                <a:gd name="T39" fmla="*/ 12 h 64"/>
                <a:gd name="T40" fmla="*/ 50 w 64"/>
                <a:gd name="T41" fmla="*/ 26 h 64"/>
                <a:gd name="T42" fmla="*/ 12 w 64"/>
                <a:gd name="T43" fmla="*/ 26 h 64"/>
                <a:gd name="T44" fmla="*/ 12 w 64"/>
                <a:gd name="T45" fmla="*/ 12 h 64"/>
                <a:gd name="T46" fmla="*/ 12 w 64"/>
                <a:gd name="T47" fmla="*/ 1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4">
                  <a:moveTo>
                    <a:pt x="64" y="64"/>
                  </a:moveTo>
                  <a:lnTo>
                    <a:pt x="44" y="38"/>
                  </a:lnTo>
                  <a:lnTo>
                    <a:pt x="58" y="38"/>
                  </a:lnTo>
                  <a:lnTo>
                    <a:pt x="58" y="38"/>
                  </a:lnTo>
                  <a:lnTo>
                    <a:pt x="62" y="36"/>
                  </a:lnTo>
                  <a:lnTo>
                    <a:pt x="64" y="32"/>
                  </a:lnTo>
                  <a:lnTo>
                    <a:pt x="64" y="6"/>
                  </a:lnTo>
                  <a:lnTo>
                    <a:pt x="64" y="6"/>
                  </a:lnTo>
                  <a:lnTo>
                    <a:pt x="62" y="0"/>
                  </a:lnTo>
                  <a:lnTo>
                    <a:pt x="58" y="0"/>
                  </a:lnTo>
                  <a:lnTo>
                    <a:pt x="0" y="0"/>
                  </a:lnTo>
                  <a:lnTo>
                    <a:pt x="0" y="64"/>
                  </a:lnTo>
                  <a:lnTo>
                    <a:pt x="12" y="64"/>
                  </a:lnTo>
                  <a:lnTo>
                    <a:pt x="12" y="38"/>
                  </a:lnTo>
                  <a:lnTo>
                    <a:pt x="28" y="38"/>
                  </a:lnTo>
                  <a:lnTo>
                    <a:pt x="48" y="64"/>
                  </a:lnTo>
                  <a:lnTo>
                    <a:pt x="64" y="64"/>
                  </a:lnTo>
                  <a:lnTo>
                    <a:pt x="64" y="64"/>
                  </a:lnTo>
                  <a:close/>
                  <a:moveTo>
                    <a:pt x="12" y="12"/>
                  </a:moveTo>
                  <a:lnTo>
                    <a:pt x="50" y="12"/>
                  </a:lnTo>
                  <a:lnTo>
                    <a:pt x="50" y="26"/>
                  </a:lnTo>
                  <a:lnTo>
                    <a:pt x="12" y="26"/>
                  </a:lnTo>
                  <a:lnTo>
                    <a:pt x="12" y="12"/>
                  </a:lnTo>
                  <a:lnTo>
                    <a:pt x="1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1" name="Freeform 11"/>
            <p:cNvSpPr>
              <a:spLocks noEditPoints="1"/>
            </p:cNvSpPr>
            <p:nvPr userDrawn="1"/>
          </p:nvSpPr>
          <p:spPr bwMode="auto">
            <a:xfrm>
              <a:off x="333375" y="3763963"/>
              <a:ext cx="101600" cy="101600"/>
            </a:xfrm>
            <a:custGeom>
              <a:avLst/>
              <a:gdLst>
                <a:gd name="T0" fmla="*/ 64 w 64"/>
                <a:gd name="T1" fmla="*/ 58 h 64"/>
                <a:gd name="T2" fmla="*/ 64 w 64"/>
                <a:gd name="T3" fmla="*/ 6 h 64"/>
                <a:gd name="T4" fmla="*/ 64 w 64"/>
                <a:gd name="T5" fmla="*/ 6 h 64"/>
                <a:gd name="T6" fmla="*/ 62 w 64"/>
                <a:gd name="T7" fmla="*/ 0 h 64"/>
                <a:gd name="T8" fmla="*/ 58 w 64"/>
                <a:gd name="T9" fmla="*/ 0 h 64"/>
                <a:gd name="T10" fmla="*/ 6 w 64"/>
                <a:gd name="T11" fmla="*/ 0 h 64"/>
                <a:gd name="T12" fmla="*/ 6 w 64"/>
                <a:gd name="T13" fmla="*/ 0 h 64"/>
                <a:gd name="T14" fmla="*/ 2 w 64"/>
                <a:gd name="T15" fmla="*/ 0 h 64"/>
                <a:gd name="T16" fmla="*/ 0 w 64"/>
                <a:gd name="T17" fmla="*/ 6 h 64"/>
                <a:gd name="T18" fmla="*/ 0 w 64"/>
                <a:gd name="T19" fmla="*/ 58 h 64"/>
                <a:gd name="T20" fmla="*/ 0 w 64"/>
                <a:gd name="T21" fmla="*/ 58 h 64"/>
                <a:gd name="T22" fmla="*/ 2 w 64"/>
                <a:gd name="T23" fmla="*/ 62 h 64"/>
                <a:gd name="T24" fmla="*/ 6 w 64"/>
                <a:gd name="T25" fmla="*/ 64 h 64"/>
                <a:gd name="T26" fmla="*/ 58 w 64"/>
                <a:gd name="T27" fmla="*/ 64 h 64"/>
                <a:gd name="T28" fmla="*/ 58 w 64"/>
                <a:gd name="T29" fmla="*/ 64 h 64"/>
                <a:gd name="T30" fmla="*/ 62 w 64"/>
                <a:gd name="T31" fmla="*/ 62 h 64"/>
                <a:gd name="T32" fmla="*/ 64 w 64"/>
                <a:gd name="T33" fmla="*/ 58 h 64"/>
                <a:gd name="T34" fmla="*/ 64 w 64"/>
                <a:gd name="T35" fmla="*/ 58 h 64"/>
                <a:gd name="T36" fmla="*/ 12 w 64"/>
                <a:gd name="T37" fmla="*/ 12 h 64"/>
                <a:gd name="T38" fmla="*/ 52 w 64"/>
                <a:gd name="T39" fmla="*/ 12 h 64"/>
                <a:gd name="T40" fmla="*/ 52 w 64"/>
                <a:gd name="T41" fmla="*/ 52 h 64"/>
                <a:gd name="T42" fmla="*/ 12 w 64"/>
                <a:gd name="T43" fmla="*/ 52 h 64"/>
                <a:gd name="T44" fmla="*/ 12 w 64"/>
                <a:gd name="T45" fmla="*/ 12 h 64"/>
                <a:gd name="T46" fmla="*/ 12 w 64"/>
                <a:gd name="T47" fmla="*/ 1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4">
                  <a:moveTo>
                    <a:pt x="64" y="58"/>
                  </a:moveTo>
                  <a:lnTo>
                    <a:pt x="64" y="6"/>
                  </a:lnTo>
                  <a:lnTo>
                    <a:pt x="64" y="6"/>
                  </a:lnTo>
                  <a:lnTo>
                    <a:pt x="62" y="0"/>
                  </a:lnTo>
                  <a:lnTo>
                    <a:pt x="58" y="0"/>
                  </a:lnTo>
                  <a:lnTo>
                    <a:pt x="6" y="0"/>
                  </a:lnTo>
                  <a:lnTo>
                    <a:pt x="6" y="0"/>
                  </a:lnTo>
                  <a:lnTo>
                    <a:pt x="2" y="0"/>
                  </a:lnTo>
                  <a:lnTo>
                    <a:pt x="0" y="6"/>
                  </a:lnTo>
                  <a:lnTo>
                    <a:pt x="0" y="58"/>
                  </a:lnTo>
                  <a:lnTo>
                    <a:pt x="0" y="58"/>
                  </a:lnTo>
                  <a:lnTo>
                    <a:pt x="2" y="62"/>
                  </a:lnTo>
                  <a:lnTo>
                    <a:pt x="6" y="64"/>
                  </a:lnTo>
                  <a:lnTo>
                    <a:pt x="58" y="64"/>
                  </a:lnTo>
                  <a:lnTo>
                    <a:pt x="58" y="64"/>
                  </a:lnTo>
                  <a:lnTo>
                    <a:pt x="62" y="62"/>
                  </a:lnTo>
                  <a:lnTo>
                    <a:pt x="64" y="58"/>
                  </a:lnTo>
                  <a:lnTo>
                    <a:pt x="64" y="58"/>
                  </a:lnTo>
                  <a:close/>
                  <a:moveTo>
                    <a:pt x="12" y="12"/>
                  </a:moveTo>
                  <a:lnTo>
                    <a:pt x="52" y="12"/>
                  </a:lnTo>
                  <a:lnTo>
                    <a:pt x="52" y="52"/>
                  </a:lnTo>
                  <a:lnTo>
                    <a:pt x="12" y="52"/>
                  </a:lnTo>
                  <a:lnTo>
                    <a:pt x="12" y="12"/>
                  </a:lnTo>
                  <a:lnTo>
                    <a:pt x="1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2" name="Freeform 12"/>
            <p:cNvSpPr>
              <a:spLocks/>
            </p:cNvSpPr>
            <p:nvPr userDrawn="1"/>
          </p:nvSpPr>
          <p:spPr bwMode="auto">
            <a:xfrm>
              <a:off x="-209550" y="3897313"/>
              <a:ext cx="101600" cy="104775"/>
            </a:xfrm>
            <a:custGeom>
              <a:avLst/>
              <a:gdLst>
                <a:gd name="T0" fmla="*/ 64 w 64"/>
                <a:gd name="T1" fmla="*/ 14 h 66"/>
                <a:gd name="T2" fmla="*/ 64 w 64"/>
                <a:gd name="T3" fmla="*/ 0 h 66"/>
                <a:gd name="T4" fmla="*/ 0 w 64"/>
                <a:gd name="T5" fmla="*/ 0 h 66"/>
                <a:gd name="T6" fmla="*/ 0 w 64"/>
                <a:gd name="T7" fmla="*/ 66 h 66"/>
                <a:gd name="T8" fmla="*/ 14 w 64"/>
                <a:gd name="T9" fmla="*/ 66 h 66"/>
                <a:gd name="T10" fmla="*/ 14 w 64"/>
                <a:gd name="T11" fmla="*/ 40 h 66"/>
                <a:gd name="T12" fmla="*/ 52 w 64"/>
                <a:gd name="T13" fmla="*/ 40 h 66"/>
                <a:gd name="T14" fmla="*/ 52 w 64"/>
                <a:gd name="T15" fmla="*/ 26 h 66"/>
                <a:gd name="T16" fmla="*/ 14 w 64"/>
                <a:gd name="T17" fmla="*/ 26 h 66"/>
                <a:gd name="T18" fmla="*/ 14 w 64"/>
                <a:gd name="T19" fmla="*/ 14 h 66"/>
                <a:gd name="T20" fmla="*/ 64 w 64"/>
                <a:gd name="T21" fmla="*/ 14 h 66"/>
                <a:gd name="T22" fmla="*/ 64 w 64"/>
                <a:gd name="T23" fmla="*/ 1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66">
                  <a:moveTo>
                    <a:pt x="64" y="14"/>
                  </a:moveTo>
                  <a:lnTo>
                    <a:pt x="64" y="0"/>
                  </a:lnTo>
                  <a:lnTo>
                    <a:pt x="0" y="0"/>
                  </a:lnTo>
                  <a:lnTo>
                    <a:pt x="0" y="66"/>
                  </a:lnTo>
                  <a:lnTo>
                    <a:pt x="14" y="66"/>
                  </a:lnTo>
                  <a:lnTo>
                    <a:pt x="14" y="40"/>
                  </a:lnTo>
                  <a:lnTo>
                    <a:pt x="52" y="40"/>
                  </a:lnTo>
                  <a:lnTo>
                    <a:pt x="52" y="26"/>
                  </a:lnTo>
                  <a:lnTo>
                    <a:pt x="14" y="26"/>
                  </a:lnTo>
                  <a:lnTo>
                    <a:pt x="14" y="14"/>
                  </a:lnTo>
                  <a:lnTo>
                    <a:pt x="64" y="14"/>
                  </a:lnTo>
                  <a:lnTo>
                    <a:pt x="64"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3" name="Freeform 13"/>
            <p:cNvSpPr>
              <a:spLocks noEditPoints="1"/>
            </p:cNvSpPr>
            <p:nvPr userDrawn="1"/>
          </p:nvSpPr>
          <p:spPr bwMode="auto">
            <a:xfrm>
              <a:off x="-79375" y="3897313"/>
              <a:ext cx="101600" cy="104775"/>
            </a:xfrm>
            <a:custGeom>
              <a:avLst/>
              <a:gdLst>
                <a:gd name="T0" fmla="*/ 64 w 64"/>
                <a:gd name="T1" fmla="*/ 60 h 66"/>
                <a:gd name="T2" fmla="*/ 64 w 64"/>
                <a:gd name="T3" fmla="*/ 8 h 66"/>
                <a:gd name="T4" fmla="*/ 64 w 64"/>
                <a:gd name="T5" fmla="*/ 8 h 66"/>
                <a:gd name="T6" fmla="*/ 62 w 64"/>
                <a:gd name="T7" fmla="*/ 2 h 66"/>
                <a:gd name="T8" fmla="*/ 58 w 64"/>
                <a:gd name="T9" fmla="*/ 0 h 66"/>
                <a:gd name="T10" fmla="*/ 6 w 64"/>
                <a:gd name="T11" fmla="*/ 0 h 66"/>
                <a:gd name="T12" fmla="*/ 6 w 64"/>
                <a:gd name="T13" fmla="*/ 0 h 66"/>
                <a:gd name="T14" fmla="*/ 2 w 64"/>
                <a:gd name="T15" fmla="*/ 2 h 66"/>
                <a:gd name="T16" fmla="*/ 0 w 64"/>
                <a:gd name="T17" fmla="*/ 8 h 66"/>
                <a:gd name="T18" fmla="*/ 0 w 64"/>
                <a:gd name="T19" fmla="*/ 60 h 66"/>
                <a:gd name="T20" fmla="*/ 0 w 64"/>
                <a:gd name="T21" fmla="*/ 60 h 66"/>
                <a:gd name="T22" fmla="*/ 2 w 64"/>
                <a:gd name="T23" fmla="*/ 64 h 66"/>
                <a:gd name="T24" fmla="*/ 6 w 64"/>
                <a:gd name="T25" fmla="*/ 66 h 66"/>
                <a:gd name="T26" fmla="*/ 58 w 64"/>
                <a:gd name="T27" fmla="*/ 66 h 66"/>
                <a:gd name="T28" fmla="*/ 58 w 64"/>
                <a:gd name="T29" fmla="*/ 66 h 66"/>
                <a:gd name="T30" fmla="*/ 62 w 64"/>
                <a:gd name="T31" fmla="*/ 64 h 66"/>
                <a:gd name="T32" fmla="*/ 64 w 64"/>
                <a:gd name="T33" fmla="*/ 60 h 66"/>
                <a:gd name="T34" fmla="*/ 64 w 64"/>
                <a:gd name="T35" fmla="*/ 60 h 66"/>
                <a:gd name="T36" fmla="*/ 12 w 64"/>
                <a:gd name="T37" fmla="*/ 14 h 66"/>
                <a:gd name="T38" fmla="*/ 52 w 64"/>
                <a:gd name="T39" fmla="*/ 14 h 66"/>
                <a:gd name="T40" fmla="*/ 52 w 64"/>
                <a:gd name="T41" fmla="*/ 52 h 66"/>
                <a:gd name="T42" fmla="*/ 12 w 64"/>
                <a:gd name="T43" fmla="*/ 52 h 66"/>
                <a:gd name="T44" fmla="*/ 12 w 64"/>
                <a:gd name="T45" fmla="*/ 14 h 66"/>
                <a:gd name="T46" fmla="*/ 12 w 64"/>
                <a:gd name="T47" fmla="*/ 1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6">
                  <a:moveTo>
                    <a:pt x="64" y="60"/>
                  </a:moveTo>
                  <a:lnTo>
                    <a:pt x="64" y="8"/>
                  </a:lnTo>
                  <a:lnTo>
                    <a:pt x="64" y="8"/>
                  </a:lnTo>
                  <a:lnTo>
                    <a:pt x="62" y="2"/>
                  </a:lnTo>
                  <a:lnTo>
                    <a:pt x="58" y="0"/>
                  </a:lnTo>
                  <a:lnTo>
                    <a:pt x="6" y="0"/>
                  </a:lnTo>
                  <a:lnTo>
                    <a:pt x="6" y="0"/>
                  </a:lnTo>
                  <a:lnTo>
                    <a:pt x="2" y="2"/>
                  </a:lnTo>
                  <a:lnTo>
                    <a:pt x="0" y="8"/>
                  </a:lnTo>
                  <a:lnTo>
                    <a:pt x="0" y="60"/>
                  </a:lnTo>
                  <a:lnTo>
                    <a:pt x="0" y="60"/>
                  </a:lnTo>
                  <a:lnTo>
                    <a:pt x="2" y="64"/>
                  </a:lnTo>
                  <a:lnTo>
                    <a:pt x="6" y="66"/>
                  </a:lnTo>
                  <a:lnTo>
                    <a:pt x="58" y="66"/>
                  </a:lnTo>
                  <a:lnTo>
                    <a:pt x="58" y="66"/>
                  </a:lnTo>
                  <a:lnTo>
                    <a:pt x="62" y="64"/>
                  </a:lnTo>
                  <a:lnTo>
                    <a:pt x="64" y="60"/>
                  </a:lnTo>
                  <a:lnTo>
                    <a:pt x="64" y="60"/>
                  </a:lnTo>
                  <a:close/>
                  <a:moveTo>
                    <a:pt x="12" y="14"/>
                  </a:moveTo>
                  <a:lnTo>
                    <a:pt x="52" y="14"/>
                  </a:lnTo>
                  <a:lnTo>
                    <a:pt x="52" y="52"/>
                  </a:lnTo>
                  <a:lnTo>
                    <a:pt x="12" y="52"/>
                  </a:lnTo>
                  <a:lnTo>
                    <a:pt x="12" y="14"/>
                  </a:lnTo>
                  <a:lnTo>
                    <a:pt x="12"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4" name="Freeform 14"/>
            <p:cNvSpPr>
              <a:spLocks/>
            </p:cNvSpPr>
            <p:nvPr userDrawn="1"/>
          </p:nvSpPr>
          <p:spPr bwMode="auto">
            <a:xfrm>
              <a:off x="57150" y="3897313"/>
              <a:ext cx="101600" cy="104775"/>
            </a:xfrm>
            <a:custGeom>
              <a:avLst/>
              <a:gdLst>
                <a:gd name="T0" fmla="*/ 64 w 64"/>
                <a:gd name="T1" fmla="*/ 60 h 66"/>
                <a:gd name="T2" fmla="*/ 64 w 64"/>
                <a:gd name="T3" fmla="*/ 44 h 66"/>
                <a:gd name="T4" fmla="*/ 52 w 64"/>
                <a:gd name="T5" fmla="*/ 46 h 66"/>
                <a:gd name="T6" fmla="*/ 52 w 64"/>
                <a:gd name="T7" fmla="*/ 52 h 66"/>
                <a:gd name="T8" fmla="*/ 14 w 64"/>
                <a:gd name="T9" fmla="*/ 52 h 66"/>
                <a:gd name="T10" fmla="*/ 14 w 64"/>
                <a:gd name="T11" fmla="*/ 14 h 66"/>
                <a:gd name="T12" fmla="*/ 52 w 64"/>
                <a:gd name="T13" fmla="*/ 14 h 66"/>
                <a:gd name="T14" fmla="*/ 52 w 64"/>
                <a:gd name="T15" fmla="*/ 20 h 66"/>
                <a:gd name="T16" fmla="*/ 64 w 64"/>
                <a:gd name="T17" fmla="*/ 22 h 66"/>
                <a:gd name="T18" fmla="*/ 64 w 64"/>
                <a:gd name="T19" fmla="*/ 8 h 66"/>
                <a:gd name="T20" fmla="*/ 64 w 64"/>
                <a:gd name="T21" fmla="*/ 8 h 66"/>
                <a:gd name="T22" fmla="*/ 62 w 64"/>
                <a:gd name="T23" fmla="*/ 2 h 66"/>
                <a:gd name="T24" fmla="*/ 58 w 64"/>
                <a:gd name="T25" fmla="*/ 0 h 66"/>
                <a:gd name="T26" fmla="*/ 8 w 64"/>
                <a:gd name="T27" fmla="*/ 0 h 66"/>
                <a:gd name="T28" fmla="*/ 8 w 64"/>
                <a:gd name="T29" fmla="*/ 0 h 66"/>
                <a:gd name="T30" fmla="*/ 2 w 64"/>
                <a:gd name="T31" fmla="*/ 2 h 66"/>
                <a:gd name="T32" fmla="*/ 0 w 64"/>
                <a:gd name="T33" fmla="*/ 8 h 66"/>
                <a:gd name="T34" fmla="*/ 0 w 64"/>
                <a:gd name="T35" fmla="*/ 60 h 66"/>
                <a:gd name="T36" fmla="*/ 0 w 64"/>
                <a:gd name="T37" fmla="*/ 60 h 66"/>
                <a:gd name="T38" fmla="*/ 2 w 64"/>
                <a:gd name="T39" fmla="*/ 64 h 66"/>
                <a:gd name="T40" fmla="*/ 8 w 64"/>
                <a:gd name="T41" fmla="*/ 66 h 66"/>
                <a:gd name="T42" fmla="*/ 58 w 64"/>
                <a:gd name="T43" fmla="*/ 66 h 66"/>
                <a:gd name="T44" fmla="*/ 58 w 64"/>
                <a:gd name="T45" fmla="*/ 66 h 66"/>
                <a:gd name="T46" fmla="*/ 62 w 64"/>
                <a:gd name="T47" fmla="*/ 64 h 66"/>
                <a:gd name="T48" fmla="*/ 64 w 64"/>
                <a:gd name="T49" fmla="*/ 60 h 66"/>
                <a:gd name="T50" fmla="*/ 64 w 64"/>
                <a:gd name="T5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4" h="66">
                  <a:moveTo>
                    <a:pt x="64" y="60"/>
                  </a:moveTo>
                  <a:lnTo>
                    <a:pt x="64" y="44"/>
                  </a:lnTo>
                  <a:lnTo>
                    <a:pt x="52" y="46"/>
                  </a:lnTo>
                  <a:lnTo>
                    <a:pt x="52" y="52"/>
                  </a:lnTo>
                  <a:lnTo>
                    <a:pt x="14" y="52"/>
                  </a:lnTo>
                  <a:lnTo>
                    <a:pt x="14" y="14"/>
                  </a:lnTo>
                  <a:lnTo>
                    <a:pt x="52" y="14"/>
                  </a:lnTo>
                  <a:lnTo>
                    <a:pt x="52" y="20"/>
                  </a:lnTo>
                  <a:lnTo>
                    <a:pt x="64" y="22"/>
                  </a:lnTo>
                  <a:lnTo>
                    <a:pt x="64" y="8"/>
                  </a:lnTo>
                  <a:lnTo>
                    <a:pt x="64" y="8"/>
                  </a:lnTo>
                  <a:lnTo>
                    <a:pt x="62" y="2"/>
                  </a:lnTo>
                  <a:lnTo>
                    <a:pt x="58" y="0"/>
                  </a:lnTo>
                  <a:lnTo>
                    <a:pt x="8" y="0"/>
                  </a:lnTo>
                  <a:lnTo>
                    <a:pt x="8" y="0"/>
                  </a:lnTo>
                  <a:lnTo>
                    <a:pt x="2" y="2"/>
                  </a:lnTo>
                  <a:lnTo>
                    <a:pt x="0" y="8"/>
                  </a:lnTo>
                  <a:lnTo>
                    <a:pt x="0" y="60"/>
                  </a:lnTo>
                  <a:lnTo>
                    <a:pt x="0" y="60"/>
                  </a:lnTo>
                  <a:lnTo>
                    <a:pt x="2" y="64"/>
                  </a:lnTo>
                  <a:lnTo>
                    <a:pt x="8" y="66"/>
                  </a:lnTo>
                  <a:lnTo>
                    <a:pt x="58" y="66"/>
                  </a:lnTo>
                  <a:lnTo>
                    <a:pt x="58" y="66"/>
                  </a:lnTo>
                  <a:lnTo>
                    <a:pt x="62" y="64"/>
                  </a:lnTo>
                  <a:lnTo>
                    <a:pt x="64" y="60"/>
                  </a:lnTo>
                  <a:lnTo>
                    <a:pt x="6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5" name="Freeform 15"/>
            <p:cNvSpPr>
              <a:spLocks/>
            </p:cNvSpPr>
            <p:nvPr userDrawn="1"/>
          </p:nvSpPr>
          <p:spPr bwMode="auto">
            <a:xfrm>
              <a:off x="196850" y="3897313"/>
              <a:ext cx="101600" cy="104775"/>
            </a:xfrm>
            <a:custGeom>
              <a:avLst/>
              <a:gdLst>
                <a:gd name="T0" fmla="*/ 64 w 64"/>
                <a:gd name="T1" fmla="*/ 60 h 66"/>
                <a:gd name="T2" fmla="*/ 64 w 64"/>
                <a:gd name="T3" fmla="*/ 0 h 66"/>
                <a:gd name="T4" fmla="*/ 50 w 64"/>
                <a:gd name="T5" fmla="*/ 0 h 66"/>
                <a:gd name="T6" fmla="*/ 50 w 64"/>
                <a:gd name="T7" fmla="*/ 52 h 66"/>
                <a:gd name="T8" fmla="*/ 12 w 64"/>
                <a:gd name="T9" fmla="*/ 52 h 66"/>
                <a:gd name="T10" fmla="*/ 12 w 64"/>
                <a:gd name="T11" fmla="*/ 0 h 66"/>
                <a:gd name="T12" fmla="*/ 0 w 64"/>
                <a:gd name="T13" fmla="*/ 0 h 66"/>
                <a:gd name="T14" fmla="*/ 0 w 64"/>
                <a:gd name="T15" fmla="*/ 60 h 66"/>
                <a:gd name="T16" fmla="*/ 0 w 64"/>
                <a:gd name="T17" fmla="*/ 60 h 66"/>
                <a:gd name="T18" fmla="*/ 2 w 64"/>
                <a:gd name="T19" fmla="*/ 64 h 66"/>
                <a:gd name="T20" fmla="*/ 6 w 64"/>
                <a:gd name="T21" fmla="*/ 66 h 66"/>
                <a:gd name="T22" fmla="*/ 56 w 64"/>
                <a:gd name="T23" fmla="*/ 66 h 66"/>
                <a:gd name="T24" fmla="*/ 56 w 64"/>
                <a:gd name="T25" fmla="*/ 66 h 66"/>
                <a:gd name="T26" fmla="*/ 62 w 64"/>
                <a:gd name="T27" fmla="*/ 64 h 66"/>
                <a:gd name="T28" fmla="*/ 64 w 64"/>
                <a:gd name="T29" fmla="*/ 60 h 66"/>
                <a:gd name="T30" fmla="*/ 64 w 64"/>
                <a:gd name="T3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 h="66">
                  <a:moveTo>
                    <a:pt x="64" y="60"/>
                  </a:moveTo>
                  <a:lnTo>
                    <a:pt x="64" y="0"/>
                  </a:lnTo>
                  <a:lnTo>
                    <a:pt x="50" y="0"/>
                  </a:lnTo>
                  <a:lnTo>
                    <a:pt x="50" y="52"/>
                  </a:lnTo>
                  <a:lnTo>
                    <a:pt x="12" y="52"/>
                  </a:lnTo>
                  <a:lnTo>
                    <a:pt x="12" y="0"/>
                  </a:lnTo>
                  <a:lnTo>
                    <a:pt x="0" y="0"/>
                  </a:lnTo>
                  <a:lnTo>
                    <a:pt x="0" y="60"/>
                  </a:lnTo>
                  <a:lnTo>
                    <a:pt x="0" y="60"/>
                  </a:lnTo>
                  <a:lnTo>
                    <a:pt x="2" y="64"/>
                  </a:lnTo>
                  <a:lnTo>
                    <a:pt x="6" y="66"/>
                  </a:lnTo>
                  <a:lnTo>
                    <a:pt x="56" y="66"/>
                  </a:lnTo>
                  <a:lnTo>
                    <a:pt x="56" y="66"/>
                  </a:lnTo>
                  <a:lnTo>
                    <a:pt x="62" y="64"/>
                  </a:lnTo>
                  <a:lnTo>
                    <a:pt x="64" y="60"/>
                  </a:lnTo>
                  <a:lnTo>
                    <a:pt x="6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6" name="Freeform 16"/>
            <p:cNvSpPr>
              <a:spLocks/>
            </p:cNvSpPr>
            <p:nvPr userDrawn="1"/>
          </p:nvSpPr>
          <p:spPr bwMode="auto">
            <a:xfrm>
              <a:off x="333375" y="3897313"/>
              <a:ext cx="101600" cy="104775"/>
            </a:xfrm>
            <a:custGeom>
              <a:avLst/>
              <a:gdLst>
                <a:gd name="T0" fmla="*/ 64 w 64"/>
                <a:gd name="T1" fmla="*/ 60 h 66"/>
                <a:gd name="T2" fmla="*/ 64 w 64"/>
                <a:gd name="T3" fmla="*/ 34 h 66"/>
                <a:gd name="T4" fmla="*/ 64 w 64"/>
                <a:gd name="T5" fmla="*/ 34 h 66"/>
                <a:gd name="T6" fmla="*/ 62 w 64"/>
                <a:gd name="T7" fmla="*/ 28 h 66"/>
                <a:gd name="T8" fmla="*/ 58 w 64"/>
                <a:gd name="T9" fmla="*/ 26 h 66"/>
                <a:gd name="T10" fmla="*/ 12 w 64"/>
                <a:gd name="T11" fmla="*/ 26 h 66"/>
                <a:gd name="T12" fmla="*/ 12 w 64"/>
                <a:gd name="T13" fmla="*/ 14 h 66"/>
                <a:gd name="T14" fmla="*/ 52 w 64"/>
                <a:gd name="T15" fmla="*/ 14 h 66"/>
                <a:gd name="T16" fmla="*/ 52 w 64"/>
                <a:gd name="T17" fmla="*/ 20 h 66"/>
                <a:gd name="T18" fmla="*/ 64 w 64"/>
                <a:gd name="T19" fmla="*/ 22 h 66"/>
                <a:gd name="T20" fmla="*/ 64 w 64"/>
                <a:gd name="T21" fmla="*/ 8 h 66"/>
                <a:gd name="T22" fmla="*/ 64 w 64"/>
                <a:gd name="T23" fmla="*/ 8 h 66"/>
                <a:gd name="T24" fmla="*/ 62 w 64"/>
                <a:gd name="T25" fmla="*/ 2 h 66"/>
                <a:gd name="T26" fmla="*/ 58 w 64"/>
                <a:gd name="T27" fmla="*/ 0 h 66"/>
                <a:gd name="T28" fmla="*/ 6 w 64"/>
                <a:gd name="T29" fmla="*/ 0 h 66"/>
                <a:gd name="T30" fmla="*/ 6 w 64"/>
                <a:gd name="T31" fmla="*/ 0 h 66"/>
                <a:gd name="T32" fmla="*/ 2 w 64"/>
                <a:gd name="T33" fmla="*/ 2 h 66"/>
                <a:gd name="T34" fmla="*/ 0 w 64"/>
                <a:gd name="T35" fmla="*/ 8 h 66"/>
                <a:gd name="T36" fmla="*/ 0 w 64"/>
                <a:gd name="T37" fmla="*/ 32 h 66"/>
                <a:gd name="T38" fmla="*/ 0 w 64"/>
                <a:gd name="T39" fmla="*/ 32 h 66"/>
                <a:gd name="T40" fmla="*/ 2 w 64"/>
                <a:gd name="T41" fmla="*/ 38 h 66"/>
                <a:gd name="T42" fmla="*/ 6 w 64"/>
                <a:gd name="T43" fmla="*/ 40 h 66"/>
                <a:gd name="T44" fmla="*/ 52 w 64"/>
                <a:gd name="T45" fmla="*/ 40 h 66"/>
                <a:gd name="T46" fmla="*/ 52 w 64"/>
                <a:gd name="T47" fmla="*/ 52 h 66"/>
                <a:gd name="T48" fmla="*/ 12 w 64"/>
                <a:gd name="T49" fmla="*/ 52 h 66"/>
                <a:gd name="T50" fmla="*/ 12 w 64"/>
                <a:gd name="T51" fmla="*/ 46 h 66"/>
                <a:gd name="T52" fmla="*/ 0 w 64"/>
                <a:gd name="T53" fmla="*/ 44 h 66"/>
                <a:gd name="T54" fmla="*/ 0 w 64"/>
                <a:gd name="T55" fmla="*/ 60 h 66"/>
                <a:gd name="T56" fmla="*/ 0 w 64"/>
                <a:gd name="T57" fmla="*/ 60 h 66"/>
                <a:gd name="T58" fmla="*/ 2 w 64"/>
                <a:gd name="T59" fmla="*/ 64 h 66"/>
                <a:gd name="T60" fmla="*/ 6 w 64"/>
                <a:gd name="T61" fmla="*/ 66 h 66"/>
                <a:gd name="T62" fmla="*/ 58 w 64"/>
                <a:gd name="T63" fmla="*/ 66 h 66"/>
                <a:gd name="T64" fmla="*/ 58 w 64"/>
                <a:gd name="T65" fmla="*/ 66 h 66"/>
                <a:gd name="T66" fmla="*/ 62 w 64"/>
                <a:gd name="T67" fmla="*/ 64 h 66"/>
                <a:gd name="T68" fmla="*/ 64 w 64"/>
                <a:gd name="T69" fmla="*/ 60 h 66"/>
                <a:gd name="T70" fmla="*/ 64 w 64"/>
                <a:gd name="T7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4" h="66">
                  <a:moveTo>
                    <a:pt x="64" y="60"/>
                  </a:moveTo>
                  <a:lnTo>
                    <a:pt x="64" y="34"/>
                  </a:lnTo>
                  <a:lnTo>
                    <a:pt x="64" y="34"/>
                  </a:lnTo>
                  <a:lnTo>
                    <a:pt x="62" y="28"/>
                  </a:lnTo>
                  <a:lnTo>
                    <a:pt x="58" y="26"/>
                  </a:lnTo>
                  <a:lnTo>
                    <a:pt x="12" y="26"/>
                  </a:lnTo>
                  <a:lnTo>
                    <a:pt x="12" y="14"/>
                  </a:lnTo>
                  <a:lnTo>
                    <a:pt x="52" y="14"/>
                  </a:lnTo>
                  <a:lnTo>
                    <a:pt x="52" y="20"/>
                  </a:lnTo>
                  <a:lnTo>
                    <a:pt x="64" y="22"/>
                  </a:lnTo>
                  <a:lnTo>
                    <a:pt x="64" y="8"/>
                  </a:lnTo>
                  <a:lnTo>
                    <a:pt x="64" y="8"/>
                  </a:lnTo>
                  <a:lnTo>
                    <a:pt x="62" y="2"/>
                  </a:lnTo>
                  <a:lnTo>
                    <a:pt x="58" y="0"/>
                  </a:lnTo>
                  <a:lnTo>
                    <a:pt x="6" y="0"/>
                  </a:lnTo>
                  <a:lnTo>
                    <a:pt x="6" y="0"/>
                  </a:lnTo>
                  <a:lnTo>
                    <a:pt x="2" y="2"/>
                  </a:lnTo>
                  <a:lnTo>
                    <a:pt x="0" y="8"/>
                  </a:lnTo>
                  <a:lnTo>
                    <a:pt x="0" y="32"/>
                  </a:lnTo>
                  <a:lnTo>
                    <a:pt x="0" y="32"/>
                  </a:lnTo>
                  <a:lnTo>
                    <a:pt x="2" y="38"/>
                  </a:lnTo>
                  <a:lnTo>
                    <a:pt x="6" y="40"/>
                  </a:lnTo>
                  <a:lnTo>
                    <a:pt x="52" y="40"/>
                  </a:lnTo>
                  <a:lnTo>
                    <a:pt x="52" y="52"/>
                  </a:lnTo>
                  <a:lnTo>
                    <a:pt x="12" y="52"/>
                  </a:lnTo>
                  <a:lnTo>
                    <a:pt x="12" y="46"/>
                  </a:lnTo>
                  <a:lnTo>
                    <a:pt x="0" y="44"/>
                  </a:lnTo>
                  <a:lnTo>
                    <a:pt x="0" y="60"/>
                  </a:lnTo>
                  <a:lnTo>
                    <a:pt x="0" y="60"/>
                  </a:lnTo>
                  <a:lnTo>
                    <a:pt x="2" y="64"/>
                  </a:lnTo>
                  <a:lnTo>
                    <a:pt x="6" y="66"/>
                  </a:lnTo>
                  <a:lnTo>
                    <a:pt x="58" y="66"/>
                  </a:lnTo>
                  <a:lnTo>
                    <a:pt x="58" y="66"/>
                  </a:lnTo>
                  <a:lnTo>
                    <a:pt x="62" y="64"/>
                  </a:lnTo>
                  <a:lnTo>
                    <a:pt x="64" y="60"/>
                  </a:lnTo>
                  <a:lnTo>
                    <a:pt x="6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7" name="Freeform 17"/>
            <p:cNvSpPr>
              <a:spLocks noEditPoints="1"/>
            </p:cNvSpPr>
            <p:nvPr userDrawn="1"/>
          </p:nvSpPr>
          <p:spPr bwMode="auto">
            <a:xfrm>
              <a:off x="460375" y="3757613"/>
              <a:ext cx="44450" cy="44450"/>
            </a:xfrm>
            <a:custGeom>
              <a:avLst/>
              <a:gdLst>
                <a:gd name="T0" fmla="*/ 14 w 28"/>
                <a:gd name="T1" fmla="*/ 28 h 28"/>
                <a:gd name="T2" fmla="*/ 4 w 28"/>
                <a:gd name="T3" fmla="*/ 24 h 28"/>
                <a:gd name="T4" fmla="*/ 0 w 28"/>
                <a:gd name="T5" fmla="*/ 14 h 28"/>
                <a:gd name="T6" fmla="*/ 0 w 28"/>
                <a:gd name="T7" fmla="*/ 8 h 28"/>
                <a:gd name="T8" fmla="*/ 8 w 28"/>
                <a:gd name="T9" fmla="*/ 0 h 28"/>
                <a:gd name="T10" fmla="*/ 14 w 28"/>
                <a:gd name="T11" fmla="*/ 0 h 28"/>
                <a:gd name="T12" fmla="*/ 24 w 28"/>
                <a:gd name="T13" fmla="*/ 4 h 28"/>
                <a:gd name="T14" fmla="*/ 28 w 28"/>
                <a:gd name="T15" fmla="*/ 14 h 28"/>
                <a:gd name="T16" fmla="*/ 26 w 28"/>
                <a:gd name="T17" fmla="*/ 18 h 28"/>
                <a:gd name="T18" fmla="*/ 18 w 28"/>
                <a:gd name="T19" fmla="*/ 26 h 28"/>
                <a:gd name="T20" fmla="*/ 14 w 28"/>
                <a:gd name="T21" fmla="*/ 28 h 28"/>
                <a:gd name="T22" fmla="*/ 14 w 28"/>
                <a:gd name="T23" fmla="*/ 0 h 28"/>
                <a:gd name="T24" fmla="*/ 4 w 28"/>
                <a:gd name="T25" fmla="*/ 4 h 28"/>
                <a:gd name="T26" fmla="*/ 0 w 28"/>
                <a:gd name="T27" fmla="*/ 14 h 28"/>
                <a:gd name="T28" fmla="*/ 2 w 28"/>
                <a:gd name="T29" fmla="*/ 18 h 28"/>
                <a:gd name="T30" fmla="*/ 8 w 28"/>
                <a:gd name="T31" fmla="*/ 24 h 28"/>
                <a:gd name="T32" fmla="*/ 14 w 28"/>
                <a:gd name="T33" fmla="*/ 26 h 28"/>
                <a:gd name="T34" fmla="*/ 22 w 28"/>
                <a:gd name="T35" fmla="*/ 22 h 28"/>
                <a:gd name="T36" fmla="*/ 26 w 28"/>
                <a:gd name="T37" fmla="*/ 14 h 28"/>
                <a:gd name="T38" fmla="*/ 24 w 28"/>
                <a:gd name="T39" fmla="*/ 8 h 28"/>
                <a:gd name="T40" fmla="*/ 18 w 28"/>
                <a:gd name="T41" fmla="*/ 2 h 28"/>
                <a:gd name="T42" fmla="*/ 14 w 28"/>
                <a:gd name="T43" fmla="*/ 0 h 28"/>
                <a:gd name="T44" fmla="*/ 14 w 28"/>
                <a:gd name="T45" fmla="*/ 14 h 28"/>
                <a:gd name="T46" fmla="*/ 10 w 28"/>
                <a:gd name="T47" fmla="*/ 22 h 28"/>
                <a:gd name="T48" fmla="*/ 8 w 28"/>
                <a:gd name="T49" fmla="*/ 4 h 28"/>
                <a:gd name="T50" fmla="*/ 14 w 28"/>
                <a:gd name="T51" fmla="*/ 4 h 28"/>
                <a:gd name="T52" fmla="*/ 18 w 28"/>
                <a:gd name="T53" fmla="*/ 10 h 28"/>
                <a:gd name="T54" fmla="*/ 18 w 28"/>
                <a:gd name="T55" fmla="*/ 12 h 28"/>
                <a:gd name="T56" fmla="*/ 18 w 28"/>
                <a:gd name="T57" fmla="*/ 22 h 28"/>
                <a:gd name="T58" fmla="*/ 10 w 28"/>
                <a:gd name="T59" fmla="*/ 12 h 28"/>
                <a:gd name="T60" fmla="*/ 14 w 28"/>
                <a:gd name="T61" fmla="*/ 12 h 28"/>
                <a:gd name="T62" fmla="*/ 16 w 28"/>
                <a:gd name="T63" fmla="*/ 10 h 28"/>
                <a:gd name="T64" fmla="*/ 16 w 28"/>
                <a:gd name="T65" fmla="*/ 8 h 28"/>
                <a:gd name="T66" fmla="*/ 10 w 28"/>
                <a:gd name="T67" fmla="*/ 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 h="28">
                  <a:moveTo>
                    <a:pt x="14" y="28"/>
                  </a:moveTo>
                  <a:lnTo>
                    <a:pt x="14" y="28"/>
                  </a:lnTo>
                  <a:lnTo>
                    <a:pt x="8" y="26"/>
                  </a:lnTo>
                  <a:lnTo>
                    <a:pt x="4" y="24"/>
                  </a:lnTo>
                  <a:lnTo>
                    <a:pt x="0" y="18"/>
                  </a:lnTo>
                  <a:lnTo>
                    <a:pt x="0" y="14"/>
                  </a:lnTo>
                  <a:lnTo>
                    <a:pt x="0" y="14"/>
                  </a:lnTo>
                  <a:lnTo>
                    <a:pt x="0" y="8"/>
                  </a:lnTo>
                  <a:lnTo>
                    <a:pt x="4" y="4"/>
                  </a:lnTo>
                  <a:lnTo>
                    <a:pt x="8" y="0"/>
                  </a:lnTo>
                  <a:lnTo>
                    <a:pt x="14" y="0"/>
                  </a:lnTo>
                  <a:lnTo>
                    <a:pt x="14" y="0"/>
                  </a:lnTo>
                  <a:lnTo>
                    <a:pt x="18" y="0"/>
                  </a:lnTo>
                  <a:lnTo>
                    <a:pt x="24" y="4"/>
                  </a:lnTo>
                  <a:lnTo>
                    <a:pt x="26" y="8"/>
                  </a:lnTo>
                  <a:lnTo>
                    <a:pt x="28" y="14"/>
                  </a:lnTo>
                  <a:lnTo>
                    <a:pt x="28" y="14"/>
                  </a:lnTo>
                  <a:lnTo>
                    <a:pt x="26" y="18"/>
                  </a:lnTo>
                  <a:lnTo>
                    <a:pt x="24" y="24"/>
                  </a:lnTo>
                  <a:lnTo>
                    <a:pt x="18" y="26"/>
                  </a:lnTo>
                  <a:lnTo>
                    <a:pt x="14" y="28"/>
                  </a:lnTo>
                  <a:lnTo>
                    <a:pt x="14" y="28"/>
                  </a:lnTo>
                  <a:close/>
                  <a:moveTo>
                    <a:pt x="14" y="0"/>
                  </a:moveTo>
                  <a:lnTo>
                    <a:pt x="14" y="0"/>
                  </a:lnTo>
                  <a:lnTo>
                    <a:pt x="8" y="2"/>
                  </a:lnTo>
                  <a:lnTo>
                    <a:pt x="4" y="4"/>
                  </a:lnTo>
                  <a:lnTo>
                    <a:pt x="2" y="8"/>
                  </a:lnTo>
                  <a:lnTo>
                    <a:pt x="0" y="14"/>
                  </a:lnTo>
                  <a:lnTo>
                    <a:pt x="0" y="14"/>
                  </a:lnTo>
                  <a:lnTo>
                    <a:pt x="2" y="18"/>
                  </a:lnTo>
                  <a:lnTo>
                    <a:pt x="4" y="22"/>
                  </a:lnTo>
                  <a:lnTo>
                    <a:pt x="8" y="24"/>
                  </a:lnTo>
                  <a:lnTo>
                    <a:pt x="14" y="26"/>
                  </a:lnTo>
                  <a:lnTo>
                    <a:pt x="14" y="26"/>
                  </a:lnTo>
                  <a:lnTo>
                    <a:pt x="18" y="24"/>
                  </a:lnTo>
                  <a:lnTo>
                    <a:pt x="22" y="22"/>
                  </a:lnTo>
                  <a:lnTo>
                    <a:pt x="24" y="18"/>
                  </a:lnTo>
                  <a:lnTo>
                    <a:pt x="26" y="14"/>
                  </a:lnTo>
                  <a:lnTo>
                    <a:pt x="26" y="14"/>
                  </a:lnTo>
                  <a:lnTo>
                    <a:pt x="24" y="8"/>
                  </a:lnTo>
                  <a:lnTo>
                    <a:pt x="22" y="4"/>
                  </a:lnTo>
                  <a:lnTo>
                    <a:pt x="18" y="2"/>
                  </a:lnTo>
                  <a:lnTo>
                    <a:pt x="14" y="0"/>
                  </a:lnTo>
                  <a:lnTo>
                    <a:pt x="14" y="0"/>
                  </a:lnTo>
                  <a:close/>
                  <a:moveTo>
                    <a:pt x="16" y="22"/>
                  </a:moveTo>
                  <a:lnTo>
                    <a:pt x="14" y="14"/>
                  </a:lnTo>
                  <a:lnTo>
                    <a:pt x="10" y="14"/>
                  </a:lnTo>
                  <a:lnTo>
                    <a:pt x="10" y="22"/>
                  </a:lnTo>
                  <a:lnTo>
                    <a:pt x="8" y="22"/>
                  </a:lnTo>
                  <a:lnTo>
                    <a:pt x="8" y="4"/>
                  </a:lnTo>
                  <a:lnTo>
                    <a:pt x="14" y="4"/>
                  </a:lnTo>
                  <a:lnTo>
                    <a:pt x="14" y="4"/>
                  </a:lnTo>
                  <a:lnTo>
                    <a:pt x="18" y="6"/>
                  </a:lnTo>
                  <a:lnTo>
                    <a:pt x="18" y="10"/>
                  </a:lnTo>
                  <a:lnTo>
                    <a:pt x="18" y="10"/>
                  </a:lnTo>
                  <a:lnTo>
                    <a:pt x="18" y="12"/>
                  </a:lnTo>
                  <a:lnTo>
                    <a:pt x="16" y="14"/>
                  </a:lnTo>
                  <a:lnTo>
                    <a:pt x="18" y="22"/>
                  </a:lnTo>
                  <a:lnTo>
                    <a:pt x="16" y="22"/>
                  </a:lnTo>
                  <a:close/>
                  <a:moveTo>
                    <a:pt x="10" y="12"/>
                  </a:moveTo>
                  <a:lnTo>
                    <a:pt x="14" y="12"/>
                  </a:lnTo>
                  <a:lnTo>
                    <a:pt x="14" y="12"/>
                  </a:lnTo>
                  <a:lnTo>
                    <a:pt x="16" y="12"/>
                  </a:lnTo>
                  <a:lnTo>
                    <a:pt x="16" y="10"/>
                  </a:lnTo>
                  <a:lnTo>
                    <a:pt x="16" y="10"/>
                  </a:lnTo>
                  <a:lnTo>
                    <a:pt x="16" y="8"/>
                  </a:lnTo>
                  <a:lnTo>
                    <a:pt x="12" y="6"/>
                  </a:lnTo>
                  <a:lnTo>
                    <a:pt x="10" y="6"/>
                  </a:lnTo>
                  <a:lnTo>
                    <a:pt x="10"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grpSp>
    </p:spTree>
    <p:extLst>
      <p:ext uri="{BB962C8B-B14F-4D97-AF65-F5344CB8AC3E}">
        <p14:creationId xmlns:p14="http://schemas.microsoft.com/office/powerpoint/2010/main" val="292601193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Slide Number Placeholder 3">
            <a:extLst>
              <a:ext uri="{FF2B5EF4-FFF2-40B4-BE49-F238E27FC236}">
                <a16:creationId xmlns:a16="http://schemas.microsoft.com/office/drawing/2014/main" id="{E992B98C-0025-4ED0-B7D2-2B7DB092F649}"/>
              </a:ext>
            </a:extLst>
          </p:cNvPr>
          <p:cNvSpPr>
            <a:spLocks noGrp="1"/>
          </p:cNvSpPr>
          <p:nvPr>
            <p:ph type="sldNum" sz="quarter" idx="12"/>
          </p:nvPr>
        </p:nvSpPr>
        <p:spPr>
          <a:xfrm>
            <a:off x="11363696" y="6455739"/>
            <a:ext cx="294460" cy="187367"/>
          </a:xfrm>
          <a:prstGeom prst="rect">
            <a:avLst/>
          </a:prstGeom>
        </p:spPr>
        <p:txBody>
          <a:bodyPr vert="horz" lIns="0" tIns="0" rIns="0" bIns="0" rtlCol="0" anchor="ctr">
            <a:normAutofit/>
          </a:bodyPr>
          <a:lstStyle/>
          <a:p>
            <a:pPr>
              <a:spcAft>
                <a:spcPts val="600"/>
              </a:spcAft>
            </a:pPr>
            <a:fld id="{9EC71654-96A5-4280-94F3-931C61A9F92C}" type="slidenum">
              <a:rPr lang="en-US" smtClean="0"/>
              <a:pPr>
                <a:spcAft>
                  <a:spcPts val="600"/>
                </a:spcAft>
              </a:pPr>
              <a:t>60</a:t>
            </a:fld>
            <a:endParaRPr lang="en-US"/>
          </a:p>
        </p:txBody>
      </p:sp>
      <p:pic>
        <p:nvPicPr>
          <p:cNvPr id="6" name="Content Placeholder 5">
            <a:extLst>
              <a:ext uri="{FF2B5EF4-FFF2-40B4-BE49-F238E27FC236}">
                <a16:creationId xmlns:a16="http://schemas.microsoft.com/office/drawing/2014/main" id="{0B458247-C983-4FD1-8E17-BD0407C11525}"/>
              </a:ext>
            </a:extLst>
          </p:cNvPr>
          <p:cNvPicPr>
            <a:picLocks noGrp="1" noChangeAspect="1"/>
          </p:cNvPicPr>
          <p:nvPr>
            <p:ph sz="half" idx="2"/>
          </p:nvPr>
        </p:nvPicPr>
        <p:blipFill>
          <a:blip r:embed="rId2"/>
          <a:stretch>
            <a:fillRect/>
          </a:stretch>
        </p:blipFill>
        <p:spPr>
          <a:xfrm>
            <a:off x="3012027" y="3444520"/>
            <a:ext cx="8646129" cy="2343778"/>
          </a:xfrm>
          <a:prstGeom prst="rect">
            <a:avLst/>
          </a:prstGeom>
        </p:spPr>
      </p:pic>
      <p:sp>
        <p:nvSpPr>
          <p:cNvPr id="8" name="TextBox 7">
            <a:extLst>
              <a:ext uri="{FF2B5EF4-FFF2-40B4-BE49-F238E27FC236}">
                <a16:creationId xmlns:a16="http://schemas.microsoft.com/office/drawing/2014/main" id="{68CAF48E-56AC-4AFC-B272-DDD089E385C5}"/>
              </a:ext>
            </a:extLst>
          </p:cNvPr>
          <p:cNvSpPr txBox="1"/>
          <p:nvPr/>
        </p:nvSpPr>
        <p:spPr>
          <a:xfrm>
            <a:off x="6288140" y="2112386"/>
            <a:ext cx="4696691" cy="636009"/>
          </a:xfrm>
          <a:prstGeom prst="rect">
            <a:avLst/>
          </a:prstGeom>
        </p:spPr>
        <p:txBody>
          <a:bodyPr vert="horz" lIns="91440" tIns="45720" rIns="91440" bIns="45720" rtlCol="0" anchor="b">
            <a:normAutofit/>
          </a:bodyPr>
          <a:lstStyle/>
          <a:p>
            <a:pPr>
              <a:lnSpc>
                <a:spcPct val="90000"/>
              </a:lnSpc>
              <a:spcBef>
                <a:spcPts val="1000"/>
              </a:spcBef>
              <a:spcAft>
                <a:spcPts val="600"/>
              </a:spcAft>
            </a:pPr>
            <a:r>
              <a:rPr lang="en-US" sz="2400" b="1" kern="1200" dirty="0">
                <a:solidFill>
                  <a:schemeClr val="accent5"/>
                </a:solidFill>
                <a:latin typeface="+mn-lt"/>
                <a:ea typeface="+mn-ea"/>
                <a:cs typeface="+mn-cs"/>
              </a:rPr>
              <a:t>Crude Oil - Brent</a:t>
            </a:r>
          </a:p>
        </p:txBody>
      </p:sp>
      <p:sp>
        <p:nvSpPr>
          <p:cNvPr id="7" name="Title 3">
            <a:extLst>
              <a:ext uri="{FF2B5EF4-FFF2-40B4-BE49-F238E27FC236}">
                <a16:creationId xmlns:a16="http://schemas.microsoft.com/office/drawing/2014/main" id="{D5CD8391-E6AC-468B-A166-394E5A8A5077}"/>
              </a:ext>
            </a:extLst>
          </p:cNvPr>
          <p:cNvSpPr txBox="1">
            <a:spLocks/>
          </p:cNvSpPr>
          <p:nvPr/>
        </p:nvSpPr>
        <p:spPr>
          <a:xfrm>
            <a:off x="515938" y="246621"/>
            <a:ext cx="11150600" cy="920336"/>
          </a:xfrm>
          <a:prstGeom prst="rect">
            <a:avLst/>
          </a:prstGeom>
        </p:spPr>
        <p:txBody>
          <a:bodyPr vert="horz" lIns="0" tIns="0" rIns="0" bIns="0" rtlCol="0" anchor="b">
            <a:normAutofit/>
          </a:bodyPr>
          <a:lstStyle>
            <a:lvl1pPr algn="l" defTabSz="914400" rtl="0" eaLnBrk="1" latinLnBrk="0" hangingPunct="1">
              <a:lnSpc>
                <a:spcPct val="90000"/>
              </a:lnSpc>
              <a:spcBef>
                <a:spcPct val="0"/>
              </a:spcBef>
              <a:buNone/>
              <a:defRPr sz="3200" b="1" kern="1200" cap="all" baseline="0">
                <a:solidFill>
                  <a:schemeClr val="tx1"/>
                </a:solidFill>
                <a:latin typeface="+mj-lt"/>
                <a:ea typeface="+mj-ea"/>
                <a:cs typeface="+mj-cs"/>
              </a:defRPr>
            </a:lvl1pPr>
          </a:lstStyle>
          <a:p>
            <a:pPr algn="ctr">
              <a:spcAft>
                <a:spcPts val="600"/>
              </a:spcAft>
            </a:pPr>
            <a:r>
              <a:rPr lang="en-US" b="1" kern="1200" cap="all" baseline="0" dirty="0">
                <a:solidFill>
                  <a:schemeClr val="accent1"/>
                </a:solidFill>
                <a:latin typeface="+mj-lt"/>
                <a:ea typeface="+mj-ea"/>
                <a:cs typeface="+mj-cs"/>
              </a:rPr>
              <a:t>strategy Summary performance</a:t>
            </a:r>
          </a:p>
        </p:txBody>
      </p:sp>
      <p:graphicFrame>
        <p:nvGraphicFramePr>
          <p:cNvPr id="73" name="TextBox 4">
            <a:extLst>
              <a:ext uri="{FF2B5EF4-FFF2-40B4-BE49-F238E27FC236}">
                <a16:creationId xmlns:a16="http://schemas.microsoft.com/office/drawing/2014/main" id="{45491C1E-F8A9-496D-88B6-1E2EFE2F9C95}"/>
              </a:ext>
            </a:extLst>
          </p:cNvPr>
          <p:cNvGraphicFramePr/>
          <p:nvPr>
            <p:extLst>
              <p:ext uri="{D42A27DB-BD31-4B8C-83A1-F6EECF244321}">
                <p14:modId xmlns:p14="http://schemas.microsoft.com/office/powerpoint/2010/main" val="4261360227"/>
              </p:ext>
            </p:extLst>
          </p:nvPr>
        </p:nvGraphicFramePr>
        <p:xfrm>
          <a:off x="432080" y="1371600"/>
          <a:ext cx="3843494" cy="457702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8" name="TextBox 17">
            <a:extLst>
              <a:ext uri="{FF2B5EF4-FFF2-40B4-BE49-F238E27FC236}">
                <a16:creationId xmlns:a16="http://schemas.microsoft.com/office/drawing/2014/main" id="{CF558457-9C4F-4C18-8025-417D0702A03C}"/>
              </a:ext>
            </a:extLst>
          </p:cNvPr>
          <p:cNvSpPr txBox="1"/>
          <p:nvPr/>
        </p:nvSpPr>
        <p:spPr>
          <a:xfrm>
            <a:off x="7032251" y="1595193"/>
            <a:ext cx="3523542" cy="438089"/>
          </a:xfrm>
          <a:prstGeom prst="rect">
            <a:avLst/>
          </a:prstGeom>
        </p:spPr>
        <p:txBody>
          <a:bodyPr vert="horz" lIns="91440" tIns="45720" rIns="91440" bIns="45720" rtlCol="0" anchor="b">
            <a:normAutofit fontScale="70000" lnSpcReduction="20000"/>
          </a:bodyPr>
          <a:lstStyle/>
          <a:p>
            <a:pPr algn="ctr">
              <a:lnSpc>
                <a:spcPct val="90000"/>
              </a:lnSpc>
              <a:spcBef>
                <a:spcPts val="1000"/>
              </a:spcBef>
              <a:spcAft>
                <a:spcPts val="600"/>
              </a:spcAft>
            </a:pPr>
            <a:r>
              <a:rPr lang="en-US" sz="2400" b="1" kern="1200" dirty="0">
                <a:solidFill>
                  <a:schemeClr val="accent5"/>
                </a:solidFill>
                <a:latin typeface="+mn-lt"/>
                <a:ea typeface="+mn-ea"/>
                <a:cs typeface="+mn-cs"/>
              </a:rPr>
              <a:t>Crude Oil Brent – 1/1/19 – 10/30/19</a:t>
            </a:r>
          </a:p>
        </p:txBody>
      </p:sp>
      <p:graphicFrame>
        <p:nvGraphicFramePr>
          <p:cNvPr id="19" name="Table 9">
            <a:extLst>
              <a:ext uri="{FF2B5EF4-FFF2-40B4-BE49-F238E27FC236}">
                <a16:creationId xmlns:a16="http://schemas.microsoft.com/office/drawing/2014/main" id="{B1FFE999-0C0E-41EA-AEB2-86183F8560DD}"/>
              </a:ext>
            </a:extLst>
          </p:cNvPr>
          <p:cNvGraphicFramePr>
            <a:graphicFrameLocks noGrp="1"/>
          </p:cNvGraphicFramePr>
          <p:nvPr>
            <p:extLst>
              <p:ext uri="{D42A27DB-BD31-4B8C-83A1-F6EECF244321}">
                <p14:modId xmlns:p14="http://schemas.microsoft.com/office/powerpoint/2010/main" val="3009070569"/>
              </p:ext>
            </p:extLst>
          </p:nvPr>
        </p:nvGraphicFramePr>
        <p:xfrm>
          <a:off x="6039060" y="2007659"/>
          <a:ext cx="5375868" cy="1107330"/>
        </p:xfrm>
        <a:graphic>
          <a:graphicData uri="http://schemas.openxmlformats.org/drawingml/2006/table">
            <a:tbl>
              <a:tblPr firstRow="1" bandRow="1">
                <a:tableStyleId>{5C22544A-7EE6-4342-B048-85BDC9FD1C3A}</a:tableStyleId>
              </a:tblPr>
              <a:tblGrid>
                <a:gridCol w="1791956">
                  <a:extLst>
                    <a:ext uri="{9D8B030D-6E8A-4147-A177-3AD203B41FA5}">
                      <a16:colId xmlns:a16="http://schemas.microsoft.com/office/drawing/2014/main" val="798683478"/>
                    </a:ext>
                  </a:extLst>
                </a:gridCol>
                <a:gridCol w="1791956">
                  <a:extLst>
                    <a:ext uri="{9D8B030D-6E8A-4147-A177-3AD203B41FA5}">
                      <a16:colId xmlns:a16="http://schemas.microsoft.com/office/drawing/2014/main" val="231935413"/>
                    </a:ext>
                  </a:extLst>
                </a:gridCol>
                <a:gridCol w="1791956">
                  <a:extLst>
                    <a:ext uri="{9D8B030D-6E8A-4147-A177-3AD203B41FA5}">
                      <a16:colId xmlns:a16="http://schemas.microsoft.com/office/drawing/2014/main" val="3872764447"/>
                    </a:ext>
                  </a:extLst>
                </a:gridCol>
              </a:tblGrid>
              <a:tr h="369110">
                <a:tc>
                  <a:txBody>
                    <a:bodyPr/>
                    <a:lstStyle/>
                    <a:p>
                      <a:r>
                        <a:rPr lang="en-US" dirty="0"/>
                        <a:t>Commodity</a:t>
                      </a:r>
                    </a:p>
                  </a:txBody>
                  <a:tcPr/>
                </a:tc>
                <a:tc>
                  <a:txBody>
                    <a:bodyPr/>
                    <a:lstStyle/>
                    <a:p>
                      <a:r>
                        <a:rPr lang="en-US" dirty="0"/>
                        <a:t>Strategy</a:t>
                      </a:r>
                    </a:p>
                  </a:txBody>
                  <a:tcPr/>
                </a:tc>
                <a:tc>
                  <a:txBody>
                    <a:bodyPr/>
                    <a:lstStyle/>
                    <a:p>
                      <a:r>
                        <a:rPr lang="en-US" dirty="0"/>
                        <a:t>Benchmark</a:t>
                      </a:r>
                    </a:p>
                  </a:txBody>
                  <a:tcPr/>
                </a:tc>
                <a:extLst>
                  <a:ext uri="{0D108BD9-81ED-4DB2-BD59-A6C34878D82A}">
                    <a16:rowId xmlns:a16="http://schemas.microsoft.com/office/drawing/2014/main" val="611989757"/>
                  </a:ext>
                </a:extLst>
              </a:tr>
              <a:tr h="369110">
                <a:tc>
                  <a:txBody>
                    <a:bodyPr/>
                    <a:lstStyle/>
                    <a:p>
                      <a:r>
                        <a:rPr lang="en-US" dirty="0">
                          <a:solidFill>
                            <a:schemeClr val="accent4"/>
                          </a:solidFill>
                        </a:rPr>
                        <a:t>13.45%</a:t>
                      </a:r>
                    </a:p>
                  </a:txBody>
                  <a:tcPr/>
                </a:tc>
                <a:tc>
                  <a:txBody>
                    <a:bodyPr/>
                    <a:lstStyle/>
                    <a:p>
                      <a:r>
                        <a:rPr lang="en-US" dirty="0">
                          <a:solidFill>
                            <a:srgbClr val="00B050"/>
                          </a:solidFill>
                        </a:rPr>
                        <a:t>16.8%</a:t>
                      </a:r>
                    </a:p>
                  </a:txBody>
                  <a:tcPr/>
                </a:tc>
                <a:tc>
                  <a:txBody>
                    <a:bodyPr/>
                    <a:lstStyle/>
                    <a:p>
                      <a:r>
                        <a:rPr lang="en-US" dirty="0">
                          <a:solidFill>
                            <a:schemeClr val="accent2"/>
                          </a:solidFill>
                        </a:rPr>
                        <a:t>3.74%</a:t>
                      </a:r>
                    </a:p>
                  </a:txBody>
                  <a:tcPr/>
                </a:tc>
                <a:extLst>
                  <a:ext uri="{0D108BD9-81ED-4DB2-BD59-A6C34878D82A}">
                    <a16:rowId xmlns:a16="http://schemas.microsoft.com/office/drawing/2014/main" val="182743024"/>
                  </a:ext>
                </a:extLst>
              </a:tr>
              <a:tr h="36911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accent4"/>
                          </a:solidFill>
                        </a:rPr>
                        <a:t>17.94%</a:t>
                      </a:r>
                    </a:p>
                  </a:txBody>
                  <a:tcPr/>
                </a:tc>
                <a:tc>
                  <a:txBody>
                    <a:bodyPr/>
                    <a:lstStyle/>
                    <a:p>
                      <a:r>
                        <a:rPr lang="en-US" dirty="0">
                          <a:solidFill>
                            <a:srgbClr val="00B050"/>
                          </a:solidFill>
                        </a:rPr>
                        <a:t>22.4%</a:t>
                      </a:r>
                    </a:p>
                  </a:txBody>
                  <a:tcPr/>
                </a:tc>
                <a:tc>
                  <a:txBody>
                    <a:bodyPr/>
                    <a:lstStyle/>
                    <a:p>
                      <a:r>
                        <a:rPr lang="en-US" dirty="0">
                          <a:solidFill>
                            <a:schemeClr val="accent2"/>
                          </a:solidFill>
                        </a:rPr>
                        <a:t>4.99%</a:t>
                      </a:r>
                    </a:p>
                  </a:txBody>
                  <a:tcPr/>
                </a:tc>
                <a:extLst>
                  <a:ext uri="{0D108BD9-81ED-4DB2-BD59-A6C34878D82A}">
                    <a16:rowId xmlns:a16="http://schemas.microsoft.com/office/drawing/2014/main" val="2635466168"/>
                  </a:ext>
                </a:extLst>
              </a:tr>
            </a:tbl>
          </a:graphicData>
        </a:graphic>
      </p:graphicFrame>
      <p:sp>
        <p:nvSpPr>
          <p:cNvPr id="20" name="TextBox 19">
            <a:extLst>
              <a:ext uri="{FF2B5EF4-FFF2-40B4-BE49-F238E27FC236}">
                <a16:creationId xmlns:a16="http://schemas.microsoft.com/office/drawing/2014/main" id="{7A761BDE-8EB3-4643-9E53-EB786D706371}"/>
              </a:ext>
            </a:extLst>
          </p:cNvPr>
          <p:cNvSpPr txBox="1"/>
          <p:nvPr/>
        </p:nvSpPr>
        <p:spPr>
          <a:xfrm>
            <a:off x="4808136" y="2303617"/>
            <a:ext cx="1230924" cy="468269"/>
          </a:xfrm>
          <a:prstGeom prst="rect">
            <a:avLst/>
          </a:prstGeom>
        </p:spPr>
        <p:txBody>
          <a:bodyPr vert="horz" lIns="91440" tIns="45720" rIns="91440" bIns="45720" rtlCol="0" anchor="b">
            <a:normAutofit/>
          </a:bodyPr>
          <a:lstStyle/>
          <a:p>
            <a:pPr algn="ctr">
              <a:lnSpc>
                <a:spcPct val="90000"/>
              </a:lnSpc>
              <a:spcBef>
                <a:spcPts val="1000"/>
              </a:spcBef>
              <a:spcAft>
                <a:spcPts val="600"/>
              </a:spcAft>
            </a:pPr>
            <a:r>
              <a:rPr lang="en-US" sz="2000" b="1" kern="1200" dirty="0">
                <a:solidFill>
                  <a:schemeClr val="accent5"/>
                </a:solidFill>
                <a:latin typeface="+mn-lt"/>
                <a:ea typeface="+mn-ea"/>
                <a:cs typeface="+mn-cs"/>
              </a:rPr>
              <a:t>Periodic</a:t>
            </a:r>
          </a:p>
        </p:txBody>
      </p:sp>
      <p:sp>
        <p:nvSpPr>
          <p:cNvPr id="21" name="TextBox 20">
            <a:extLst>
              <a:ext uri="{FF2B5EF4-FFF2-40B4-BE49-F238E27FC236}">
                <a16:creationId xmlns:a16="http://schemas.microsoft.com/office/drawing/2014/main" id="{0B665F26-9F04-40E9-9CD7-3F8A42CC26C2}"/>
              </a:ext>
            </a:extLst>
          </p:cNvPr>
          <p:cNvSpPr txBox="1"/>
          <p:nvPr/>
        </p:nvSpPr>
        <p:spPr>
          <a:xfrm>
            <a:off x="4637838" y="2618076"/>
            <a:ext cx="1386150" cy="511985"/>
          </a:xfrm>
          <a:prstGeom prst="rect">
            <a:avLst/>
          </a:prstGeom>
        </p:spPr>
        <p:txBody>
          <a:bodyPr vert="horz" lIns="91440" tIns="45720" rIns="91440" bIns="45720" rtlCol="0" anchor="b">
            <a:normAutofit fontScale="85000" lnSpcReduction="10000"/>
          </a:bodyPr>
          <a:lstStyle/>
          <a:p>
            <a:pPr algn="ctr">
              <a:lnSpc>
                <a:spcPct val="90000"/>
              </a:lnSpc>
              <a:spcBef>
                <a:spcPts val="1000"/>
              </a:spcBef>
              <a:spcAft>
                <a:spcPts val="600"/>
              </a:spcAft>
            </a:pPr>
            <a:r>
              <a:rPr lang="en-US" sz="2400" b="1" kern="1200" dirty="0">
                <a:solidFill>
                  <a:schemeClr val="accent5"/>
                </a:solidFill>
                <a:latin typeface="+mn-lt"/>
                <a:ea typeface="+mn-ea"/>
                <a:cs typeface="+mn-cs"/>
              </a:rPr>
              <a:t>Annualized</a:t>
            </a:r>
          </a:p>
        </p:txBody>
      </p:sp>
    </p:spTree>
    <p:extLst>
      <p:ext uri="{BB962C8B-B14F-4D97-AF65-F5344CB8AC3E}">
        <p14:creationId xmlns:p14="http://schemas.microsoft.com/office/powerpoint/2010/main" val="26600151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FE6C503-2E5D-C543-B377-D75AD7FBBCDB}"/>
              </a:ext>
            </a:extLst>
          </p:cNvPr>
          <p:cNvSpPr>
            <a:spLocks noGrp="1"/>
          </p:cNvSpPr>
          <p:nvPr>
            <p:ph type="sldNum" sz="quarter" idx="12"/>
          </p:nvPr>
        </p:nvSpPr>
        <p:spPr>
          <a:xfrm>
            <a:off x="11363696" y="6455739"/>
            <a:ext cx="294460" cy="187367"/>
          </a:xfrm>
        </p:spPr>
        <p:txBody>
          <a:bodyPr/>
          <a:lstStyle/>
          <a:p>
            <a:fld id="{9EC71654-96A5-4280-94F3-931C61A9F92C}" type="slidenum">
              <a:rPr lang="en-US" noProof="0" smtClean="0"/>
              <a:pPr/>
              <a:t>61</a:t>
            </a:fld>
            <a:endParaRPr lang="en-US" noProof="0" dirty="0"/>
          </a:p>
        </p:txBody>
      </p:sp>
      <p:sp>
        <p:nvSpPr>
          <p:cNvPr id="4" name="Content Placeholder 3">
            <a:extLst>
              <a:ext uri="{FF2B5EF4-FFF2-40B4-BE49-F238E27FC236}">
                <a16:creationId xmlns:a16="http://schemas.microsoft.com/office/drawing/2014/main" id="{8E272F3C-04CB-7E4E-9148-3327525D4551}"/>
              </a:ext>
            </a:extLst>
          </p:cNvPr>
          <p:cNvSpPr>
            <a:spLocks noGrp="1"/>
          </p:cNvSpPr>
          <p:nvPr>
            <p:ph sz="half" idx="2"/>
          </p:nvPr>
        </p:nvSpPr>
        <p:spPr>
          <a:xfrm>
            <a:off x="608610" y="5549809"/>
            <a:ext cx="10755086" cy="611618"/>
          </a:xfrm>
        </p:spPr>
        <p:txBody>
          <a:bodyPr>
            <a:normAutofit lnSpcReduction="10000"/>
          </a:bodyPr>
          <a:lstStyle/>
          <a:p>
            <a:pPr marL="0" indent="0">
              <a:buNone/>
            </a:pPr>
            <a:r>
              <a:rPr lang="en-US" sz="1900" dirty="0"/>
              <a:t>Year to date in 2019, our testing data range, we issue exactly 16 positions (32 transactions), leaving us with a net zero position at the end of the holding period, for an annualized return of </a:t>
            </a:r>
            <a:r>
              <a:rPr lang="en-US" sz="1900" b="1" dirty="0"/>
              <a:t>35.81%</a:t>
            </a:r>
            <a:r>
              <a:rPr lang="en-US" sz="1900" dirty="0"/>
              <a:t>.</a:t>
            </a:r>
          </a:p>
          <a:p>
            <a:endParaRPr lang="en-US" dirty="0"/>
          </a:p>
        </p:txBody>
      </p:sp>
      <p:sp>
        <p:nvSpPr>
          <p:cNvPr id="7" name="Title 6">
            <a:extLst>
              <a:ext uri="{FF2B5EF4-FFF2-40B4-BE49-F238E27FC236}">
                <a16:creationId xmlns:a16="http://schemas.microsoft.com/office/drawing/2014/main" id="{097DB003-E938-7A49-BF5B-A1E15E365F0B}"/>
              </a:ext>
            </a:extLst>
          </p:cNvPr>
          <p:cNvSpPr>
            <a:spLocks noGrp="1"/>
          </p:cNvSpPr>
          <p:nvPr>
            <p:ph type="title"/>
          </p:nvPr>
        </p:nvSpPr>
        <p:spPr>
          <a:xfrm>
            <a:off x="585318" y="356542"/>
            <a:ext cx="11142292" cy="623047"/>
          </a:xfrm>
        </p:spPr>
        <p:txBody>
          <a:bodyPr/>
          <a:lstStyle/>
          <a:p>
            <a:r>
              <a:rPr lang="en-US" dirty="0">
                <a:solidFill>
                  <a:schemeClr val="accent1"/>
                </a:solidFill>
              </a:rPr>
              <a:t>strategy performance </a:t>
            </a:r>
            <a:r>
              <a:rPr lang="en-US" b="0" cap="none" dirty="0">
                <a:solidFill>
                  <a:schemeClr val="accent1"/>
                </a:solidFill>
              </a:rPr>
              <a:t>Crude Oil WTI</a:t>
            </a:r>
            <a:endParaRPr lang="en-US" b="0" dirty="0">
              <a:solidFill>
                <a:schemeClr val="accent1"/>
              </a:solidFill>
            </a:endParaRPr>
          </a:p>
        </p:txBody>
      </p:sp>
      <p:pic>
        <p:nvPicPr>
          <p:cNvPr id="6" name="Picture 5">
            <a:extLst>
              <a:ext uri="{FF2B5EF4-FFF2-40B4-BE49-F238E27FC236}">
                <a16:creationId xmlns:a16="http://schemas.microsoft.com/office/drawing/2014/main" id="{A17B2F40-7DE0-4911-9D8C-394685E816E3}"/>
              </a:ext>
            </a:extLst>
          </p:cNvPr>
          <p:cNvPicPr>
            <a:picLocks noChangeAspect="1"/>
          </p:cNvPicPr>
          <p:nvPr/>
        </p:nvPicPr>
        <p:blipFill>
          <a:blip r:embed="rId2"/>
          <a:stretch>
            <a:fillRect/>
          </a:stretch>
        </p:blipFill>
        <p:spPr>
          <a:xfrm>
            <a:off x="464435" y="1097638"/>
            <a:ext cx="11263129" cy="4157859"/>
          </a:xfrm>
          <a:prstGeom prst="rect">
            <a:avLst/>
          </a:prstGeom>
        </p:spPr>
      </p:pic>
    </p:spTree>
    <p:extLst>
      <p:ext uri="{BB962C8B-B14F-4D97-AF65-F5344CB8AC3E}">
        <p14:creationId xmlns:p14="http://schemas.microsoft.com/office/powerpoint/2010/main" val="161380544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Slide Number Placeholder 3">
            <a:extLst>
              <a:ext uri="{FF2B5EF4-FFF2-40B4-BE49-F238E27FC236}">
                <a16:creationId xmlns:a16="http://schemas.microsoft.com/office/drawing/2014/main" id="{E992B98C-0025-4ED0-B7D2-2B7DB092F649}"/>
              </a:ext>
            </a:extLst>
          </p:cNvPr>
          <p:cNvSpPr>
            <a:spLocks noGrp="1"/>
          </p:cNvSpPr>
          <p:nvPr>
            <p:ph type="sldNum" sz="quarter" idx="12"/>
          </p:nvPr>
        </p:nvSpPr>
        <p:spPr>
          <a:xfrm>
            <a:off x="11363696" y="6455739"/>
            <a:ext cx="294460" cy="187367"/>
          </a:xfrm>
          <a:prstGeom prst="rect">
            <a:avLst/>
          </a:prstGeom>
        </p:spPr>
        <p:txBody>
          <a:bodyPr vert="horz" lIns="0" tIns="0" rIns="0" bIns="0" rtlCol="0" anchor="ctr">
            <a:normAutofit/>
          </a:bodyPr>
          <a:lstStyle/>
          <a:p>
            <a:pPr>
              <a:spcAft>
                <a:spcPts val="600"/>
              </a:spcAft>
            </a:pPr>
            <a:fld id="{9EC71654-96A5-4280-94F3-931C61A9F92C}" type="slidenum">
              <a:rPr lang="en-US" smtClean="0"/>
              <a:pPr>
                <a:spcAft>
                  <a:spcPts val="600"/>
                </a:spcAft>
              </a:pPr>
              <a:t>62</a:t>
            </a:fld>
            <a:endParaRPr lang="en-US"/>
          </a:p>
        </p:txBody>
      </p:sp>
      <p:pic>
        <p:nvPicPr>
          <p:cNvPr id="6" name="Content Placeholder 5">
            <a:extLst>
              <a:ext uri="{FF2B5EF4-FFF2-40B4-BE49-F238E27FC236}">
                <a16:creationId xmlns:a16="http://schemas.microsoft.com/office/drawing/2014/main" id="{9E4D1402-CD12-4FAB-B310-150443B248FC}"/>
              </a:ext>
            </a:extLst>
          </p:cNvPr>
          <p:cNvPicPr>
            <a:picLocks noGrp="1" noChangeAspect="1"/>
          </p:cNvPicPr>
          <p:nvPr>
            <p:ph sz="half" idx="2"/>
          </p:nvPr>
        </p:nvPicPr>
        <p:blipFill>
          <a:blip r:embed="rId2"/>
          <a:stretch>
            <a:fillRect/>
          </a:stretch>
        </p:blipFill>
        <p:spPr>
          <a:xfrm>
            <a:off x="4381258" y="3908546"/>
            <a:ext cx="7432970" cy="2130979"/>
          </a:xfrm>
          <a:prstGeom prst="rect">
            <a:avLst/>
          </a:prstGeom>
        </p:spPr>
      </p:pic>
      <p:sp>
        <p:nvSpPr>
          <p:cNvPr id="4" name="Title 3">
            <a:extLst>
              <a:ext uri="{FF2B5EF4-FFF2-40B4-BE49-F238E27FC236}">
                <a16:creationId xmlns:a16="http://schemas.microsoft.com/office/drawing/2014/main" id="{5651C04B-E45A-45CA-8C36-3C8A50259235}"/>
              </a:ext>
            </a:extLst>
          </p:cNvPr>
          <p:cNvSpPr>
            <a:spLocks noGrp="1"/>
          </p:cNvSpPr>
          <p:nvPr>
            <p:ph type="title"/>
          </p:nvPr>
        </p:nvSpPr>
        <p:spPr>
          <a:xfrm>
            <a:off x="515938" y="246621"/>
            <a:ext cx="11150600" cy="920336"/>
          </a:xfrm>
          <a:prstGeom prst="rect">
            <a:avLst/>
          </a:prstGeom>
        </p:spPr>
        <p:txBody>
          <a:bodyPr vert="horz" lIns="0" tIns="0" rIns="0" bIns="0" rtlCol="0" anchor="b">
            <a:normAutofit/>
          </a:bodyPr>
          <a:lstStyle/>
          <a:p>
            <a:pPr algn="ctr"/>
            <a:r>
              <a:rPr lang="en-US" b="1" kern="1200" cap="all" baseline="0" dirty="0">
                <a:solidFill>
                  <a:schemeClr val="accent1"/>
                </a:solidFill>
                <a:latin typeface="+mj-lt"/>
                <a:ea typeface="+mj-ea"/>
                <a:cs typeface="+mj-cs"/>
              </a:rPr>
              <a:t>strategy Summary performance</a:t>
            </a:r>
          </a:p>
        </p:txBody>
      </p:sp>
      <p:graphicFrame>
        <p:nvGraphicFramePr>
          <p:cNvPr id="73" name="TextBox 4">
            <a:extLst>
              <a:ext uri="{FF2B5EF4-FFF2-40B4-BE49-F238E27FC236}">
                <a16:creationId xmlns:a16="http://schemas.microsoft.com/office/drawing/2014/main" id="{04D1646B-FE4F-45DA-A147-7BC8F7E3510C}"/>
              </a:ext>
            </a:extLst>
          </p:cNvPr>
          <p:cNvGraphicFramePr/>
          <p:nvPr>
            <p:extLst>
              <p:ext uri="{D42A27DB-BD31-4B8C-83A1-F6EECF244321}">
                <p14:modId xmlns:p14="http://schemas.microsoft.com/office/powerpoint/2010/main" val="2369275252"/>
              </p:ext>
            </p:extLst>
          </p:nvPr>
        </p:nvGraphicFramePr>
        <p:xfrm>
          <a:off x="417967" y="1289223"/>
          <a:ext cx="3963292" cy="475030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2" name="TextBox 11">
            <a:extLst>
              <a:ext uri="{FF2B5EF4-FFF2-40B4-BE49-F238E27FC236}">
                <a16:creationId xmlns:a16="http://schemas.microsoft.com/office/drawing/2014/main" id="{284AB6DA-A95F-4518-A02A-EE0A19A7EAD2}"/>
              </a:ext>
            </a:extLst>
          </p:cNvPr>
          <p:cNvSpPr txBox="1"/>
          <p:nvPr/>
        </p:nvSpPr>
        <p:spPr>
          <a:xfrm>
            <a:off x="7032251" y="1595193"/>
            <a:ext cx="3523542" cy="438089"/>
          </a:xfrm>
          <a:prstGeom prst="rect">
            <a:avLst/>
          </a:prstGeom>
        </p:spPr>
        <p:txBody>
          <a:bodyPr vert="horz" lIns="91440" tIns="45720" rIns="91440" bIns="45720" rtlCol="0" anchor="b">
            <a:normAutofit fontScale="70000" lnSpcReduction="20000"/>
          </a:bodyPr>
          <a:lstStyle/>
          <a:p>
            <a:pPr algn="ctr">
              <a:lnSpc>
                <a:spcPct val="90000"/>
              </a:lnSpc>
              <a:spcBef>
                <a:spcPts val="1000"/>
              </a:spcBef>
              <a:spcAft>
                <a:spcPts val="600"/>
              </a:spcAft>
            </a:pPr>
            <a:r>
              <a:rPr lang="en-US" sz="2400" b="1" kern="1200" dirty="0">
                <a:solidFill>
                  <a:schemeClr val="accent5"/>
                </a:solidFill>
                <a:latin typeface="+mn-lt"/>
                <a:ea typeface="+mn-ea"/>
                <a:cs typeface="+mn-cs"/>
              </a:rPr>
              <a:t>Crude Oil WTI – 1/1/19 – 10/30/19</a:t>
            </a:r>
          </a:p>
        </p:txBody>
      </p:sp>
      <p:graphicFrame>
        <p:nvGraphicFramePr>
          <p:cNvPr id="13" name="Table 9">
            <a:extLst>
              <a:ext uri="{FF2B5EF4-FFF2-40B4-BE49-F238E27FC236}">
                <a16:creationId xmlns:a16="http://schemas.microsoft.com/office/drawing/2014/main" id="{D5C24A05-081C-4906-B27B-FD2879CA814A}"/>
              </a:ext>
            </a:extLst>
          </p:cNvPr>
          <p:cNvGraphicFramePr>
            <a:graphicFrameLocks noGrp="1"/>
          </p:cNvGraphicFramePr>
          <p:nvPr>
            <p:extLst>
              <p:ext uri="{D42A27DB-BD31-4B8C-83A1-F6EECF244321}">
                <p14:modId xmlns:p14="http://schemas.microsoft.com/office/powerpoint/2010/main" val="2247875043"/>
              </p:ext>
            </p:extLst>
          </p:nvPr>
        </p:nvGraphicFramePr>
        <p:xfrm>
          <a:off x="6039060" y="2007659"/>
          <a:ext cx="5375868" cy="1107330"/>
        </p:xfrm>
        <a:graphic>
          <a:graphicData uri="http://schemas.openxmlformats.org/drawingml/2006/table">
            <a:tbl>
              <a:tblPr firstRow="1" bandRow="1">
                <a:tableStyleId>{5C22544A-7EE6-4342-B048-85BDC9FD1C3A}</a:tableStyleId>
              </a:tblPr>
              <a:tblGrid>
                <a:gridCol w="1791956">
                  <a:extLst>
                    <a:ext uri="{9D8B030D-6E8A-4147-A177-3AD203B41FA5}">
                      <a16:colId xmlns:a16="http://schemas.microsoft.com/office/drawing/2014/main" val="798683478"/>
                    </a:ext>
                  </a:extLst>
                </a:gridCol>
                <a:gridCol w="1791956">
                  <a:extLst>
                    <a:ext uri="{9D8B030D-6E8A-4147-A177-3AD203B41FA5}">
                      <a16:colId xmlns:a16="http://schemas.microsoft.com/office/drawing/2014/main" val="231935413"/>
                    </a:ext>
                  </a:extLst>
                </a:gridCol>
                <a:gridCol w="1791956">
                  <a:extLst>
                    <a:ext uri="{9D8B030D-6E8A-4147-A177-3AD203B41FA5}">
                      <a16:colId xmlns:a16="http://schemas.microsoft.com/office/drawing/2014/main" val="3872764447"/>
                    </a:ext>
                  </a:extLst>
                </a:gridCol>
              </a:tblGrid>
              <a:tr h="369110">
                <a:tc>
                  <a:txBody>
                    <a:bodyPr/>
                    <a:lstStyle/>
                    <a:p>
                      <a:r>
                        <a:rPr lang="en-US" dirty="0"/>
                        <a:t>Commodity</a:t>
                      </a:r>
                    </a:p>
                  </a:txBody>
                  <a:tcPr/>
                </a:tc>
                <a:tc>
                  <a:txBody>
                    <a:bodyPr/>
                    <a:lstStyle/>
                    <a:p>
                      <a:r>
                        <a:rPr lang="en-US" dirty="0"/>
                        <a:t>Strategy</a:t>
                      </a:r>
                    </a:p>
                  </a:txBody>
                  <a:tcPr/>
                </a:tc>
                <a:tc>
                  <a:txBody>
                    <a:bodyPr/>
                    <a:lstStyle/>
                    <a:p>
                      <a:r>
                        <a:rPr lang="en-US" dirty="0"/>
                        <a:t>Benchmark</a:t>
                      </a:r>
                    </a:p>
                  </a:txBody>
                  <a:tcPr/>
                </a:tc>
                <a:extLst>
                  <a:ext uri="{0D108BD9-81ED-4DB2-BD59-A6C34878D82A}">
                    <a16:rowId xmlns:a16="http://schemas.microsoft.com/office/drawing/2014/main" val="611989757"/>
                  </a:ext>
                </a:extLst>
              </a:tr>
              <a:tr h="369110">
                <a:tc>
                  <a:txBody>
                    <a:bodyPr/>
                    <a:lstStyle/>
                    <a:p>
                      <a:r>
                        <a:rPr lang="en-US" dirty="0">
                          <a:solidFill>
                            <a:schemeClr val="accent4"/>
                          </a:solidFill>
                        </a:rPr>
                        <a:t>23.1%</a:t>
                      </a:r>
                    </a:p>
                  </a:txBody>
                  <a:tcPr/>
                </a:tc>
                <a:tc>
                  <a:txBody>
                    <a:bodyPr/>
                    <a:lstStyle/>
                    <a:p>
                      <a:r>
                        <a:rPr lang="en-US" dirty="0">
                          <a:solidFill>
                            <a:srgbClr val="00B050"/>
                          </a:solidFill>
                        </a:rPr>
                        <a:t>26.11%</a:t>
                      </a:r>
                    </a:p>
                  </a:txBody>
                  <a:tcPr/>
                </a:tc>
                <a:tc>
                  <a:txBody>
                    <a:bodyPr/>
                    <a:lstStyle/>
                    <a:p>
                      <a:r>
                        <a:rPr lang="en-US" dirty="0">
                          <a:solidFill>
                            <a:schemeClr val="accent2"/>
                          </a:solidFill>
                        </a:rPr>
                        <a:t>3.74%</a:t>
                      </a:r>
                    </a:p>
                  </a:txBody>
                  <a:tcPr/>
                </a:tc>
                <a:extLst>
                  <a:ext uri="{0D108BD9-81ED-4DB2-BD59-A6C34878D82A}">
                    <a16:rowId xmlns:a16="http://schemas.microsoft.com/office/drawing/2014/main" val="182743024"/>
                  </a:ext>
                </a:extLst>
              </a:tr>
              <a:tr h="36911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accent4"/>
                          </a:solidFill>
                        </a:rPr>
                        <a:t>30.8%</a:t>
                      </a:r>
                    </a:p>
                  </a:txBody>
                  <a:tcPr/>
                </a:tc>
                <a:tc>
                  <a:txBody>
                    <a:bodyPr/>
                    <a:lstStyle/>
                    <a:p>
                      <a:r>
                        <a:rPr lang="en-US" dirty="0">
                          <a:solidFill>
                            <a:srgbClr val="00B050"/>
                          </a:solidFill>
                        </a:rPr>
                        <a:t>34.81%</a:t>
                      </a:r>
                    </a:p>
                  </a:txBody>
                  <a:tcPr/>
                </a:tc>
                <a:tc>
                  <a:txBody>
                    <a:bodyPr/>
                    <a:lstStyle/>
                    <a:p>
                      <a:r>
                        <a:rPr lang="en-US" dirty="0">
                          <a:solidFill>
                            <a:schemeClr val="accent2"/>
                          </a:solidFill>
                        </a:rPr>
                        <a:t>4.99%</a:t>
                      </a:r>
                    </a:p>
                  </a:txBody>
                  <a:tcPr/>
                </a:tc>
                <a:extLst>
                  <a:ext uri="{0D108BD9-81ED-4DB2-BD59-A6C34878D82A}">
                    <a16:rowId xmlns:a16="http://schemas.microsoft.com/office/drawing/2014/main" val="2635466168"/>
                  </a:ext>
                </a:extLst>
              </a:tr>
            </a:tbl>
          </a:graphicData>
        </a:graphic>
      </p:graphicFrame>
      <p:sp>
        <p:nvSpPr>
          <p:cNvPr id="14" name="TextBox 13">
            <a:extLst>
              <a:ext uri="{FF2B5EF4-FFF2-40B4-BE49-F238E27FC236}">
                <a16:creationId xmlns:a16="http://schemas.microsoft.com/office/drawing/2014/main" id="{5E3F60D4-F099-4B9B-ABCF-F29904267035}"/>
              </a:ext>
            </a:extLst>
          </p:cNvPr>
          <p:cNvSpPr txBox="1"/>
          <p:nvPr/>
        </p:nvSpPr>
        <p:spPr>
          <a:xfrm>
            <a:off x="4808136" y="2303617"/>
            <a:ext cx="1230924" cy="468269"/>
          </a:xfrm>
          <a:prstGeom prst="rect">
            <a:avLst/>
          </a:prstGeom>
        </p:spPr>
        <p:txBody>
          <a:bodyPr vert="horz" lIns="91440" tIns="45720" rIns="91440" bIns="45720" rtlCol="0" anchor="b">
            <a:normAutofit/>
          </a:bodyPr>
          <a:lstStyle/>
          <a:p>
            <a:pPr algn="ctr">
              <a:lnSpc>
                <a:spcPct val="90000"/>
              </a:lnSpc>
              <a:spcBef>
                <a:spcPts val="1000"/>
              </a:spcBef>
              <a:spcAft>
                <a:spcPts val="600"/>
              </a:spcAft>
            </a:pPr>
            <a:r>
              <a:rPr lang="en-US" sz="2000" b="1" kern="1200" dirty="0">
                <a:solidFill>
                  <a:schemeClr val="accent5"/>
                </a:solidFill>
                <a:latin typeface="+mn-lt"/>
                <a:ea typeface="+mn-ea"/>
                <a:cs typeface="+mn-cs"/>
              </a:rPr>
              <a:t>Periodic</a:t>
            </a:r>
          </a:p>
        </p:txBody>
      </p:sp>
      <p:sp>
        <p:nvSpPr>
          <p:cNvPr id="15" name="TextBox 14">
            <a:extLst>
              <a:ext uri="{FF2B5EF4-FFF2-40B4-BE49-F238E27FC236}">
                <a16:creationId xmlns:a16="http://schemas.microsoft.com/office/drawing/2014/main" id="{D8D4D304-D7A9-491C-AEEB-675C89FDAB1A}"/>
              </a:ext>
            </a:extLst>
          </p:cNvPr>
          <p:cNvSpPr txBox="1"/>
          <p:nvPr/>
        </p:nvSpPr>
        <p:spPr>
          <a:xfrm>
            <a:off x="4637838" y="2618076"/>
            <a:ext cx="1386150" cy="511985"/>
          </a:xfrm>
          <a:prstGeom prst="rect">
            <a:avLst/>
          </a:prstGeom>
        </p:spPr>
        <p:txBody>
          <a:bodyPr vert="horz" lIns="91440" tIns="45720" rIns="91440" bIns="45720" rtlCol="0" anchor="b">
            <a:normAutofit fontScale="85000" lnSpcReduction="10000"/>
          </a:bodyPr>
          <a:lstStyle/>
          <a:p>
            <a:pPr algn="ctr">
              <a:lnSpc>
                <a:spcPct val="90000"/>
              </a:lnSpc>
              <a:spcBef>
                <a:spcPts val="1000"/>
              </a:spcBef>
              <a:spcAft>
                <a:spcPts val="600"/>
              </a:spcAft>
            </a:pPr>
            <a:r>
              <a:rPr lang="en-US" sz="2400" b="1" kern="1200" dirty="0">
                <a:solidFill>
                  <a:schemeClr val="accent5"/>
                </a:solidFill>
                <a:latin typeface="+mn-lt"/>
                <a:ea typeface="+mn-ea"/>
                <a:cs typeface="+mn-cs"/>
              </a:rPr>
              <a:t>Annualized</a:t>
            </a:r>
          </a:p>
        </p:txBody>
      </p:sp>
    </p:spTree>
    <p:extLst>
      <p:ext uri="{BB962C8B-B14F-4D97-AF65-F5344CB8AC3E}">
        <p14:creationId xmlns:p14="http://schemas.microsoft.com/office/powerpoint/2010/main" val="289837388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022E779-CDB3-BF48-B065-6E630F36957A}"/>
              </a:ext>
            </a:extLst>
          </p:cNvPr>
          <p:cNvSpPr>
            <a:spLocks noGrp="1"/>
          </p:cNvSpPr>
          <p:nvPr>
            <p:ph type="sldNum" sz="quarter" idx="12"/>
          </p:nvPr>
        </p:nvSpPr>
        <p:spPr/>
        <p:txBody>
          <a:bodyPr/>
          <a:lstStyle/>
          <a:p>
            <a:fld id="{9EC71654-96A5-4280-94F3-931C61A9F92C}" type="slidenum">
              <a:rPr lang="en-US" noProof="0" smtClean="0"/>
              <a:pPr/>
              <a:t>63</a:t>
            </a:fld>
            <a:endParaRPr lang="en-US" noProof="0" dirty="0"/>
          </a:p>
        </p:txBody>
      </p:sp>
      <p:sp>
        <p:nvSpPr>
          <p:cNvPr id="3" name="Title 2">
            <a:extLst>
              <a:ext uri="{FF2B5EF4-FFF2-40B4-BE49-F238E27FC236}">
                <a16:creationId xmlns:a16="http://schemas.microsoft.com/office/drawing/2014/main" id="{A5E29A35-CBB2-5043-955A-6F18F858D571}"/>
              </a:ext>
            </a:extLst>
          </p:cNvPr>
          <p:cNvSpPr>
            <a:spLocks noGrp="1"/>
          </p:cNvSpPr>
          <p:nvPr>
            <p:ph type="title"/>
          </p:nvPr>
        </p:nvSpPr>
        <p:spPr>
          <a:xfrm>
            <a:off x="839788" y="457200"/>
            <a:ext cx="10334718" cy="531812"/>
          </a:xfrm>
        </p:spPr>
        <p:txBody>
          <a:bodyPr>
            <a:normAutofit/>
          </a:bodyPr>
          <a:lstStyle/>
          <a:p>
            <a:r>
              <a:rPr lang="en-US" b="1" dirty="0">
                <a:solidFill>
                  <a:schemeClr val="accent1"/>
                </a:solidFill>
              </a:rPr>
              <a:t>TRADING STRATEGY AND PERFORMANCE </a:t>
            </a:r>
            <a:r>
              <a:rPr lang="en-US" dirty="0">
                <a:solidFill>
                  <a:schemeClr val="accent1"/>
                </a:solidFill>
              </a:rPr>
              <a:t>Gasoline</a:t>
            </a:r>
            <a:endParaRPr lang="en-US" dirty="0"/>
          </a:p>
        </p:txBody>
      </p:sp>
      <p:sp>
        <p:nvSpPr>
          <p:cNvPr id="4" name="Text Placeholder 3">
            <a:extLst>
              <a:ext uri="{FF2B5EF4-FFF2-40B4-BE49-F238E27FC236}">
                <a16:creationId xmlns:a16="http://schemas.microsoft.com/office/drawing/2014/main" id="{EF3691E9-5E60-4E42-82A9-A401D0D92D2E}"/>
              </a:ext>
            </a:extLst>
          </p:cNvPr>
          <p:cNvSpPr>
            <a:spLocks noGrp="1"/>
          </p:cNvSpPr>
          <p:nvPr>
            <p:ph type="body" sz="half" idx="2"/>
          </p:nvPr>
        </p:nvSpPr>
        <p:spPr>
          <a:xfrm>
            <a:off x="680716" y="5062550"/>
            <a:ext cx="10977440" cy="890752"/>
          </a:xfrm>
        </p:spPr>
        <p:txBody>
          <a:bodyPr/>
          <a:lstStyle/>
          <a:p>
            <a:r>
              <a:rPr lang="en-US" dirty="0"/>
              <a:t>With a low trading threshold from the models predicted values, and a short-period, explosive volatility time series, the resulting strategy is one with a 3-day holding period per transaction. The annualized return on the strategy is </a:t>
            </a:r>
            <a:r>
              <a:rPr lang="en-US" b="1" dirty="0"/>
              <a:t>58.45</a:t>
            </a:r>
            <a:r>
              <a:rPr lang="en-US" dirty="0"/>
              <a:t>%, resulting from 76 holdings over the period.</a:t>
            </a:r>
          </a:p>
          <a:p>
            <a:endParaRPr lang="en-US" dirty="0"/>
          </a:p>
        </p:txBody>
      </p:sp>
      <p:pic>
        <p:nvPicPr>
          <p:cNvPr id="9" name="Picture 8">
            <a:extLst>
              <a:ext uri="{FF2B5EF4-FFF2-40B4-BE49-F238E27FC236}">
                <a16:creationId xmlns:a16="http://schemas.microsoft.com/office/drawing/2014/main" id="{21AF2668-5DAF-4744-AF6B-711F22E5A153}"/>
              </a:ext>
            </a:extLst>
          </p:cNvPr>
          <p:cNvPicPr>
            <a:picLocks noChangeAspect="1"/>
          </p:cNvPicPr>
          <p:nvPr/>
        </p:nvPicPr>
        <p:blipFill>
          <a:blip r:embed="rId2"/>
          <a:stretch>
            <a:fillRect/>
          </a:stretch>
        </p:blipFill>
        <p:spPr>
          <a:xfrm>
            <a:off x="680716" y="989012"/>
            <a:ext cx="11143530" cy="3787940"/>
          </a:xfrm>
          <a:prstGeom prst="rect">
            <a:avLst/>
          </a:prstGeom>
        </p:spPr>
      </p:pic>
    </p:spTree>
    <p:extLst>
      <p:ext uri="{BB962C8B-B14F-4D97-AF65-F5344CB8AC3E}">
        <p14:creationId xmlns:p14="http://schemas.microsoft.com/office/powerpoint/2010/main" val="86743700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Slide Number Placeholder 3">
            <a:extLst>
              <a:ext uri="{FF2B5EF4-FFF2-40B4-BE49-F238E27FC236}">
                <a16:creationId xmlns:a16="http://schemas.microsoft.com/office/drawing/2014/main" id="{E992B98C-0025-4ED0-B7D2-2B7DB092F649}"/>
              </a:ext>
            </a:extLst>
          </p:cNvPr>
          <p:cNvSpPr>
            <a:spLocks noGrp="1"/>
          </p:cNvSpPr>
          <p:nvPr>
            <p:ph type="sldNum" sz="quarter" idx="12"/>
          </p:nvPr>
        </p:nvSpPr>
        <p:spPr>
          <a:xfrm>
            <a:off x="11363696" y="6455739"/>
            <a:ext cx="294460" cy="187367"/>
          </a:xfrm>
          <a:prstGeom prst="rect">
            <a:avLst/>
          </a:prstGeom>
        </p:spPr>
        <p:txBody>
          <a:bodyPr vert="horz" lIns="0" tIns="0" rIns="0" bIns="0" rtlCol="0" anchor="ctr">
            <a:normAutofit/>
          </a:bodyPr>
          <a:lstStyle/>
          <a:p>
            <a:pPr>
              <a:spcAft>
                <a:spcPts val="600"/>
              </a:spcAft>
            </a:pPr>
            <a:fld id="{9EC71654-96A5-4280-94F3-931C61A9F92C}" type="slidenum">
              <a:rPr lang="en-US" smtClean="0"/>
              <a:pPr>
                <a:spcAft>
                  <a:spcPts val="600"/>
                </a:spcAft>
              </a:pPr>
              <a:t>64</a:t>
            </a:fld>
            <a:endParaRPr lang="en-US"/>
          </a:p>
        </p:txBody>
      </p:sp>
      <p:pic>
        <p:nvPicPr>
          <p:cNvPr id="3" name="Content Placeholder 2">
            <a:extLst>
              <a:ext uri="{FF2B5EF4-FFF2-40B4-BE49-F238E27FC236}">
                <a16:creationId xmlns:a16="http://schemas.microsoft.com/office/drawing/2014/main" id="{49AA14BD-973A-487F-91DC-9B85E763BCD0}"/>
              </a:ext>
            </a:extLst>
          </p:cNvPr>
          <p:cNvPicPr>
            <a:picLocks noGrp="1" noChangeAspect="1"/>
          </p:cNvPicPr>
          <p:nvPr>
            <p:ph sz="half" idx="2"/>
          </p:nvPr>
        </p:nvPicPr>
        <p:blipFill>
          <a:blip r:embed="rId2"/>
          <a:stretch>
            <a:fillRect/>
          </a:stretch>
        </p:blipFill>
        <p:spPr>
          <a:xfrm>
            <a:off x="2965091" y="3388377"/>
            <a:ext cx="8491946" cy="2305787"/>
          </a:xfrm>
          <a:prstGeom prst="rect">
            <a:avLst/>
          </a:prstGeom>
        </p:spPr>
      </p:pic>
      <p:sp>
        <p:nvSpPr>
          <p:cNvPr id="8" name="TextBox 7">
            <a:extLst>
              <a:ext uri="{FF2B5EF4-FFF2-40B4-BE49-F238E27FC236}">
                <a16:creationId xmlns:a16="http://schemas.microsoft.com/office/drawing/2014/main" id="{68CAF48E-56AC-4AFC-B272-DDD089E385C5}"/>
              </a:ext>
            </a:extLst>
          </p:cNvPr>
          <p:cNvSpPr txBox="1"/>
          <p:nvPr/>
        </p:nvSpPr>
        <p:spPr>
          <a:xfrm>
            <a:off x="7127711" y="1581700"/>
            <a:ext cx="3198566" cy="438089"/>
          </a:xfrm>
          <a:prstGeom prst="rect">
            <a:avLst/>
          </a:prstGeom>
        </p:spPr>
        <p:txBody>
          <a:bodyPr vert="horz" lIns="91440" tIns="45720" rIns="91440" bIns="45720" rtlCol="0" anchor="b">
            <a:normAutofit fontScale="77500" lnSpcReduction="20000"/>
          </a:bodyPr>
          <a:lstStyle/>
          <a:p>
            <a:pPr algn="ctr">
              <a:lnSpc>
                <a:spcPct val="90000"/>
              </a:lnSpc>
              <a:spcBef>
                <a:spcPts val="1000"/>
              </a:spcBef>
              <a:spcAft>
                <a:spcPts val="600"/>
              </a:spcAft>
            </a:pPr>
            <a:r>
              <a:rPr lang="en-US" sz="2400" b="1" kern="1200" dirty="0">
                <a:solidFill>
                  <a:schemeClr val="accent5"/>
                </a:solidFill>
                <a:latin typeface="+mn-lt"/>
                <a:ea typeface="+mn-ea"/>
                <a:cs typeface="+mn-cs"/>
              </a:rPr>
              <a:t>Gasoline – 1/1/19 – 10/30/19</a:t>
            </a:r>
          </a:p>
        </p:txBody>
      </p:sp>
      <p:sp>
        <p:nvSpPr>
          <p:cNvPr id="7" name="Title 3">
            <a:extLst>
              <a:ext uri="{FF2B5EF4-FFF2-40B4-BE49-F238E27FC236}">
                <a16:creationId xmlns:a16="http://schemas.microsoft.com/office/drawing/2014/main" id="{D5CD8391-E6AC-468B-A166-394E5A8A5077}"/>
              </a:ext>
            </a:extLst>
          </p:cNvPr>
          <p:cNvSpPr txBox="1">
            <a:spLocks/>
          </p:cNvSpPr>
          <p:nvPr/>
        </p:nvSpPr>
        <p:spPr>
          <a:xfrm>
            <a:off x="515938" y="246621"/>
            <a:ext cx="11150600" cy="920336"/>
          </a:xfrm>
          <a:prstGeom prst="rect">
            <a:avLst/>
          </a:prstGeom>
        </p:spPr>
        <p:txBody>
          <a:bodyPr vert="horz" lIns="0" tIns="0" rIns="0" bIns="0" rtlCol="0" anchor="b">
            <a:normAutofit/>
          </a:bodyPr>
          <a:lstStyle>
            <a:lvl1pPr algn="l" defTabSz="914400" rtl="0" eaLnBrk="1" latinLnBrk="0" hangingPunct="1">
              <a:lnSpc>
                <a:spcPct val="90000"/>
              </a:lnSpc>
              <a:spcBef>
                <a:spcPct val="0"/>
              </a:spcBef>
              <a:buNone/>
              <a:defRPr sz="3200" b="1" kern="1200" cap="all" baseline="0">
                <a:solidFill>
                  <a:schemeClr val="tx1"/>
                </a:solidFill>
                <a:latin typeface="+mj-lt"/>
                <a:ea typeface="+mj-ea"/>
                <a:cs typeface="+mj-cs"/>
              </a:defRPr>
            </a:lvl1pPr>
          </a:lstStyle>
          <a:p>
            <a:pPr algn="ctr">
              <a:spcAft>
                <a:spcPts val="600"/>
              </a:spcAft>
            </a:pPr>
            <a:r>
              <a:rPr lang="en-US" b="1" kern="1200" cap="all" baseline="0" dirty="0">
                <a:solidFill>
                  <a:schemeClr val="accent1"/>
                </a:solidFill>
                <a:latin typeface="+mj-lt"/>
                <a:ea typeface="+mj-ea"/>
                <a:cs typeface="+mj-cs"/>
              </a:rPr>
              <a:t>strategy Summary performance</a:t>
            </a:r>
          </a:p>
        </p:txBody>
      </p:sp>
      <p:graphicFrame>
        <p:nvGraphicFramePr>
          <p:cNvPr id="73" name="TextBox 4">
            <a:extLst>
              <a:ext uri="{FF2B5EF4-FFF2-40B4-BE49-F238E27FC236}">
                <a16:creationId xmlns:a16="http://schemas.microsoft.com/office/drawing/2014/main" id="{9228ACFB-6ABB-4E22-800B-6D379C0F3E5A}"/>
              </a:ext>
            </a:extLst>
          </p:cNvPr>
          <p:cNvGraphicFramePr/>
          <p:nvPr>
            <p:extLst>
              <p:ext uri="{D42A27DB-BD31-4B8C-83A1-F6EECF244321}">
                <p14:modId xmlns:p14="http://schemas.microsoft.com/office/powerpoint/2010/main" val="472481291"/>
              </p:ext>
            </p:extLst>
          </p:nvPr>
        </p:nvGraphicFramePr>
        <p:xfrm>
          <a:off x="515938" y="1663336"/>
          <a:ext cx="3986004" cy="47324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9" name="Table 9">
            <a:extLst>
              <a:ext uri="{FF2B5EF4-FFF2-40B4-BE49-F238E27FC236}">
                <a16:creationId xmlns:a16="http://schemas.microsoft.com/office/drawing/2014/main" id="{B4C252D5-542E-4C12-AC49-52BBFDBA0D9E}"/>
              </a:ext>
            </a:extLst>
          </p:cNvPr>
          <p:cNvGraphicFramePr>
            <a:graphicFrameLocks noGrp="1"/>
          </p:cNvGraphicFramePr>
          <p:nvPr>
            <p:extLst>
              <p:ext uri="{D42A27DB-BD31-4B8C-83A1-F6EECF244321}">
                <p14:modId xmlns:p14="http://schemas.microsoft.com/office/powerpoint/2010/main" val="970026535"/>
              </p:ext>
            </p:extLst>
          </p:nvPr>
        </p:nvGraphicFramePr>
        <p:xfrm>
          <a:off x="6039060" y="2007659"/>
          <a:ext cx="5375868" cy="1107330"/>
        </p:xfrm>
        <a:graphic>
          <a:graphicData uri="http://schemas.openxmlformats.org/drawingml/2006/table">
            <a:tbl>
              <a:tblPr firstRow="1" bandRow="1">
                <a:tableStyleId>{5C22544A-7EE6-4342-B048-85BDC9FD1C3A}</a:tableStyleId>
              </a:tblPr>
              <a:tblGrid>
                <a:gridCol w="1791956">
                  <a:extLst>
                    <a:ext uri="{9D8B030D-6E8A-4147-A177-3AD203B41FA5}">
                      <a16:colId xmlns:a16="http://schemas.microsoft.com/office/drawing/2014/main" val="798683478"/>
                    </a:ext>
                  </a:extLst>
                </a:gridCol>
                <a:gridCol w="1791956">
                  <a:extLst>
                    <a:ext uri="{9D8B030D-6E8A-4147-A177-3AD203B41FA5}">
                      <a16:colId xmlns:a16="http://schemas.microsoft.com/office/drawing/2014/main" val="231935413"/>
                    </a:ext>
                  </a:extLst>
                </a:gridCol>
                <a:gridCol w="1791956">
                  <a:extLst>
                    <a:ext uri="{9D8B030D-6E8A-4147-A177-3AD203B41FA5}">
                      <a16:colId xmlns:a16="http://schemas.microsoft.com/office/drawing/2014/main" val="3872764447"/>
                    </a:ext>
                  </a:extLst>
                </a:gridCol>
              </a:tblGrid>
              <a:tr h="369110">
                <a:tc>
                  <a:txBody>
                    <a:bodyPr/>
                    <a:lstStyle/>
                    <a:p>
                      <a:r>
                        <a:rPr lang="en-US" dirty="0"/>
                        <a:t>Commodity</a:t>
                      </a:r>
                    </a:p>
                  </a:txBody>
                  <a:tcPr/>
                </a:tc>
                <a:tc>
                  <a:txBody>
                    <a:bodyPr/>
                    <a:lstStyle/>
                    <a:p>
                      <a:r>
                        <a:rPr lang="en-US" dirty="0"/>
                        <a:t>Strategy</a:t>
                      </a:r>
                    </a:p>
                  </a:txBody>
                  <a:tcPr/>
                </a:tc>
                <a:tc>
                  <a:txBody>
                    <a:bodyPr/>
                    <a:lstStyle/>
                    <a:p>
                      <a:r>
                        <a:rPr lang="en-US" dirty="0"/>
                        <a:t>Benchmark</a:t>
                      </a:r>
                    </a:p>
                  </a:txBody>
                  <a:tcPr/>
                </a:tc>
                <a:extLst>
                  <a:ext uri="{0D108BD9-81ED-4DB2-BD59-A6C34878D82A}">
                    <a16:rowId xmlns:a16="http://schemas.microsoft.com/office/drawing/2014/main" val="611989757"/>
                  </a:ext>
                </a:extLst>
              </a:tr>
              <a:tr h="369110">
                <a:tc>
                  <a:txBody>
                    <a:bodyPr/>
                    <a:lstStyle/>
                    <a:p>
                      <a:r>
                        <a:rPr lang="en-US" dirty="0">
                          <a:solidFill>
                            <a:schemeClr val="accent4"/>
                          </a:solidFill>
                        </a:rPr>
                        <a:t>23.8%</a:t>
                      </a:r>
                    </a:p>
                  </a:txBody>
                  <a:tcPr/>
                </a:tc>
                <a:tc>
                  <a:txBody>
                    <a:bodyPr/>
                    <a:lstStyle/>
                    <a:p>
                      <a:r>
                        <a:rPr lang="en-US" dirty="0">
                          <a:solidFill>
                            <a:srgbClr val="00B050"/>
                          </a:solidFill>
                        </a:rPr>
                        <a:t>43.85%</a:t>
                      </a:r>
                    </a:p>
                  </a:txBody>
                  <a:tcPr/>
                </a:tc>
                <a:tc>
                  <a:txBody>
                    <a:bodyPr/>
                    <a:lstStyle/>
                    <a:p>
                      <a:r>
                        <a:rPr lang="en-US" dirty="0">
                          <a:solidFill>
                            <a:schemeClr val="accent2"/>
                          </a:solidFill>
                        </a:rPr>
                        <a:t>3.74%</a:t>
                      </a:r>
                    </a:p>
                  </a:txBody>
                  <a:tcPr/>
                </a:tc>
                <a:extLst>
                  <a:ext uri="{0D108BD9-81ED-4DB2-BD59-A6C34878D82A}">
                    <a16:rowId xmlns:a16="http://schemas.microsoft.com/office/drawing/2014/main" val="182743024"/>
                  </a:ext>
                </a:extLst>
              </a:tr>
              <a:tr h="36911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accent4"/>
                          </a:solidFill>
                        </a:rPr>
                        <a:t>31.8%</a:t>
                      </a:r>
                    </a:p>
                  </a:txBody>
                  <a:tcPr/>
                </a:tc>
                <a:tc>
                  <a:txBody>
                    <a:bodyPr/>
                    <a:lstStyle/>
                    <a:p>
                      <a:r>
                        <a:rPr lang="en-US" dirty="0">
                          <a:solidFill>
                            <a:srgbClr val="00B050"/>
                          </a:solidFill>
                        </a:rPr>
                        <a:t>58.45%</a:t>
                      </a:r>
                    </a:p>
                  </a:txBody>
                  <a:tcPr/>
                </a:tc>
                <a:tc>
                  <a:txBody>
                    <a:bodyPr/>
                    <a:lstStyle/>
                    <a:p>
                      <a:r>
                        <a:rPr lang="en-US" dirty="0">
                          <a:solidFill>
                            <a:schemeClr val="accent2"/>
                          </a:solidFill>
                        </a:rPr>
                        <a:t>4.99%</a:t>
                      </a:r>
                    </a:p>
                  </a:txBody>
                  <a:tcPr/>
                </a:tc>
                <a:extLst>
                  <a:ext uri="{0D108BD9-81ED-4DB2-BD59-A6C34878D82A}">
                    <a16:rowId xmlns:a16="http://schemas.microsoft.com/office/drawing/2014/main" val="2635466168"/>
                  </a:ext>
                </a:extLst>
              </a:tr>
            </a:tbl>
          </a:graphicData>
        </a:graphic>
      </p:graphicFrame>
      <p:sp>
        <p:nvSpPr>
          <p:cNvPr id="15" name="TextBox 14">
            <a:extLst>
              <a:ext uri="{FF2B5EF4-FFF2-40B4-BE49-F238E27FC236}">
                <a16:creationId xmlns:a16="http://schemas.microsoft.com/office/drawing/2014/main" id="{32FCE68E-08B9-4C96-891A-964481D843C5}"/>
              </a:ext>
            </a:extLst>
          </p:cNvPr>
          <p:cNvSpPr txBox="1"/>
          <p:nvPr/>
        </p:nvSpPr>
        <p:spPr>
          <a:xfrm>
            <a:off x="4808136" y="2303617"/>
            <a:ext cx="1230924" cy="468269"/>
          </a:xfrm>
          <a:prstGeom prst="rect">
            <a:avLst/>
          </a:prstGeom>
        </p:spPr>
        <p:txBody>
          <a:bodyPr vert="horz" lIns="91440" tIns="45720" rIns="91440" bIns="45720" rtlCol="0" anchor="b">
            <a:normAutofit/>
          </a:bodyPr>
          <a:lstStyle/>
          <a:p>
            <a:pPr algn="ctr">
              <a:lnSpc>
                <a:spcPct val="90000"/>
              </a:lnSpc>
              <a:spcBef>
                <a:spcPts val="1000"/>
              </a:spcBef>
              <a:spcAft>
                <a:spcPts val="600"/>
              </a:spcAft>
            </a:pPr>
            <a:r>
              <a:rPr lang="en-US" sz="2000" b="1" kern="1200" dirty="0">
                <a:solidFill>
                  <a:schemeClr val="accent5"/>
                </a:solidFill>
                <a:latin typeface="+mn-lt"/>
                <a:ea typeface="+mn-ea"/>
                <a:cs typeface="+mn-cs"/>
              </a:rPr>
              <a:t>Periodic</a:t>
            </a:r>
          </a:p>
        </p:txBody>
      </p:sp>
      <p:sp>
        <p:nvSpPr>
          <p:cNvPr id="16" name="TextBox 15">
            <a:extLst>
              <a:ext uri="{FF2B5EF4-FFF2-40B4-BE49-F238E27FC236}">
                <a16:creationId xmlns:a16="http://schemas.microsoft.com/office/drawing/2014/main" id="{19ADE94A-3330-409F-893B-30B94C6F1B95}"/>
              </a:ext>
            </a:extLst>
          </p:cNvPr>
          <p:cNvSpPr txBox="1"/>
          <p:nvPr/>
        </p:nvSpPr>
        <p:spPr>
          <a:xfrm>
            <a:off x="4637838" y="2618076"/>
            <a:ext cx="1386150" cy="511985"/>
          </a:xfrm>
          <a:prstGeom prst="rect">
            <a:avLst/>
          </a:prstGeom>
        </p:spPr>
        <p:txBody>
          <a:bodyPr vert="horz" lIns="91440" tIns="45720" rIns="91440" bIns="45720" rtlCol="0" anchor="b">
            <a:normAutofit fontScale="85000" lnSpcReduction="10000"/>
          </a:bodyPr>
          <a:lstStyle/>
          <a:p>
            <a:pPr algn="ctr">
              <a:lnSpc>
                <a:spcPct val="90000"/>
              </a:lnSpc>
              <a:spcBef>
                <a:spcPts val="1000"/>
              </a:spcBef>
              <a:spcAft>
                <a:spcPts val="600"/>
              </a:spcAft>
            </a:pPr>
            <a:r>
              <a:rPr lang="en-US" sz="2400" b="1" kern="1200" dirty="0">
                <a:solidFill>
                  <a:schemeClr val="accent5"/>
                </a:solidFill>
                <a:latin typeface="+mn-lt"/>
                <a:ea typeface="+mn-ea"/>
                <a:cs typeface="+mn-cs"/>
              </a:rPr>
              <a:t>Annualized</a:t>
            </a:r>
          </a:p>
        </p:txBody>
      </p:sp>
    </p:spTree>
    <p:extLst>
      <p:ext uri="{BB962C8B-B14F-4D97-AF65-F5344CB8AC3E}">
        <p14:creationId xmlns:p14="http://schemas.microsoft.com/office/powerpoint/2010/main" val="101423487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A9E5D8-C900-40C8-9DF5-CA3C605C261C}"/>
              </a:ext>
            </a:extLst>
          </p:cNvPr>
          <p:cNvSpPr>
            <a:spLocks noGrp="1"/>
          </p:cNvSpPr>
          <p:nvPr>
            <p:ph type="ctrTitle"/>
          </p:nvPr>
        </p:nvSpPr>
        <p:spPr/>
        <p:txBody>
          <a:bodyPr/>
          <a:lstStyle/>
          <a:p>
            <a:r>
              <a:rPr lang="en-US" dirty="0">
                <a:hlinkClick r:id="rId2"/>
              </a:rPr>
              <a:t>Interactive dashboard</a:t>
            </a:r>
            <a:endParaRPr lang="en-US" dirty="0"/>
          </a:p>
        </p:txBody>
      </p:sp>
      <p:sp>
        <p:nvSpPr>
          <p:cNvPr id="3" name="Subtitle 2">
            <a:extLst>
              <a:ext uri="{FF2B5EF4-FFF2-40B4-BE49-F238E27FC236}">
                <a16:creationId xmlns:a16="http://schemas.microsoft.com/office/drawing/2014/main" id="{6CDEEB32-70FC-4F49-8364-C15C87842BA7}"/>
              </a:ext>
            </a:extLst>
          </p:cNvPr>
          <p:cNvSpPr>
            <a:spLocks noGrp="1"/>
          </p:cNvSpPr>
          <p:nvPr>
            <p:ph type="subTitle" idx="1"/>
          </p:nvPr>
        </p:nvSpPr>
        <p:spPr/>
        <p:txBody>
          <a:bodyPr/>
          <a:lstStyle/>
          <a:p>
            <a:r>
              <a:rPr lang="en-US" dirty="0"/>
              <a:t>See our strategies in action, visit our live dashboard and see how we perform.</a:t>
            </a:r>
          </a:p>
        </p:txBody>
      </p:sp>
      <p:pic>
        <p:nvPicPr>
          <p:cNvPr id="17" name="Picture Placeholder 16" descr="A screenshot of a computer&#10;&#10;Description automatically generated">
            <a:extLst>
              <a:ext uri="{FF2B5EF4-FFF2-40B4-BE49-F238E27FC236}">
                <a16:creationId xmlns:a16="http://schemas.microsoft.com/office/drawing/2014/main" id="{34565514-7067-4951-8551-859E28BE525A}"/>
              </a:ext>
            </a:extLst>
          </p:cNvPr>
          <p:cNvPicPr>
            <a:picLocks noGrp="1" noChangeAspect="1"/>
          </p:cNvPicPr>
          <p:nvPr>
            <p:ph type="pic" sz="quarter" idx="10"/>
          </p:nvPr>
        </p:nvPicPr>
        <p:blipFill rotWithShape="1">
          <a:blip r:embed="rId3"/>
          <a:srcRect l="2128" t="-898" r="55630" b="898"/>
          <a:stretch/>
        </p:blipFill>
        <p:spPr>
          <a:xfrm>
            <a:off x="710812" y="728545"/>
            <a:ext cx="5305661" cy="5305661"/>
          </a:xfrm>
        </p:spPr>
      </p:pic>
    </p:spTree>
    <p:extLst>
      <p:ext uri="{BB962C8B-B14F-4D97-AF65-F5344CB8AC3E}">
        <p14:creationId xmlns:p14="http://schemas.microsoft.com/office/powerpoint/2010/main" val="307294072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GettyImages-187834021.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31144" r="15846" b="20819"/>
          <a:stretch/>
        </p:blipFill>
        <p:spPr bwMode="auto">
          <a:xfrm>
            <a:off x="0" y="-101600"/>
            <a:ext cx="12192000" cy="6959600"/>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22"/>
          <p:cNvSpPr/>
          <p:nvPr/>
        </p:nvSpPr>
        <p:spPr bwMode="ltGray">
          <a:xfrm>
            <a:off x="-165271" y="9588204"/>
            <a:ext cx="1049878" cy="811953"/>
          </a:xfrm>
          <a:prstGeom prst="rect">
            <a:avLst/>
          </a:prstGeom>
          <a:gradFill>
            <a:gsLst>
              <a:gs pos="0">
                <a:schemeClr val="tx1">
                  <a:alpha val="30000"/>
                </a:schemeClr>
              </a:gs>
              <a:gs pos="100000">
                <a:schemeClr val="tx1">
                  <a:alpha val="89000"/>
                </a:schemeClr>
              </a:gs>
            </a:gsLst>
            <a:lin ang="5400000" scaled="1"/>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err="1">
              <a:solidFill>
                <a:prstClr val="white"/>
              </a:solidFill>
            </a:endParaRPr>
          </a:p>
        </p:txBody>
      </p:sp>
      <p:sp>
        <p:nvSpPr>
          <p:cNvPr id="6" name="Rectangle 5"/>
          <p:cNvSpPr/>
          <p:nvPr/>
        </p:nvSpPr>
        <p:spPr bwMode="ltGray">
          <a:xfrm>
            <a:off x="477284" y="3026109"/>
            <a:ext cx="2831182" cy="805782"/>
          </a:xfrm>
          <a:prstGeom prst="rect">
            <a:avLst/>
          </a:prstGeom>
          <a:no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210312" tIns="137160" rIns="137160" bIns="137160" rtlCol="0" anchor="ctr">
            <a:noAutofit/>
          </a:bodyPr>
          <a:lstStyle/>
          <a:p>
            <a:pPr>
              <a:lnSpc>
                <a:spcPct val="90000"/>
              </a:lnSpc>
            </a:pPr>
            <a:r>
              <a:rPr lang="en-GB" sz="2800" dirty="0">
                <a:solidFill>
                  <a:prstClr val="white"/>
                </a:solidFill>
              </a:rPr>
              <a:t>Project Schedule and Next Steps</a:t>
            </a:r>
            <a:endParaRPr lang="en-GB" sz="2400" b="1" dirty="0">
              <a:solidFill>
                <a:prstClr val="white"/>
              </a:solidFill>
              <a:latin typeface="Calibri Light" panose="020F0302020204030204" pitchFamily="34" charset="0"/>
              <a:cs typeface="Calibri" panose="020F0502020204030204" pitchFamily="34" charset="0"/>
            </a:endParaRPr>
          </a:p>
        </p:txBody>
      </p:sp>
      <p:grpSp>
        <p:nvGrpSpPr>
          <p:cNvPr id="44" name="Group 43"/>
          <p:cNvGrpSpPr/>
          <p:nvPr/>
        </p:nvGrpSpPr>
        <p:grpSpPr>
          <a:xfrm>
            <a:off x="10564484" y="6449405"/>
            <a:ext cx="740366" cy="179271"/>
            <a:chOff x="-504825" y="3757613"/>
            <a:chExt cx="1009650" cy="244475"/>
          </a:xfrm>
          <a:solidFill>
            <a:schemeClr val="bg1">
              <a:lumMod val="85000"/>
            </a:schemeClr>
          </a:solidFill>
        </p:grpSpPr>
        <p:sp>
          <p:nvSpPr>
            <p:cNvPr id="45" name="Freeform 5"/>
            <p:cNvSpPr>
              <a:spLocks/>
            </p:cNvSpPr>
            <p:nvPr userDrawn="1"/>
          </p:nvSpPr>
          <p:spPr bwMode="auto">
            <a:xfrm>
              <a:off x="-504825" y="3808413"/>
              <a:ext cx="193675" cy="193675"/>
            </a:xfrm>
            <a:custGeom>
              <a:avLst/>
              <a:gdLst>
                <a:gd name="T0" fmla="*/ 0 w 122"/>
                <a:gd name="T1" fmla="*/ 122 h 122"/>
                <a:gd name="T2" fmla="*/ 0 w 122"/>
                <a:gd name="T3" fmla="*/ 0 h 122"/>
                <a:gd name="T4" fmla="*/ 30 w 122"/>
                <a:gd name="T5" fmla="*/ 0 h 122"/>
                <a:gd name="T6" fmla="*/ 30 w 122"/>
                <a:gd name="T7" fmla="*/ 92 h 122"/>
                <a:gd name="T8" fmla="*/ 122 w 122"/>
                <a:gd name="T9" fmla="*/ 92 h 122"/>
                <a:gd name="T10" fmla="*/ 122 w 122"/>
                <a:gd name="T11" fmla="*/ 122 h 122"/>
                <a:gd name="T12" fmla="*/ 0 w 122"/>
                <a:gd name="T13" fmla="*/ 122 h 122"/>
                <a:gd name="T14" fmla="*/ 0 w 122"/>
                <a:gd name="T15" fmla="*/ 122 h 1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2">
                  <a:moveTo>
                    <a:pt x="0" y="122"/>
                  </a:moveTo>
                  <a:lnTo>
                    <a:pt x="0" y="0"/>
                  </a:lnTo>
                  <a:lnTo>
                    <a:pt x="30" y="0"/>
                  </a:lnTo>
                  <a:lnTo>
                    <a:pt x="30" y="92"/>
                  </a:lnTo>
                  <a:lnTo>
                    <a:pt x="122" y="92"/>
                  </a:lnTo>
                  <a:lnTo>
                    <a:pt x="122" y="122"/>
                  </a:lnTo>
                  <a:lnTo>
                    <a:pt x="0" y="122"/>
                  </a:lnTo>
                  <a:lnTo>
                    <a:pt x="0" y="1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46" name="Freeform 6"/>
            <p:cNvSpPr>
              <a:spLocks/>
            </p:cNvSpPr>
            <p:nvPr userDrawn="1"/>
          </p:nvSpPr>
          <p:spPr bwMode="auto">
            <a:xfrm>
              <a:off x="-457200" y="3763963"/>
              <a:ext cx="193675" cy="190500"/>
            </a:xfrm>
            <a:custGeom>
              <a:avLst/>
              <a:gdLst>
                <a:gd name="T0" fmla="*/ 0 w 122"/>
                <a:gd name="T1" fmla="*/ 28 h 120"/>
                <a:gd name="T2" fmla="*/ 0 w 122"/>
                <a:gd name="T3" fmla="*/ 0 h 120"/>
                <a:gd name="T4" fmla="*/ 122 w 122"/>
                <a:gd name="T5" fmla="*/ 0 h 120"/>
                <a:gd name="T6" fmla="*/ 122 w 122"/>
                <a:gd name="T7" fmla="*/ 120 h 120"/>
                <a:gd name="T8" fmla="*/ 92 w 122"/>
                <a:gd name="T9" fmla="*/ 120 h 120"/>
                <a:gd name="T10" fmla="*/ 92 w 122"/>
                <a:gd name="T11" fmla="*/ 28 h 120"/>
                <a:gd name="T12" fmla="*/ 0 w 122"/>
                <a:gd name="T13" fmla="*/ 28 h 120"/>
                <a:gd name="T14" fmla="*/ 0 w 122"/>
                <a:gd name="T15" fmla="*/ 28 h 1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0">
                  <a:moveTo>
                    <a:pt x="0" y="28"/>
                  </a:moveTo>
                  <a:lnTo>
                    <a:pt x="0" y="0"/>
                  </a:lnTo>
                  <a:lnTo>
                    <a:pt x="122" y="0"/>
                  </a:lnTo>
                  <a:lnTo>
                    <a:pt x="122" y="120"/>
                  </a:lnTo>
                  <a:lnTo>
                    <a:pt x="92" y="120"/>
                  </a:lnTo>
                  <a:lnTo>
                    <a:pt x="92" y="28"/>
                  </a:lnTo>
                  <a:lnTo>
                    <a:pt x="0" y="28"/>
                  </a:lnTo>
                  <a:lnTo>
                    <a:pt x="0"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47" name="Freeform 7"/>
            <p:cNvSpPr>
              <a:spLocks/>
            </p:cNvSpPr>
            <p:nvPr userDrawn="1"/>
          </p:nvSpPr>
          <p:spPr bwMode="auto">
            <a:xfrm>
              <a:off x="-209550" y="3763963"/>
              <a:ext cx="111125" cy="101600"/>
            </a:xfrm>
            <a:custGeom>
              <a:avLst/>
              <a:gdLst>
                <a:gd name="T0" fmla="*/ 70 w 70"/>
                <a:gd name="T1" fmla="*/ 64 h 64"/>
                <a:gd name="T2" fmla="*/ 70 w 70"/>
                <a:gd name="T3" fmla="*/ 0 h 64"/>
                <a:gd name="T4" fmla="*/ 58 w 70"/>
                <a:gd name="T5" fmla="*/ 0 h 64"/>
                <a:gd name="T6" fmla="*/ 36 w 70"/>
                <a:gd name="T7" fmla="*/ 32 h 64"/>
                <a:gd name="T8" fmla="*/ 14 w 70"/>
                <a:gd name="T9" fmla="*/ 0 h 64"/>
                <a:gd name="T10" fmla="*/ 0 w 70"/>
                <a:gd name="T11" fmla="*/ 0 h 64"/>
                <a:gd name="T12" fmla="*/ 0 w 70"/>
                <a:gd name="T13" fmla="*/ 64 h 64"/>
                <a:gd name="T14" fmla="*/ 14 w 70"/>
                <a:gd name="T15" fmla="*/ 64 h 64"/>
                <a:gd name="T16" fmla="*/ 14 w 70"/>
                <a:gd name="T17" fmla="*/ 22 h 64"/>
                <a:gd name="T18" fmla="*/ 32 w 70"/>
                <a:gd name="T19" fmla="*/ 48 h 64"/>
                <a:gd name="T20" fmla="*/ 40 w 70"/>
                <a:gd name="T21" fmla="*/ 48 h 64"/>
                <a:gd name="T22" fmla="*/ 58 w 70"/>
                <a:gd name="T23" fmla="*/ 22 h 64"/>
                <a:gd name="T24" fmla="*/ 58 w 70"/>
                <a:gd name="T25" fmla="*/ 64 h 64"/>
                <a:gd name="T26" fmla="*/ 70 w 70"/>
                <a:gd name="T27" fmla="*/ 64 h 64"/>
                <a:gd name="T28" fmla="*/ 70 w 70"/>
                <a:gd name="T29"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4">
                  <a:moveTo>
                    <a:pt x="70" y="64"/>
                  </a:moveTo>
                  <a:lnTo>
                    <a:pt x="70" y="0"/>
                  </a:lnTo>
                  <a:lnTo>
                    <a:pt x="58" y="0"/>
                  </a:lnTo>
                  <a:lnTo>
                    <a:pt x="36" y="32"/>
                  </a:lnTo>
                  <a:lnTo>
                    <a:pt x="14" y="0"/>
                  </a:lnTo>
                  <a:lnTo>
                    <a:pt x="0" y="0"/>
                  </a:lnTo>
                  <a:lnTo>
                    <a:pt x="0" y="64"/>
                  </a:lnTo>
                  <a:lnTo>
                    <a:pt x="14" y="64"/>
                  </a:lnTo>
                  <a:lnTo>
                    <a:pt x="14" y="22"/>
                  </a:lnTo>
                  <a:lnTo>
                    <a:pt x="32" y="48"/>
                  </a:lnTo>
                  <a:lnTo>
                    <a:pt x="40" y="48"/>
                  </a:lnTo>
                  <a:lnTo>
                    <a:pt x="58" y="22"/>
                  </a:lnTo>
                  <a:lnTo>
                    <a:pt x="58" y="64"/>
                  </a:lnTo>
                  <a:lnTo>
                    <a:pt x="70" y="64"/>
                  </a:lnTo>
                  <a:lnTo>
                    <a:pt x="70"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48" name="Freeform 8"/>
            <p:cNvSpPr>
              <a:spLocks/>
            </p:cNvSpPr>
            <p:nvPr userDrawn="1"/>
          </p:nvSpPr>
          <p:spPr bwMode="auto">
            <a:xfrm>
              <a:off x="-44450" y="3763963"/>
              <a:ext cx="19050" cy="101600"/>
            </a:xfrm>
            <a:custGeom>
              <a:avLst/>
              <a:gdLst>
                <a:gd name="T0" fmla="*/ 0 w 12"/>
                <a:gd name="T1" fmla="*/ 64 h 64"/>
                <a:gd name="T2" fmla="*/ 12 w 12"/>
                <a:gd name="T3" fmla="*/ 64 h 64"/>
                <a:gd name="T4" fmla="*/ 12 w 12"/>
                <a:gd name="T5" fmla="*/ 0 h 64"/>
                <a:gd name="T6" fmla="*/ 0 w 12"/>
                <a:gd name="T7" fmla="*/ 0 h 64"/>
                <a:gd name="T8" fmla="*/ 0 w 12"/>
                <a:gd name="T9" fmla="*/ 64 h 64"/>
                <a:gd name="T10" fmla="*/ 0 w 12"/>
                <a:gd name="T11" fmla="*/ 64 h 64"/>
              </a:gdLst>
              <a:ahLst/>
              <a:cxnLst>
                <a:cxn ang="0">
                  <a:pos x="T0" y="T1"/>
                </a:cxn>
                <a:cxn ang="0">
                  <a:pos x="T2" y="T3"/>
                </a:cxn>
                <a:cxn ang="0">
                  <a:pos x="T4" y="T5"/>
                </a:cxn>
                <a:cxn ang="0">
                  <a:pos x="T6" y="T7"/>
                </a:cxn>
                <a:cxn ang="0">
                  <a:pos x="T8" y="T9"/>
                </a:cxn>
                <a:cxn ang="0">
                  <a:pos x="T10" y="T11"/>
                </a:cxn>
              </a:cxnLst>
              <a:rect l="0" t="0" r="r" b="b"/>
              <a:pathLst>
                <a:path w="12" h="64">
                  <a:moveTo>
                    <a:pt x="0" y="64"/>
                  </a:moveTo>
                  <a:lnTo>
                    <a:pt x="12" y="64"/>
                  </a:lnTo>
                  <a:lnTo>
                    <a:pt x="12" y="0"/>
                  </a:lnTo>
                  <a:lnTo>
                    <a:pt x="0" y="0"/>
                  </a:lnTo>
                  <a:lnTo>
                    <a:pt x="0" y="64"/>
                  </a:lnTo>
                  <a:lnTo>
                    <a:pt x="0"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49" name="Freeform 9"/>
            <p:cNvSpPr>
              <a:spLocks/>
            </p:cNvSpPr>
            <p:nvPr userDrawn="1"/>
          </p:nvSpPr>
          <p:spPr bwMode="auto">
            <a:xfrm>
              <a:off x="28575" y="3763963"/>
              <a:ext cx="98425" cy="101600"/>
            </a:xfrm>
            <a:custGeom>
              <a:avLst/>
              <a:gdLst>
                <a:gd name="T0" fmla="*/ 62 w 62"/>
                <a:gd name="T1" fmla="*/ 58 h 64"/>
                <a:gd name="T2" fmla="*/ 62 w 62"/>
                <a:gd name="T3" fmla="*/ 44 h 64"/>
                <a:gd name="T4" fmla="*/ 50 w 62"/>
                <a:gd name="T5" fmla="*/ 44 h 64"/>
                <a:gd name="T6" fmla="*/ 50 w 62"/>
                <a:gd name="T7" fmla="*/ 52 h 64"/>
                <a:gd name="T8" fmla="*/ 12 w 62"/>
                <a:gd name="T9" fmla="*/ 52 h 64"/>
                <a:gd name="T10" fmla="*/ 12 w 62"/>
                <a:gd name="T11" fmla="*/ 12 h 64"/>
                <a:gd name="T12" fmla="*/ 50 w 62"/>
                <a:gd name="T13" fmla="*/ 12 h 64"/>
                <a:gd name="T14" fmla="*/ 50 w 62"/>
                <a:gd name="T15" fmla="*/ 18 h 64"/>
                <a:gd name="T16" fmla="*/ 62 w 62"/>
                <a:gd name="T17" fmla="*/ 20 h 64"/>
                <a:gd name="T18" fmla="*/ 62 w 62"/>
                <a:gd name="T19" fmla="*/ 6 h 64"/>
                <a:gd name="T20" fmla="*/ 62 w 62"/>
                <a:gd name="T21" fmla="*/ 6 h 64"/>
                <a:gd name="T22" fmla="*/ 62 w 62"/>
                <a:gd name="T23" fmla="*/ 0 h 64"/>
                <a:gd name="T24" fmla="*/ 56 w 62"/>
                <a:gd name="T25" fmla="*/ 0 h 64"/>
                <a:gd name="T26" fmla="*/ 6 w 62"/>
                <a:gd name="T27" fmla="*/ 0 h 64"/>
                <a:gd name="T28" fmla="*/ 6 w 62"/>
                <a:gd name="T29" fmla="*/ 0 h 64"/>
                <a:gd name="T30" fmla="*/ 0 w 62"/>
                <a:gd name="T31" fmla="*/ 0 h 64"/>
                <a:gd name="T32" fmla="*/ 0 w 62"/>
                <a:gd name="T33" fmla="*/ 6 h 64"/>
                <a:gd name="T34" fmla="*/ 0 w 62"/>
                <a:gd name="T35" fmla="*/ 58 h 64"/>
                <a:gd name="T36" fmla="*/ 0 w 62"/>
                <a:gd name="T37" fmla="*/ 58 h 64"/>
                <a:gd name="T38" fmla="*/ 0 w 62"/>
                <a:gd name="T39" fmla="*/ 62 h 64"/>
                <a:gd name="T40" fmla="*/ 6 w 62"/>
                <a:gd name="T41" fmla="*/ 64 h 64"/>
                <a:gd name="T42" fmla="*/ 56 w 62"/>
                <a:gd name="T43" fmla="*/ 64 h 64"/>
                <a:gd name="T44" fmla="*/ 56 w 62"/>
                <a:gd name="T45" fmla="*/ 64 h 64"/>
                <a:gd name="T46" fmla="*/ 62 w 62"/>
                <a:gd name="T47" fmla="*/ 62 h 64"/>
                <a:gd name="T48" fmla="*/ 62 w 62"/>
                <a:gd name="T49" fmla="*/ 58 h 64"/>
                <a:gd name="T50" fmla="*/ 62 w 62"/>
                <a:gd name="T51" fmla="*/ 5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2" h="64">
                  <a:moveTo>
                    <a:pt x="62" y="58"/>
                  </a:moveTo>
                  <a:lnTo>
                    <a:pt x="62" y="44"/>
                  </a:lnTo>
                  <a:lnTo>
                    <a:pt x="50" y="44"/>
                  </a:lnTo>
                  <a:lnTo>
                    <a:pt x="50" y="52"/>
                  </a:lnTo>
                  <a:lnTo>
                    <a:pt x="12" y="52"/>
                  </a:lnTo>
                  <a:lnTo>
                    <a:pt x="12" y="12"/>
                  </a:lnTo>
                  <a:lnTo>
                    <a:pt x="50" y="12"/>
                  </a:lnTo>
                  <a:lnTo>
                    <a:pt x="50" y="18"/>
                  </a:lnTo>
                  <a:lnTo>
                    <a:pt x="62" y="20"/>
                  </a:lnTo>
                  <a:lnTo>
                    <a:pt x="62" y="6"/>
                  </a:lnTo>
                  <a:lnTo>
                    <a:pt x="62" y="6"/>
                  </a:lnTo>
                  <a:lnTo>
                    <a:pt x="62" y="0"/>
                  </a:lnTo>
                  <a:lnTo>
                    <a:pt x="56" y="0"/>
                  </a:lnTo>
                  <a:lnTo>
                    <a:pt x="6" y="0"/>
                  </a:lnTo>
                  <a:lnTo>
                    <a:pt x="6" y="0"/>
                  </a:lnTo>
                  <a:lnTo>
                    <a:pt x="0" y="0"/>
                  </a:lnTo>
                  <a:lnTo>
                    <a:pt x="0" y="6"/>
                  </a:lnTo>
                  <a:lnTo>
                    <a:pt x="0" y="58"/>
                  </a:lnTo>
                  <a:lnTo>
                    <a:pt x="0" y="58"/>
                  </a:lnTo>
                  <a:lnTo>
                    <a:pt x="0" y="62"/>
                  </a:lnTo>
                  <a:lnTo>
                    <a:pt x="6" y="64"/>
                  </a:lnTo>
                  <a:lnTo>
                    <a:pt x="56" y="64"/>
                  </a:lnTo>
                  <a:lnTo>
                    <a:pt x="56" y="64"/>
                  </a:lnTo>
                  <a:lnTo>
                    <a:pt x="62" y="62"/>
                  </a:lnTo>
                  <a:lnTo>
                    <a:pt x="62" y="58"/>
                  </a:lnTo>
                  <a:lnTo>
                    <a:pt x="62" y="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0" name="Freeform 10"/>
            <p:cNvSpPr>
              <a:spLocks noEditPoints="1"/>
            </p:cNvSpPr>
            <p:nvPr userDrawn="1"/>
          </p:nvSpPr>
          <p:spPr bwMode="auto">
            <a:xfrm>
              <a:off x="180975" y="3763963"/>
              <a:ext cx="101600" cy="101600"/>
            </a:xfrm>
            <a:custGeom>
              <a:avLst/>
              <a:gdLst>
                <a:gd name="T0" fmla="*/ 64 w 64"/>
                <a:gd name="T1" fmla="*/ 64 h 64"/>
                <a:gd name="T2" fmla="*/ 44 w 64"/>
                <a:gd name="T3" fmla="*/ 38 h 64"/>
                <a:gd name="T4" fmla="*/ 58 w 64"/>
                <a:gd name="T5" fmla="*/ 38 h 64"/>
                <a:gd name="T6" fmla="*/ 58 w 64"/>
                <a:gd name="T7" fmla="*/ 38 h 64"/>
                <a:gd name="T8" fmla="*/ 62 w 64"/>
                <a:gd name="T9" fmla="*/ 36 h 64"/>
                <a:gd name="T10" fmla="*/ 64 w 64"/>
                <a:gd name="T11" fmla="*/ 32 h 64"/>
                <a:gd name="T12" fmla="*/ 64 w 64"/>
                <a:gd name="T13" fmla="*/ 6 h 64"/>
                <a:gd name="T14" fmla="*/ 64 w 64"/>
                <a:gd name="T15" fmla="*/ 6 h 64"/>
                <a:gd name="T16" fmla="*/ 62 w 64"/>
                <a:gd name="T17" fmla="*/ 0 h 64"/>
                <a:gd name="T18" fmla="*/ 58 w 64"/>
                <a:gd name="T19" fmla="*/ 0 h 64"/>
                <a:gd name="T20" fmla="*/ 0 w 64"/>
                <a:gd name="T21" fmla="*/ 0 h 64"/>
                <a:gd name="T22" fmla="*/ 0 w 64"/>
                <a:gd name="T23" fmla="*/ 64 h 64"/>
                <a:gd name="T24" fmla="*/ 12 w 64"/>
                <a:gd name="T25" fmla="*/ 64 h 64"/>
                <a:gd name="T26" fmla="*/ 12 w 64"/>
                <a:gd name="T27" fmla="*/ 38 h 64"/>
                <a:gd name="T28" fmla="*/ 28 w 64"/>
                <a:gd name="T29" fmla="*/ 38 h 64"/>
                <a:gd name="T30" fmla="*/ 48 w 64"/>
                <a:gd name="T31" fmla="*/ 64 h 64"/>
                <a:gd name="T32" fmla="*/ 64 w 64"/>
                <a:gd name="T33" fmla="*/ 64 h 64"/>
                <a:gd name="T34" fmla="*/ 64 w 64"/>
                <a:gd name="T35" fmla="*/ 64 h 64"/>
                <a:gd name="T36" fmla="*/ 12 w 64"/>
                <a:gd name="T37" fmla="*/ 12 h 64"/>
                <a:gd name="T38" fmla="*/ 50 w 64"/>
                <a:gd name="T39" fmla="*/ 12 h 64"/>
                <a:gd name="T40" fmla="*/ 50 w 64"/>
                <a:gd name="T41" fmla="*/ 26 h 64"/>
                <a:gd name="T42" fmla="*/ 12 w 64"/>
                <a:gd name="T43" fmla="*/ 26 h 64"/>
                <a:gd name="T44" fmla="*/ 12 w 64"/>
                <a:gd name="T45" fmla="*/ 12 h 64"/>
                <a:gd name="T46" fmla="*/ 12 w 64"/>
                <a:gd name="T47" fmla="*/ 1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4">
                  <a:moveTo>
                    <a:pt x="64" y="64"/>
                  </a:moveTo>
                  <a:lnTo>
                    <a:pt x="44" y="38"/>
                  </a:lnTo>
                  <a:lnTo>
                    <a:pt x="58" y="38"/>
                  </a:lnTo>
                  <a:lnTo>
                    <a:pt x="58" y="38"/>
                  </a:lnTo>
                  <a:lnTo>
                    <a:pt x="62" y="36"/>
                  </a:lnTo>
                  <a:lnTo>
                    <a:pt x="64" y="32"/>
                  </a:lnTo>
                  <a:lnTo>
                    <a:pt x="64" y="6"/>
                  </a:lnTo>
                  <a:lnTo>
                    <a:pt x="64" y="6"/>
                  </a:lnTo>
                  <a:lnTo>
                    <a:pt x="62" y="0"/>
                  </a:lnTo>
                  <a:lnTo>
                    <a:pt x="58" y="0"/>
                  </a:lnTo>
                  <a:lnTo>
                    <a:pt x="0" y="0"/>
                  </a:lnTo>
                  <a:lnTo>
                    <a:pt x="0" y="64"/>
                  </a:lnTo>
                  <a:lnTo>
                    <a:pt x="12" y="64"/>
                  </a:lnTo>
                  <a:lnTo>
                    <a:pt x="12" y="38"/>
                  </a:lnTo>
                  <a:lnTo>
                    <a:pt x="28" y="38"/>
                  </a:lnTo>
                  <a:lnTo>
                    <a:pt x="48" y="64"/>
                  </a:lnTo>
                  <a:lnTo>
                    <a:pt x="64" y="64"/>
                  </a:lnTo>
                  <a:lnTo>
                    <a:pt x="64" y="64"/>
                  </a:lnTo>
                  <a:close/>
                  <a:moveTo>
                    <a:pt x="12" y="12"/>
                  </a:moveTo>
                  <a:lnTo>
                    <a:pt x="50" y="12"/>
                  </a:lnTo>
                  <a:lnTo>
                    <a:pt x="50" y="26"/>
                  </a:lnTo>
                  <a:lnTo>
                    <a:pt x="12" y="26"/>
                  </a:lnTo>
                  <a:lnTo>
                    <a:pt x="12" y="12"/>
                  </a:lnTo>
                  <a:lnTo>
                    <a:pt x="1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1" name="Freeform 11"/>
            <p:cNvSpPr>
              <a:spLocks noEditPoints="1"/>
            </p:cNvSpPr>
            <p:nvPr userDrawn="1"/>
          </p:nvSpPr>
          <p:spPr bwMode="auto">
            <a:xfrm>
              <a:off x="333375" y="3763963"/>
              <a:ext cx="101600" cy="101600"/>
            </a:xfrm>
            <a:custGeom>
              <a:avLst/>
              <a:gdLst>
                <a:gd name="T0" fmla="*/ 64 w 64"/>
                <a:gd name="T1" fmla="*/ 58 h 64"/>
                <a:gd name="T2" fmla="*/ 64 w 64"/>
                <a:gd name="T3" fmla="*/ 6 h 64"/>
                <a:gd name="T4" fmla="*/ 64 w 64"/>
                <a:gd name="T5" fmla="*/ 6 h 64"/>
                <a:gd name="T6" fmla="*/ 62 w 64"/>
                <a:gd name="T7" fmla="*/ 0 h 64"/>
                <a:gd name="T8" fmla="*/ 58 w 64"/>
                <a:gd name="T9" fmla="*/ 0 h 64"/>
                <a:gd name="T10" fmla="*/ 6 w 64"/>
                <a:gd name="T11" fmla="*/ 0 h 64"/>
                <a:gd name="T12" fmla="*/ 6 w 64"/>
                <a:gd name="T13" fmla="*/ 0 h 64"/>
                <a:gd name="T14" fmla="*/ 2 w 64"/>
                <a:gd name="T15" fmla="*/ 0 h 64"/>
                <a:gd name="T16" fmla="*/ 0 w 64"/>
                <a:gd name="T17" fmla="*/ 6 h 64"/>
                <a:gd name="T18" fmla="*/ 0 w 64"/>
                <a:gd name="T19" fmla="*/ 58 h 64"/>
                <a:gd name="T20" fmla="*/ 0 w 64"/>
                <a:gd name="T21" fmla="*/ 58 h 64"/>
                <a:gd name="T22" fmla="*/ 2 w 64"/>
                <a:gd name="T23" fmla="*/ 62 h 64"/>
                <a:gd name="T24" fmla="*/ 6 w 64"/>
                <a:gd name="T25" fmla="*/ 64 h 64"/>
                <a:gd name="T26" fmla="*/ 58 w 64"/>
                <a:gd name="T27" fmla="*/ 64 h 64"/>
                <a:gd name="T28" fmla="*/ 58 w 64"/>
                <a:gd name="T29" fmla="*/ 64 h 64"/>
                <a:gd name="T30" fmla="*/ 62 w 64"/>
                <a:gd name="T31" fmla="*/ 62 h 64"/>
                <a:gd name="T32" fmla="*/ 64 w 64"/>
                <a:gd name="T33" fmla="*/ 58 h 64"/>
                <a:gd name="T34" fmla="*/ 64 w 64"/>
                <a:gd name="T35" fmla="*/ 58 h 64"/>
                <a:gd name="T36" fmla="*/ 12 w 64"/>
                <a:gd name="T37" fmla="*/ 12 h 64"/>
                <a:gd name="T38" fmla="*/ 52 w 64"/>
                <a:gd name="T39" fmla="*/ 12 h 64"/>
                <a:gd name="T40" fmla="*/ 52 w 64"/>
                <a:gd name="T41" fmla="*/ 52 h 64"/>
                <a:gd name="T42" fmla="*/ 12 w 64"/>
                <a:gd name="T43" fmla="*/ 52 h 64"/>
                <a:gd name="T44" fmla="*/ 12 w 64"/>
                <a:gd name="T45" fmla="*/ 12 h 64"/>
                <a:gd name="T46" fmla="*/ 12 w 64"/>
                <a:gd name="T47" fmla="*/ 1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4">
                  <a:moveTo>
                    <a:pt x="64" y="58"/>
                  </a:moveTo>
                  <a:lnTo>
                    <a:pt x="64" y="6"/>
                  </a:lnTo>
                  <a:lnTo>
                    <a:pt x="64" y="6"/>
                  </a:lnTo>
                  <a:lnTo>
                    <a:pt x="62" y="0"/>
                  </a:lnTo>
                  <a:lnTo>
                    <a:pt x="58" y="0"/>
                  </a:lnTo>
                  <a:lnTo>
                    <a:pt x="6" y="0"/>
                  </a:lnTo>
                  <a:lnTo>
                    <a:pt x="6" y="0"/>
                  </a:lnTo>
                  <a:lnTo>
                    <a:pt x="2" y="0"/>
                  </a:lnTo>
                  <a:lnTo>
                    <a:pt x="0" y="6"/>
                  </a:lnTo>
                  <a:lnTo>
                    <a:pt x="0" y="58"/>
                  </a:lnTo>
                  <a:lnTo>
                    <a:pt x="0" y="58"/>
                  </a:lnTo>
                  <a:lnTo>
                    <a:pt x="2" y="62"/>
                  </a:lnTo>
                  <a:lnTo>
                    <a:pt x="6" y="64"/>
                  </a:lnTo>
                  <a:lnTo>
                    <a:pt x="58" y="64"/>
                  </a:lnTo>
                  <a:lnTo>
                    <a:pt x="58" y="64"/>
                  </a:lnTo>
                  <a:lnTo>
                    <a:pt x="62" y="62"/>
                  </a:lnTo>
                  <a:lnTo>
                    <a:pt x="64" y="58"/>
                  </a:lnTo>
                  <a:lnTo>
                    <a:pt x="64" y="58"/>
                  </a:lnTo>
                  <a:close/>
                  <a:moveTo>
                    <a:pt x="12" y="12"/>
                  </a:moveTo>
                  <a:lnTo>
                    <a:pt x="52" y="12"/>
                  </a:lnTo>
                  <a:lnTo>
                    <a:pt x="52" y="52"/>
                  </a:lnTo>
                  <a:lnTo>
                    <a:pt x="12" y="52"/>
                  </a:lnTo>
                  <a:lnTo>
                    <a:pt x="12" y="12"/>
                  </a:lnTo>
                  <a:lnTo>
                    <a:pt x="1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2" name="Freeform 12"/>
            <p:cNvSpPr>
              <a:spLocks/>
            </p:cNvSpPr>
            <p:nvPr userDrawn="1"/>
          </p:nvSpPr>
          <p:spPr bwMode="auto">
            <a:xfrm>
              <a:off x="-209550" y="3897313"/>
              <a:ext cx="101600" cy="104775"/>
            </a:xfrm>
            <a:custGeom>
              <a:avLst/>
              <a:gdLst>
                <a:gd name="T0" fmla="*/ 64 w 64"/>
                <a:gd name="T1" fmla="*/ 14 h 66"/>
                <a:gd name="T2" fmla="*/ 64 w 64"/>
                <a:gd name="T3" fmla="*/ 0 h 66"/>
                <a:gd name="T4" fmla="*/ 0 w 64"/>
                <a:gd name="T5" fmla="*/ 0 h 66"/>
                <a:gd name="T6" fmla="*/ 0 w 64"/>
                <a:gd name="T7" fmla="*/ 66 h 66"/>
                <a:gd name="T8" fmla="*/ 14 w 64"/>
                <a:gd name="T9" fmla="*/ 66 h 66"/>
                <a:gd name="T10" fmla="*/ 14 w 64"/>
                <a:gd name="T11" fmla="*/ 40 h 66"/>
                <a:gd name="T12" fmla="*/ 52 w 64"/>
                <a:gd name="T13" fmla="*/ 40 h 66"/>
                <a:gd name="T14" fmla="*/ 52 w 64"/>
                <a:gd name="T15" fmla="*/ 26 h 66"/>
                <a:gd name="T16" fmla="*/ 14 w 64"/>
                <a:gd name="T17" fmla="*/ 26 h 66"/>
                <a:gd name="T18" fmla="*/ 14 w 64"/>
                <a:gd name="T19" fmla="*/ 14 h 66"/>
                <a:gd name="T20" fmla="*/ 64 w 64"/>
                <a:gd name="T21" fmla="*/ 14 h 66"/>
                <a:gd name="T22" fmla="*/ 64 w 64"/>
                <a:gd name="T23" fmla="*/ 1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66">
                  <a:moveTo>
                    <a:pt x="64" y="14"/>
                  </a:moveTo>
                  <a:lnTo>
                    <a:pt x="64" y="0"/>
                  </a:lnTo>
                  <a:lnTo>
                    <a:pt x="0" y="0"/>
                  </a:lnTo>
                  <a:lnTo>
                    <a:pt x="0" y="66"/>
                  </a:lnTo>
                  <a:lnTo>
                    <a:pt x="14" y="66"/>
                  </a:lnTo>
                  <a:lnTo>
                    <a:pt x="14" y="40"/>
                  </a:lnTo>
                  <a:lnTo>
                    <a:pt x="52" y="40"/>
                  </a:lnTo>
                  <a:lnTo>
                    <a:pt x="52" y="26"/>
                  </a:lnTo>
                  <a:lnTo>
                    <a:pt x="14" y="26"/>
                  </a:lnTo>
                  <a:lnTo>
                    <a:pt x="14" y="14"/>
                  </a:lnTo>
                  <a:lnTo>
                    <a:pt x="64" y="14"/>
                  </a:lnTo>
                  <a:lnTo>
                    <a:pt x="64"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3" name="Freeform 13"/>
            <p:cNvSpPr>
              <a:spLocks noEditPoints="1"/>
            </p:cNvSpPr>
            <p:nvPr userDrawn="1"/>
          </p:nvSpPr>
          <p:spPr bwMode="auto">
            <a:xfrm>
              <a:off x="-79375" y="3897313"/>
              <a:ext cx="101600" cy="104775"/>
            </a:xfrm>
            <a:custGeom>
              <a:avLst/>
              <a:gdLst>
                <a:gd name="T0" fmla="*/ 64 w 64"/>
                <a:gd name="T1" fmla="*/ 60 h 66"/>
                <a:gd name="T2" fmla="*/ 64 w 64"/>
                <a:gd name="T3" fmla="*/ 8 h 66"/>
                <a:gd name="T4" fmla="*/ 64 w 64"/>
                <a:gd name="T5" fmla="*/ 8 h 66"/>
                <a:gd name="T6" fmla="*/ 62 w 64"/>
                <a:gd name="T7" fmla="*/ 2 h 66"/>
                <a:gd name="T8" fmla="*/ 58 w 64"/>
                <a:gd name="T9" fmla="*/ 0 h 66"/>
                <a:gd name="T10" fmla="*/ 6 w 64"/>
                <a:gd name="T11" fmla="*/ 0 h 66"/>
                <a:gd name="T12" fmla="*/ 6 w 64"/>
                <a:gd name="T13" fmla="*/ 0 h 66"/>
                <a:gd name="T14" fmla="*/ 2 w 64"/>
                <a:gd name="T15" fmla="*/ 2 h 66"/>
                <a:gd name="T16" fmla="*/ 0 w 64"/>
                <a:gd name="T17" fmla="*/ 8 h 66"/>
                <a:gd name="T18" fmla="*/ 0 w 64"/>
                <a:gd name="T19" fmla="*/ 60 h 66"/>
                <a:gd name="T20" fmla="*/ 0 w 64"/>
                <a:gd name="T21" fmla="*/ 60 h 66"/>
                <a:gd name="T22" fmla="*/ 2 w 64"/>
                <a:gd name="T23" fmla="*/ 64 h 66"/>
                <a:gd name="T24" fmla="*/ 6 w 64"/>
                <a:gd name="T25" fmla="*/ 66 h 66"/>
                <a:gd name="T26" fmla="*/ 58 w 64"/>
                <a:gd name="T27" fmla="*/ 66 h 66"/>
                <a:gd name="T28" fmla="*/ 58 w 64"/>
                <a:gd name="T29" fmla="*/ 66 h 66"/>
                <a:gd name="T30" fmla="*/ 62 w 64"/>
                <a:gd name="T31" fmla="*/ 64 h 66"/>
                <a:gd name="T32" fmla="*/ 64 w 64"/>
                <a:gd name="T33" fmla="*/ 60 h 66"/>
                <a:gd name="T34" fmla="*/ 64 w 64"/>
                <a:gd name="T35" fmla="*/ 60 h 66"/>
                <a:gd name="T36" fmla="*/ 12 w 64"/>
                <a:gd name="T37" fmla="*/ 14 h 66"/>
                <a:gd name="T38" fmla="*/ 52 w 64"/>
                <a:gd name="T39" fmla="*/ 14 h 66"/>
                <a:gd name="T40" fmla="*/ 52 w 64"/>
                <a:gd name="T41" fmla="*/ 52 h 66"/>
                <a:gd name="T42" fmla="*/ 12 w 64"/>
                <a:gd name="T43" fmla="*/ 52 h 66"/>
                <a:gd name="T44" fmla="*/ 12 w 64"/>
                <a:gd name="T45" fmla="*/ 14 h 66"/>
                <a:gd name="T46" fmla="*/ 12 w 64"/>
                <a:gd name="T47" fmla="*/ 1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6">
                  <a:moveTo>
                    <a:pt x="64" y="60"/>
                  </a:moveTo>
                  <a:lnTo>
                    <a:pt x="64" y="8"/>
                  </a:lnTo>
                  <a:lnTo>
                    <a:pt x="64" y="8"/>
                  </a:lnTo>
                  <a:lnTo>
                    <a:pt x="62" y="2"/>
                  </a:lnTo>
                  <a:lnTo>
                    <a:pt x="58" y="0"/>
                  </a:lnTo>
                  <a:lnTo>
                    <a:pt x="6" y="0"/>
                  </a:lnTo>
                  <a:lnTo>
                    <a:pt x="6" y="0"/>
                  </a:lnTo>
                  <a:lnTo>
                    <a:pt x="2" y="2"/>
                  </a:lnTo>
                  <a:lnTo>
                    <a:pt x="0" y="8"/>
                  </a:lnTo>
                  <a:lnTo>
                    <a:pt x="0" y="60"/>
                  </a:lnTo>
                  <a:lnTo>
                    <a:pt x="0" y="60"/>
                  </a:lnTo>
                  <a:lnTo>
                    <a:pt x="2" y="64"/>
                  </a:lnTo>
                  <a:lnTo>
                    <a:pt x="6" y="66"/>
                  </a:lnTo>
                  <a:lnTo>
                    <a:pt x="58" y="66"/>
                  </a:lnTo>
                  <a:lnTo>
                    <a:pt x="58" y="66"/>
                  </a:lnTo>
                  <a:lnTo>
                    <a:pt x="62" y="64"/>
                  </a:lnTo>
                  <a:lnTo>
                    <a:pt x="64" y="60"/>
                  </a:lnTo>
                  <a:lnTo>
                    <a:pt x="64" y="60"/>
                  </a:lnTo>
                  <a:close/>
                  <a:moveTo>
                    <a:pt x="12" y="14"/>
                  </a:moveTo>
                  <a:lnTo>
                    <a:pt x="52" y="14"/>
                  </a:lnTo>
                  <a:lnTo>
                    <a:pt x="52" y="52"/>
                  </a:lnTo>
                  <a:lnTo>
                    <a:pt x="12" y="52"/>
                  </a:lnTo>
                  <a:lnTo>
                    <a:pt x="12" y="14"/>
                  </a:lnTo>
                  <a:lnTo>
                    <a:pt x="12"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4" name="Freeform 14"/>
            <p:cNvSpPr>
              <a:spLocks/>
            </p:cNvSpPr>
            <p:nvPr userDrawn="1"/>
          </p:nvSpPr>
          <p:spPr bwMode="auto">
            <a:xfrm>
              <a:off x="57150" y="3897313"/>
              <a:ext cx="101600" cy="104775"/>
            </a:xfrm>
            <a:custGeom>
              <a:avLst/>
              <a:gdLst>
                <a:gd name="T0" fmla="*/ 64 w 64"/>
                <a:gd name="T1" fmla="*/ 60 h 66"/>
                <a:gd name="T2" fmla="*/ 64 w 64"/>
                <a:gd name="T3" fmla="*/ 44 h 66"/>
                <a:gd name="T4" fmla="*/ 52 w 64"/>
                <a:gd name="T5" fmla="*/ 46 h 66"/>
                <a:gd name="T6" fmla="*/ 52 w 64"/>
                <a:gd name="T7" fmla="*/ 52 h 66"/>
                <a:gd name="T8" fmla="*/ 14 w 64"/>
                <a:gd name="T9" fmla="*/ 52 h 66"/>
                <a:gd name="T10" fmla="*/ 14 w 64"/>
                <a:gd name="T11" fmla="*/ 14 h 66"/>
                <a:gd name="T12" fmla="*/ 52 w 64"/>
                <a:gd name="T13" fmla="*/ 14 h 66"/>
                <a:gd name="T14" fmla="*/ 52 w 64"/>
                <a:gd name="T15" fmla="*/ 20 h 66"/>
                <a:gd name="T16" fmla="*/ 64 w 64"/>
                <a:gd name="T17" fmla="*/ 22 h 66"/>
                <a:gd name="T18" fmla="*/ 64 w 64"/>
                <a:gd name="T19" fmla="*/ 8 h 66"/>
                <a:gd name="T20" fmla="*/ 64 w 64"/>
                <a:gd name="T21" fmla="*/ 8 h 66"/>
                <a:gd name="T22" fmla="*/ 62 w 64"/>
                <a:gd name="T23" fmla="*/ 2 h 66"/>
                <a:gd name="T24" fmla="*/ 58 w 64"/>
                <a:gd name="T25" fmla="*/ 0 h 66"/>
                <a:gd name="T26" fmla="*/ 8 w 64"/>
                <a:gd name="T27" fmla="*/ 0 h 66"/>
                <a:gd name="T28" fmla="*/ 8 w 64"/>
                <a:gd name="T29" fmla="*/ 0 h 66"/>
                <a:gd name="T30" fmla="*/ 2 w 64"/>
                <a:gd name="T31" fmla="*/ 2 h 66"/>
                <a:gd name="T32" fmla="*/ 0 w 64"/>
                <a:gd name="T33" fmla="*/ 8 h 66"/>
                <a:gd name="T34" fmla="*/ 0 w 64"/>
                <a:gd name="T35" fmla="*/ 60 h 66"/>
                <a:gd name="T36" fmla="*/ 0 w 64"/>
                <a:gd name="T37" fmla="*/ 60 h 66"/>
                <a:gd name="T38" fmla="*/ 2 w 64"/>
                <a:gd name="T39" fmla="*/ 64 h 66"/>
                <a:gd name="T40" fmla="*/ 8 w 64"/>
                <a:gd name="T41" fmla="*/ 66 h 66"/>
                <a:gd name="T42" fmla="*/ 58 w 64"/>
                <a:gd name="T43" fmla="*/ 66 h 66"/>
                <a:gd name="T44" fmla="*/ 58 w 64"/>
                <a:gd name="T45" fmla="*/ 66 h 66"/>
                <a:gd name="T46" fmla="*/ 62 w 64"/>
                <a:gd name="T47" fmla="*/ 64 h 66"/>
                <a:gd name="T48" fmla="*/ 64 w 64"/>
                <a:gd name="T49" fmla="*/ 60 h 66"/>
                <a:gd name="T50" fmla="*/ 64 w 64"/>
                <a:gd name="T5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4" h="66">
                  <a:moveTo>
                    <a:pt x="64" y="60"/>
                  </a:moveTo>
                  <a:lnTo>
                    <a:pt x="64" y="44"/>
                  </a:lnTo>
                  <a:lnTo>
                    <a:pt x="52" y="46"/>
                  </a:lnTo>
                  <a:lnTo>
                    <a:pt x="52" y="52"/>
                  </a:lnTo>
                  <a:lnTo>
                    <a:pt x="14" y="52"/>
                  </a:lnTo>
                  <a:lnTo>
                    <a:pt x="14" y="14"/>
                  </a:lnTo>
                  <a:lnTo>
                    <a:pt x="52" y="14"/>
                  </a:lnTo>
                  <a:lnTo>
                    <a:pt x="52" y="20"/>
                  </a:lnTo>
                  <a:lnTo>
                    <a:pt x="64" y="22"/>
                  </a:lnTo>
                  <a:lnTo>
                    <a:pt x="64" y="8"/>
                  </a:lnTo>
                  <a:lnTo>
                    <a:pt x="64" y="8"/>
                  </a:lnTo>
                  <a:lnTo>
                    <a:pt x="62" y="2"/>
                  </a:lnTo>
                  <a:lnTo>
                    <a:pt x="58" y="0"/>
                  </a:lnTo>
                  <a:lnTo>
                    <a:pt x="8" y="0"/>
                  </a:lnTo>
                  <a:lnTo>
                    <a:pt x="8" y="0"/>
                  </a:lnTo>
                  <a:lnTo>
                    <a:pt x="2" y="2"/>
                  </a:lnTo>
                  <a:lnTo>
                    <a:pt x="0" y="8"/>
                  </a:lnTo>
                  <a:lnTo>
                    <a:pt x="0" y="60"/>
                  </a:lnTo>
                  <a:lnTo>
                    <a:pt x="0" y="60"/>
                  </a:lnTo>
                  <a:lnTo>
                    <a:pt x="2" y="64"/>
                  </a:lnTo>
                  <a:lnTo>
                    <a:pt x="8" y="66"/>
                  </a:lnTo>
                  <a:lnTo>
                    <a:pt x="58" y="66"/>
                  </a:lnTo>
                  <a:lnTo>
                    <a:pt x="58" y="66"/>
                  </a:lnTo>
                  <a:lnTo>
                    <a:pt x="62" y="64"/>
                  </a:lnTo>
                  <a:lnTo>
                    <a:pt x="64" y="60"/>
                  </a:lnTo>
                  <a:lnTo>
                    <a:pt x="6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5" name="Freeform 15"/>
            <p:cNvSpPr>
              <a:spLocks/>
            </p:cNvSpPr>
            <p:nvPr userDrawn="1"/>
          </p:nvSpPr>
          <p:spPr bwMode="auto">
            <a:xfrm>
              <a:off x="196850" y="3897313"/>
              <a:ext cx="101600" cy="104775"/>
            </a:xfrm>
            <a:custGeom>
              <a:avLst/>
              <a:gdLst>
                <a:gd name="T0" fmla="*/ 64 w 64"/>
                <a:gd name="T1" fmla="*/ 60 h 66"/>
                <a:gd name="T2" fmla="*/ 64 w 64"/>
                <a:gd name="T3" fmla="*/ 0 h 66"/>
                <a:gd name="T4" fmla="*/ 50 w 64"/>
                <a:gd name="T5" fmla="*/ 0 h 66"/>
                <a:gd name="T6" fmla="*/ 50 w 64"/>
                <a:gd name="T7" fmla="*/ 52 h 66"/>
                <a:gd name="T8" fmla="*/ 12 w 64"/>
                <a:gd name="T9" fmla="*/ 52 h 66"/>
                <a:gd name="T10" fmla="*/ 12 w 64"/>
                <a:gd name="T11" fmla="*/ 0 h 66"/>
                <a:gd name="T12" fmla="*/ 0 w 64"/>
                <a:gd name="T13" fmla="*/ 0 h 66"/>
                <a:gd name="T14" fmla="*/ 0 w 64"/>
                <a:gd name="T15" fmla="*/ 60 h 66"/>
                <a:gd name="T16" fmla="*/ 0 w 64"/>
                <a:gd name="T17" fmla="*/ 60 h 66"/>
                <a:gd name="T18" fmla="*/ 2 w 64"/>
                <a:gd name="T19" fmla="*/ 64 h 66"/>
                <a:gd name="T20" fmla="*/ 6 w 64"/>
                <a:gd name="T21" fmla="*/ 66 h 66"/>
                <a:gd name="T22" fmla="*/ 56 w 64"/>
                <a:gd name="T23" fmla="*/ 66 h 66"/>
                <a:gd name="T24" fmla="*/ 56 w 64"/>
                <a:gd name="T25" fmla="*/ 66 h 66"/>
                <a:gd name="T26" fmla="*/ 62 w 64"/>
                <a:gd name="T27" fmla="*/ 64 h 66"/>
                <a:gd name="T28" fmla="*/ 64 w 64"/>
                <a:gd name="T29" fmla="*/ 60 h 66"/>
                <a:gd name="T30" fmla="*/ 64 w 64"/>
                <a:gd name="T3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 h="66">
                  <a:moveTo>
                    <a:pt x="64" y="60"/>
                  </a:moveTo>
                  <a:lnTo>
                    <a:pt x="64" y="0"/>
                  </a:lnTo>
                  <a:lnTo>
                    <a:pt x="50" y="0"/>
                  </a:lnTo>
                  <a:lnTo>
                    <a:pt x="50" y="52"/>
                  </a:lnTo>
                  <a:lnTo>
                    <a:pt x="12" y="52"/>
                  </a:lnTo>
                  <a:lnTo>
                    <a:pt x="12" y="0"/>
                  </a:lnTo>
                  <a:lnTo>
                    <a:pt x="0" y="0"/>
                  </a:lnTo>
                  <a:lnTo>
                    <a:pt x="0" y="60"/>
                  </a:lnTo>
                  <a:lnTo>
                    <a:pt x="0" y="60"/>
                  </a:lnTo>
                  <a:lnTo>
                    <a:pt x="2" y="64"/>
                  </a:lnTo>
                  <a:lnTo>
                    <a:pt x="6" y="66"/>
                  </a:lnTo>
                  <a:lnTo>
                    <a:pt x="56" y="66"/>
                  </a:lnTo>
                  <a:lnTo>
                    <a:pt x="56" y="66"/>
                  </a:lnTo>
                  <a:lnTo>
                    <a:pt x="62" y="64"/>
                  </a:lnTo>
                  <a:lnTo>
                    <a:pt x="64" y="60"/>
                  </a:lnTo>
                  <a:lnTo>
                    <a:pt x="6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6" name="Freeform 16"/>
            <p:cNvSpPr>
              <a:spLocks/>
            </p:cNvSpPr>
            <p:nvPr userDrawn="1"/>
          </p:nvSpPr>
          <p:spPr bwMode="auto">
            <a:xfrm>
              <a:off x="333375" y="3897313"/>
              <a:ext cx="101600" cy="104775"/>
            </a:xfrm>
            <a:custGeom>
              <a:avLst/>
              <a:gdLst>
                <a:gd name="T0" fmla="*/ 64 w 64"/>
                <a:gd name="T1" fmla="*/ 60 h 66"/>
                <a:gd name="T2" fmla="*/ 64 w 64"/>
                <a:gd name="T3" fmla="*/ 34 h 66"/>
                <a:gd name="T4" fmla="*/ 64 w 64"/>
                <a:gd name="T5" fmla="*/ 34 h 66"/>
                <a:gd name="T6" fmla="*/ 62 w 64"/>
                <a:gd name="T7" fmla="*/ 28 h 66"/>
                <a:gd name="T8" fmla="*/ 58 w 64"/>
                <a:gd name="T9" fmla="*/ 26 h 66"/>
                <a:gd name="T10" fmla="*/ 12 w 64"/>
                <a:gd name="T11" fmla="*/ 26 h 66"/>
                <a:gd name="T12" fmla="*/ 12 w 64"/>
                <a:gd name="T13" fmla="*/ 14 h 66"/>
                <a:gd name="T14" fmla="*/ 52 w 64"/>
                <a:gd name="T15" fmla="*/ 14 h 66"/>
                <a:gd name="T16" fmla="*/ 52 w 64"/>
                <a:gd name="T17" fmla="*/ 20 h 66"/>
                <a:gd name="T18" fmla="*/ 64 w 64"/>
                <a:gd name="T19" fmla="*/ 22 h 66"/>
                <a:gd name="T20" fmla="*/ 64 w 64"/>
                <a:gd name="T21" fmla="*/ 8 h 66"/>
                <a:gd name="T22" fmla="*/ 64 w 64"/>
                <a:gd name="T23" fmla="*/ 8 h 66"/>
                <a:gd name="T24" fmla="*/ 62 w 64"/>
                <a:gd name="T25" fmla="*/ 2 h 66"/>
                <a:gd name="T26" fmla="*/ 58 w 64"/>
                <a:gd name="T27" fmla="*/ 0 h 66"/>
                <a:gd name="T28" fmla="*/ 6 w 64"/>
                <a:gd name="T29" fmla="*/ 0 h 66"/>
                <a:gd name="T30" fmla="*/ 6 w 64"/>
                <a:gd name="T31" fmla="*/ 0 h 66"/>
                <a:gd name="T32" fmla="*/ 2 w 64"/>
                <a:gd name="T33" fmla="*/ 2 h 66"/>
                <a:gd name="T34" fmla="*/ 0 w 64"/>
                <a:gd name="T35" fmla="*/ 8 h 66"/>
                <a:gd name="T36" fmla="*/ 0 w 64"/>
                <a:gd name="T37" fmla="*/ 32 h 66"/>
                <a:gd name="T38" fmla="*/ 0 w 64"/>
                <a:gd name="T39" fmla="*/ 32 h 66"/>
                <a:gd name="T40" fmla="*/ 2 w 64"/>
                <a:gd name="T41" fmla="*/ 38 h 66"/>
                <a:gd name="T42" fmla="*/ 6 w 64"/>
                <a:gd name="T43" fmla="*/ 40 h 66"/>
                <a:gd name="T44" fmla="*/ 52 w 64"/>
                <a:gd name="T45" fmla="*/ 40 h 66"/>
                <a:gd name="T46" fmla="*/ 52 w 64"/>
                <a:gd name="T47" fmla="*/ 52 h 66"/>
                <a:gd name="T48" fmla="*/ 12 w 64"/>
                <a:gd name="T49" fmla="*/ 52 h 66"/>
                <a:gd name="T50" fmla="*/ 12 w 64"/>
                <a:gd name="T51" fmla="*/ 46 h 66"/>
                <a:gd name="T52" fmla="*/ 0 w 64"/>
                <a:gd name="T53" fmla="*/ 44 h 66"/>
                <a:gd name="T54" fmla="*/ 0 w 64"/>
                <a:gd name="T55" fmla="*/ 60 h 66"/>
                <a:gd name="T56" fmla="*/ 0 w 64"/>
                <a:gd name="T57" fmla="*/ 60 h 66"/>
                <a:gd name="T58" fmla="*/ 2 w 64"/>
                <a:gd name="T59" fmla="*/ 64 h 66"/>
                <a:gd name="T60" fmla="*/ 6 w 64"/>
                <a:gd name="T61" fmla="*/ 66 h 66"/>
                <a:gd name="T62" fmla="*/ 58 w 64"/>
                <a:gd name="T63" fmla="*/ 66 h 66"/>
                <a:gd name="T64" fmla="*/ 58 w 64"/>
                <a:gd name="T65" fmla="*/ 66 h 66"/>
                <a:gd name="T66" fmla="*/ 62 w 64"/>
                <a:gd name="T67" fmla="*/ 64 h 66"/>
                <a:gd name="T68" fmla="*/ 64 w 64"/>
                <a:gd name="T69" fmla="*/ 60 h 66"/>
                <a:gd name="T70" fmla="*/ 64 w 64"/>
                <a:gd name="T7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4" h="66">
                  <a:moveTo>
                    <a:pt x="64" y="60"/>
                  </a:moveTo>
                  <a:lnTo>
                    <a:pt x="64" y="34"/>
                  </a:lnTo>
                  <a:lnTo>
                    <a:pt x="64" y="34"/>
                  </a:lnTo>
                  <a:lnTo>
                    <a:pt x="62" y="28"/>
                  </a:lnTo>
                  <a:lnTo>
                    <a:pt x="58" y="26"/>
                  </a:lnTo>
                  <a:lnTo>
                    <a:pt x="12" y="26"/>
                  </a:lnTo>
                  <a:lnTo>
                    <a:pt x="12" y="14"/>
                  </a:lnTo>
                  <a:lnTo>
                    <a:pt x="52" y="14"/>
                  </a:lnTo>
                  <a:lnTo>
                    <a:pt x="52" y="20"/>
                  </a:lnTo>
                  <a:lnTo>
                    <a:pt x="64" y="22"/>
                  </a:lnTo>
                  <a:lnTo>
                    <a:pt x="64" y="8"/>
                  </a:lnTo>
                  <a:lnTo>
                    <a:pt x="64" y="8"/>
                  </a:lnTo>
                  <a:lnTo>
                    <a:pt x="62" y="2"/>
                  </a:lnTo>
                  <a:lnTo>
                    <a:pt x="58" y="0"/>
                  </a:lnTo>
                  <a:lnTo>
                    <a:pt x="6" y="0"/>
                  </a:lnTo>
                  <a:lnTo>
                    <a:pt x="6" y="0"/>
                  </a:lnTo>
                  <a:lnTo>
                    <a:pt x="2" y="2"/>
                  </a:lnTo>
                  <a:lnTo>
                    <a:pt x="0" y="8"/>
                  </a:lnTo>
                  <a:lnTo>
                    <a:pt x="0" y="32"/>
                  </a:lnTo>
                  <a:lnTo>
                    <a:pt x="0" y="32"/>
                  </a:lnTo>
                  <a:lnTo>
                    <a:pt x="2" y="38"/>
                  </a:lnTo>
                  <a:lnTo>
                    <a:pt x="6" y="40"/>
                  </a:lnTo>
                  <a:lnTo>
                    <a:pt x="52" y="40"/>
                  </a:lnTo>
                  <a:lnTo>
                    <a:pt x="52" y="52"/>
                  </a:lnTo>
                  <a:lnTo>
                    <a:pt x="12" y="52"/>
                  </a:lnTo>
                  <a:lnTo>
                    <a:pt x="12" y="46"/>
                  </a:lnTo>
                  <a:lnTo>
                    <a:pt x="0" y="44"/>
                  </a:lnTo>
                  <a:lnTo>
                    <a:pt x="0" y="60"/>
                  </a:lnTo>
                  <a:lnTo>
                    <a:pt x="0" y="60"/>
                  </a:lnTo>
                  <a:lnTo>
                    <a:pt x="2" y="64"/>
                  </a:lnTo>
                  <a:lnTo>
                    <a:pt x="6" y="66"/>
                  </a:lnTo>
                  <a:lnTo>
                    <a:pt x="58" y="66"/>
                  </a:lnTo>
                  <a:lnTo>
                    <a:pt x="58" y="66"/>
                  </a:lnTo>
                  <a:lnTo>
                    <a:pt x="62" y="64"/>
                  </a:lnTo>
                  <a:lnTo>
                    <a:pt x="64" y="60"/>
                  </a:lnTo>
                  <a:lnTo>
                    <a:pt x="6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7" name="Freeform 17"/>
            <p:cNvSpPr>
              <a:spLocks noEditPoints="1"/>
            </p:cNvSpPr>
            <p:nvPr userDrawn="1"/>
          </p:nvSpPr>
          <p:spPr bwMode="auto">
            <a:xfrm>
              <a:off x="460375" y="3757613"/>
              <a:ext cx="44450" cy="44450"/>
            </a:xfrm>
            <a:custGeom>
              <a:avLst/>
              <a:gdLst>
                <a:gd name="T0" fmla="*/ 14 w 28"/>
                <a:gd name="T1" fmla="*/ 28 h 28"/>
                <a:gd name="T2" fmla="*/ 4 w 28"/>
                <a:gd name="T3" fmla="*/ 24 h 28"/>
                <a:gd name="T4" fmla="*/ 0 w 28"/>
                <a:gd name="T5" fmla="*/ 14 h 28"/>
                <a:gd name="T6" fmla="*/ 0 w 28"/>
                <a:gd name="T7" fmla="*/ 8 h 28"/>
                <a:gd name="T8" fmla="*/ 8 w 28"/>
                <a:gd name="T9" fmla="*/ 0 h 28"/>
                <a:gd name="T10" fmla="*/ 14 w 28"/>
                <a:gd name="T11" fmla="*/ 0 h 28"/>
                <a:gd name="T12" fmla="*/ 24 w 28"/>
                <a:gd name="T13" fmla="*/ 4 h 28"/>
                <a:gd name="T14" fmla="*/ 28 w 28"/>
                <a:gd name="T15" fmla="*/ 14 h 28"/>
                <a:gd name="T16" fmla="*/ 26 w 28"/>
                <a:gd name="T17" fmla="*/ 18 h 28"/>
                <a:gd name="T18" fmla="*/ 18 w 28"/>
                <a:gd name="T19" fmla="*/ 26 h 28"/>
                <a:gd name="T20" fmla="*/ 14 w 28"/>
                <a:gd name="T21" fmla="*/ 28 h 28"/>
                <a:gd name="T22" fmla="*/ 14 w 28"/>
                <a:gd name="T23" fmla="*/ 0 h 28"/>
                <a:gd name="T24" fmla="*/ 4 w 28"/>
                <a:gd name="T25" fmla="*/ 4 h 28"/>
                <a:gd name="T26" fmla="*/ 0 w 28"/>
                <a:gd name="T27" fmla="*/ 14 h 28"/>
                <a:gd name="T28" fmla="*/ 2 w 28"/>
                <a:gd name="T29" fmla="*/ 18 h 28"/>
                <a:gd name="T30" fmla="*/ 8 w 28"/>
                <a:gd name="T31" fmla="*/ 24 h 28"/>
                <a:gd name="T32" fmla="*/ 14 w 28"/>
                <a:gd name="T33" fmla="*/ 26 h 28"/>
                <a:gd name="T34" fmla="*/ 22 w 28"/>
                <a:gd name="T35" fmla="*/ 22 h 28"/>
                <a:gd name="T36" fmla="*/ 26 w 28"/>
                <a:gd name="T37" fmla="*/ 14 h 28"/>
                <a:gd name="T38" fmla="*/ 24 w 28"/>
                <a:gd name="T39" fmla="*/ 8 h 28"/>
                <a:gd name="T40" fmla="*/ 18 w 28"/>
                <a:gd name="T41" fmla="*/ 2 h 28"/>
                <a:gd name="T42" fmla="*/ 14 w 28"/>
                <a:gd name="T43" fmla="*/ 0 h 28"/>
                <a:gd name="T44" fmla="*/ 14 w 28"/>
                <a:gd name="T45" fmla="*/ 14 h 28"/>
                <a:gd name="T46" fmla="*/ 10 w 28"/>
                <a:gd name="T47" fmla="*/ 22 h 28"/>
                <a:gd name="T48" fmla="*/ 8 w 28"/>
                <a:gd name="T49" fmla="*/ 4 h 28"/>
                <a:gd name="T50" fmla="*/ 14 w 28"/>
                <a:gd name="T51" fmla="*/ 4 h 28"/>
                <a:gd name="T52" fmla="*/ 18 w 28"/>
                <a:gd name="T53" fmla="*/ 10 h 28"/>
                <a:gd name="T54" fmla="*/ 18 w 28"/>
                <a:gd name="T55" fmla="*/ 12 h 28"/>
                <a:gd name="T56" fmla="*/ 18 w 28"/>
                <a:gd name="T57" fmla="*/ 22 h 28"/>
                <a:gd name="T58" fmla="*/ 10 w 28"/>
                <a:gd name="T59" fmla="*/ 12 h 28"/>
                <a:gd name="T60" fmla="*/ 14 w 28"/>
                <a:gd name="T61" fmla="*/ 12 h 28"/>
                <a:gd name="T62" fmla="*/ 16 w 28"/>
                <a:gd name="T63" fmla="*/ 10 h 28"/>
                <a:gd name="T64" fmla="*/ 16 w 28"/>
                <a:gd name="T65" fmla="*/ 8 h 28"/>
                <a:gd name="T66" fmla="*/ 10 w 28"/>
                <a:gd name="T67" fmla="*/ 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 h="28">
                  <a:moveTo>
                    <a:pt x="14" y="28"/>
                  </a:moveTo>
                  <a:lnTo>
                    <a:pt x="14" y="28"/>
                  </a:lnTo>
                  <a:lnTo>
                    <a:pt x="8" y="26"/>
                  </a:lnTo>
                  <a:lnTo>
                    <a:pt x="4" y="24"/>
                  </a:lnTo>
                  <a:lnTo>
                    <a:pt x="0" y="18"/>
                  </a:lnTo>
                  <a:lnTo>
                    <a:pt x="0" y="14"/>
                  </a:lnTo>
                  <a:lnTo>
                    <a:pt x="0" y="14"/>
                  </a:lnTo>
                  <a:lnTo>
                    <a:pt x="0" y="8"/>
                  </a:lnTo>
                  <a:lnTo>
                    <a:pt x="4" y="4"/>
                  </a:lnTo>
                  <a:lnTo>
                    <a:pt x="8" y="0"/>
                  </a:lnTo>
                  <a:lnTo>
                    <a:pt x="14" y="0"/>
                  </a:lnTo>
                  <a:lnTo>
                    <a:pt x="14" y="0"/>
                  </a:lnTo>
                  <a:lnTo>
                    <a:pt x="18" y="0"/>
                  </a:lnTo>
                  <a:lnTo>
                    <a:pt x="24" y="4"/>
                  </a:lnTo>
                  <a:lnTo>
                    <a:pt x="26" y="8"/>
                  </a:lnTo>
                  <a:lnTo>
                    <a:pt x="28" y="14"/>
                  </a:lnTo>
                  <a:lnTo>
                    <a:pt x="28" y="14"/>
                  </a:lnTo>
                  <a:lnTo>
                    <a:pt x="26" y="18"/>
                  </a:lnTo>
                  <a:lnTo>
                    <a:pt x="24" y="24"/>
                  </a:lnTo>
                  <a:lnTo>
                    <a:pt x="18" y="26"/>
                  </a:lnTo>
                  <a:lnTo>
                    <a:pt x="14" y="28"/>
                  </a:lnTo>
                  <a:lnTo>
                    <a:pt x="14" y="28"/>
                  </a:lnTo>
                  <a:close/>
                  <a:moveTo>
                    <a:pt x="14" y="0"/>
                  </a:moveTo>
                  <a:lnTo>
                    <a:pt x="14" y="0"/>
                  </a:lnTo>
                  <a:lnTo>
                    <a:pt x="8" y="2"/>
                  </a:lnTo>
                  <a:lnTo>
                    <a:pt x="4" y="4"/>
                  </a:lnTo>
                  <a:lnTo>
                    <a:pt x="2" y="8"/>
                  </a:lnTo>
                  <a:lnTo>
                    <a:pt x="0" y="14"/>
                  </a:lnTo>
                  <a:lnTo>
                    <a:pt x="0" y="14"/>
                  </a:lnTo>
                  <a:lnTo>
                    <a:pt x="2" y="18"/>
                  </a:lnTo>
                  <a:lnTo>
                    <a:pt x="4" y="22"/>
                  </a:lnTo>
                  <a:lnTo>
                    <a:pt x="8" y="24"/>
                  </a:lnTo>
                  <a:lnTo>
                    <a:pt x="14" y="26"/>
                  </a:lnTo>
                  <a:lnTo>
                    <a:pt x="14" y="26"/>
                  </a:lnTo>
                  <a:lnTo>
                    <a:pt x="18" y="24"/>
                  </a:lnTo>
                  <a:lnTo>
                    <a:pt x="22" y="22"/>
                  </a:lnTo>
                  <a:lnTo>
                    <a:pt x="24" y="18"/>
                  </a:lnTo>
                  <a:lnTo>
                    <a:pt x="26" y="14"/>
                  </a:lnTo>
                  <a:lnTo>
                    <a:pt x="26" y="14"/>
                  </a:lnTo>
                  <a:lnTo>
                    <a:pt x="24" y="8"/>
                  </a:lnTo>
                  <a:lnTo>
                    <a:pt x="22" y="4"/>
                  </a:lnTo>
                  <a:lnTo>
                    <a:pt x="18" y="2"/>
                  </a:lnTo>
                  <a:lnTo>
                    <a:pt x="14" y="0"/>
                  </a:lnTo>
                  <a:lnTo>
                    <a:pt x="14" y="0"/>
                  </a:lnTo>
                  <a:close/>
                  <a:moveTo>
                    <a:pt x="16" y="22"/>
                  </a:moveTo>
                  <a:lnTo>
                    <a:pt x="14" y="14"/>
                  </a:lnTo>
                  <a:lnTo>
                    <a:pt x="10" y="14"/>
                  </a:lnTo>
                  <a:lnTo>
                    <a:pt x="10" y="22"/>
                  </a:lnTo>
                  <a:lnTo>
                    <a:pt x="8" y="22"/>
                  </a:lnTo>
                  <a:lnTo>
                    <a:pt x="8" y="4"/>
                  </a:lnTo>
                  <a:lnTo>
                    <a:pt x="14" y="4"/>
                  </a:lnTo>
                  <a:lnTo>
                    <a:pt x="14" y="4"/>
                  </a:lnTo>
                  <a:lnTo>
                    <a:pt x="18" y="6"/>
                  </a:lnTo>
                  <a:lnTo>
                    <a:pt x="18" y="10"/>
                  </a:lnTo>
                  <a:lnTo>
                    <a:pt x="18" y="10"/>
                  </a:lnTo>
                  <a:lnTo>
                    <a:pt x="18" y="12"/>
                  </a:lnTo>
                  <a:lnTo>
                    <a:pt x="16" y="14"/>
                  </a:lnTo>
                  <a:lnTo>
                    <a:pt x="18" y="22"/>
                  </a:lnTo>
                  <a:lnTo>
                    <a:pt x="16" y="22"/>
                  </a:lnTo>
                  <a:close/>
                  <a:moveTo>
                    <a:pt x="10" y="12"/>
                  </a:moveTo>
                  <a:lnTo>
                    <a:pt x="14" y="12"/>
                  </a:lnTo>
                  <a:lnTo>
                    <a:pt x="14" y="12"/>
                  </a:lnTo>
                  <a:lnTo>
                    <a:pt x="16" y="12"/>
                  </a:lnTo>
                  <a:lnTo>
                    <a:pt x="16" y="10"/>
                  </a:lnTo>
                  <a:lnTo>
                    <a:pt x="16" y="10"/>
                  </a:lnTo>
                  <a:lnTo>
                    <a:pt x="16" y="8"/>
                  </a:lnTo>
                  <a:lnTo>
                    <a:pt x="12" y="6"/>
                  </a:lnTo>
                  <a:lnTo>
                    <a:pt x="10" y="6"/>
                  </a:lnTo>
                  <a:lnTo>
                    <a:pt x="10"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grpSp>
    </p:spTree>
    <p:extLst>
      <p:ext uri="{BB962C8B-B14F-4D97-AF65-F5344CB8AC3E}">
        <p14:creationId xmlns:p14="http://schemas.microsoft.com/office/powerpoint/2010/main" val="53086753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B544DD1-EBBC-4C60-9E0A-9B71959BB102}"/>
              </a:ext>
            </a:extLst>
          </p:cNvPr>
          <p:cNvSpPr>
            <a:spLocks noGrp="1"/>
          </p:cNvSpPr>
          <p:nvPr>
            <p:ph type="title"/>
          </p:nvPr>
        </p:nvSpPr>
        <p:spPr/>
        <p:txBody>
          <a:bodyPr/>
          <a:lstStyle/>
          <a:p>
            <a:r>
              <a:rPr lang="en-US" dirty="0"/>
              <a:t>Project deliverables</a:t>
            </a:r>
          </a:p>
        </p:txBody>
      </p:sp>
      <p:sp>
        <p:nvSpPr>
          <p:cNvPr id="4" name="Slide Number Placeholder 3">
            <a:extLst>
              <a:ext uri="{FF2B5EF4-FFF2-40B4-BE49-F238E27FC236}">
                <a16:creationId xmlns:a16="http://schemas.microsoft.com/office/drawing/2014/main" id="{955AED1F-5642-4562-A21D-9BD42E3CF89A}"/>
              </a:ext>
            </a:extLst>
          </p:cNvPr>
          <p:cNvSpPr>
            <a:spLocks noGrp="1"/>
          </p:cNvSpPr>
          <p:nvPr>
            <p:ph type="sldNum" sz="quarter" idx="12"/>
          </p:nvPr>
        </p:nvSpPr>
        <p:spPr/>
        <p:txBody>
          <a:bodyPr/>
          <a:lstStyle/>
          <a:p>
            <a:fld id="{9EC71654-96A5-4280-94F3-931C61A9F92C}" type="slidenum">
              <a:rPr lang="en-US" noProof="0" smtClean="0"/>
              <a:pPr/>
              <a:t>67</a:t>
            </a:fld>
            <a:endParaRPr lang="en-US" noProof="0" dirty="0"/>
          </a:p>
        </p:txBody>
      </p:sp>
      <p:graphicFrame>
        <p:nvGraphicFramePr>
          <p:cNvPr id="7" name="Diagram 6">
            <a:extLst>
              <a:ext uri="{FF2B5EF4-FFF2-40B4-BE49-F238E27FC236}">
                <a16:creationId xmlns:a16="http://schemas.microsoft.com/office/drawing/2014/main" id="{66314E5F-1B7C-4BA8-85AC-277E95D03E18}"/>
              </a:ext>
            </a:extLst>
          </p:cNvPr>
          <p:cNvGraphicFramePr/>
          <p:nvPr>
            <p:extLst>
              <p:ext uri="{D42A27DB-BD31-4B8C-83A1-F6EECF244321}">
                <p14:modId xmlns:p14="http://schemas.microsoft.com/office/powerpoint/2010/main" val="2862373048"/>
              </p:ext>
            </p:extLst>
          </p:nvPr>
        </p:nvGraphicFramePr>
        <p:xfrm>
          <a:off x="1402983" y="1386843"/>
          <a:ext cx="9376510" cy="484900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1679064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B4AA64-5BCD-4350-AB51-4ABB541EBD3A}"/>
              </a:ext>
            </a:extLst>
          </p:cNvPr>
          <p:cNvSpPr>
            <a:spLocks noGrp="1"/>
          </p:cNvSpPr>
          <p:nvPr>
            <p:ph type="title"/>
          </p:nvPr>
        </p:nvSpPr>
        <p:spPr/>
        <p:txBody>
          <a:bodyPr/>
          <a:lstStyle/>
          <a:p>
            <a:r>
              <a:rPr lang="en-US" dirty="0"/>
              <a:t>Project timeline</a:t>
            </a:r>
          </a:p>
        </p:txBody>
      </p:sp>
      <p:sp>
        <p:nvSpPr>
          <p:cNvPr id="3" name="Slide Number Placeholder 2">
            <a:extLst>
              <a:ext uri="{FF2B5EF4-FFF2-40B4-BE49-F238E27FC236}">
                <a16:creationId xmlns:a16="http://schemas.microsoft.com/office/drawing/2014/main" id="{A720A203-E9D1-414B-8424-60A1E498CB92}"/>
              </a:ext>
            </a:extLst>
          </p:cNvPr>
          <p:cNvSpPr>
            <a:spLocks noGrp="1"/>
          </p:cNvSpPr>
          <p:nvPr>
            <p:ph type="sldNum" sz="quarter" idx="12"/>
          </p:nvPr>
        </p:nvSpPr>
        <p:spPr/>
        <p:txBody>
          <a:bodyPr/>
          <a:lstStyle/>
          <a:p>
            <a:fld id="{9EC71654-96A5-4280-94F3-931C61A9F92C}" type="slidenum">
              <a:rPr lang="en-US" noProof="0" smtClean="0"/>
              <a:pPr/>
              <a:t>68</a:t>
            </a:fld>
            <a:endParaRPr lang="en-US" noProof="0" dirty="0"/>
          </a:p>
        </p:txBody>
      </p:sp>
      <p:sp>
        <p:nvSpPr>
          <p:cNvPr id="4" name="Rectangle 3">
            <a:extLst>
              <a:ext uri="{FF2B5EF4-FFF2-40B4-BE49-F238E27FC236}">
                <a16:creationId xmlns:a16="http://schemas.microsoft.com/office/drawing/2014/main" id="{187F3591-5648-4D93-9A5E-EBDCBFB01B1A}"/>
              </a:ext>
            </a:extLst>
          </p:cNvPr>
          <p:cNvSpPr/>
          <p:nvPr/>
        </p:nvSpPr>
        <p:spPr>
          <a:xfrm>
            <a:off x="1538832" y="1276538"/>
            <a:ext cx="9104811" cy="1600438"/>
          </a:xfrm>
          <a:prstGeom prst="rect">
            <a:avLst/>
          </a:prstGeom>
        </p:spPr>
        <p:txBody>
          <a:bodyPr wrap="square">
            <a:spAutoFit/>
          </a:bodyPr>
          <a:lstStyle/>
          <a:p>
            <a:r>
              <a:rPr lang="en-US" sz="1400" dirty="0">
                <a:latin typeface="Arial" panose="020B0604020202020204" pitchFamily="34" charset="0"/>
              </a:rPr>
              <a:t>The project will be broken down into 10 weeks. All deliverables are due by the end of each week, except </a:t>
            </a:r>
          </a:p>
          <a:p>
            <a:r>
              <a:rPr lang="en-US" sz="1400" dirty="0">
                <a:latin typeface="Arial" panose="020B0604020202020204" pitchFamily="34" charset="0"/>
              </a:rPr>
              <a:t>for the Final Report, which will be delivered earlier in Week 9 on Tuesday, November 19, 2019.</a:t>
            </a:r>
          </a:p>
          <a:p>
            <a:r>
              <a:rPr lang="en-US" sz="1400" dirty="0">
                <a:latin typeface="Arial" panose="020B0604020202020204" pitchFamily="34" charset="0"/>
              </a:rPr>
              <a:t>The first key deliverable is the Goals Report, due at the end of Week 3. Next, there are three status reports that </a:t>
            </a:r>
          </a:p>
          <a:p>
            <a:r>
              <a:rPr lang="en-US" sz="1400" dirty="0">
                <a:latin typeface="Arial" panose="020B0604020202020204" pitchFamily="34" charset="0"/>
              </a:rPr>
              <a:t>will be delivered at the end of Weeks 3, 5, and 7. The Initial Findings Report will be turned in at the end </a:t>
            </a:r>
          </a:p>
          <a:p>
            <a:r>
              <a:rPr lang="en-US" sz="1400" dirty="0">
                <a:latin typeface="Arial" panose="020B0604020202020204" pitchFamily="34" charset="0"/>
              </a:rPr>
              <a:t>of Week 6, and the Final Report, Dashboard, and Mobile Application will be completed on or before the </a:t>
            </a:r>
          </a:p>
          <a:p>
            <a:r>
              <a:rPr lang="en-US" sz="1400" dirty="0">
                <a:latin typeface="Arial" panose="020B0604020202020204" pitchFamily="34" charset="0"/>
              </a:rPr>
              <a:t>end of Week 9. At the end of Week 10 the team will deliver a presentation to the CEO. Any changes to </a:t>
            </a:r>
          </a:p>
          <a:p>
            <a:r>
              <a:rPr lang="en-US" sz="1400" dirty="0">
                <a:latin typeface="Arial" panose="020B0604020202020204" pitchFamily="34" charset="0"/>
              </a:rPr>
              <a:t>the schedule will require a change request, signed by the project sponsors (CEO). </a:t>
            </a:r>
            <a:endParaRPr lang="en-US" sz="1400" b="0" i="0" dirty="0">
              <a:effectLst/>
              <a:latin typeface="Arial" panose="020B0604020202020204" pitchFamily="34" charset="0"/>
            </a:endParaRPr>
          </a:p>
        </p:txBody>
      </p:sp>
      <p:pic>
        <p:nvPicPr>
          <p:cNvPr id="7" name="Picture 6"/>
          <p:cNvPicPr>
            <a:picLocks noChangeAspect="1"/>
          </p:cNvPicPr>
          <p:nvPr/>
        </p:nvPicPr>
        <p:blipFill>
          <a:blip r:embed="rId2"/>
          <a:stretch>
            <a:fillRect/>
          </a:stretch>
        </p:blipFill>
        <p:spPr>
          <a:xfrm>
            <a:off x="1615032" y="2986557"/>
            <a:ext cx="8477235" cy="3019289"/>
          </a:xfrm>
          <a:prstGeom prst="rect">
            <a:avLst/>
          </a:prstGeom>
        </p:spPr>
      </p:pic>
    </p:spTree>
    <p:extLst>
      <p:ext uri="{BB962C8B-B14F-4D97-AF65-F5344CB8AC3E}">
        <p14:creationId xmlns:p14="http://schemas.microsoft.com/office/powerpoint/2010/main" val="262492045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B544DD1-EBBC-4C60-9E0A-9B71959BB102}"/>
              </a:ext>
            </a:extLst>
          </p:cNvPr>
          <p:cNvSpPr>
            <a:spLocks noGrp="1"/>
          </p:cNvSpPr>
          <p:nvPr>
            <p:ph type="title"/>
          </p:nvPr>
        </p:nvSpPr>
        <p:spPr/>
        <p:txBody>
          <a:bodyPr/>
          <a:lstStyle/>
          <a:p>
            <a:r>
              <a:rPr lang="en-US" dirty="0">
                <a:solidFill>
                  <a:srgbClr val="00B050"/>
                </a:solidFill>
              </a:rPr>
              <a:t>Next Steps</a:t>
            </a:r>
          </a:p>
        </p:txBody>
      </p:sp>
      <p:sp>
        <p:nvSpPr>
          <p:cNvPr id="4" name="Slide Number Placeholder 3">
            <a:extLst>
              <a:ext uri="{FF2B5EF4-FFF2-40B4-BE49-F238E27FC236}">
                <a16:creationId xmlns:a16="http://schemas.microsoft.com/office/drawing/2014/main" id="{955AED1F-5642-4562-A21D-9BD42E3CF89A}"/>
              </a:ext>
            </a:extLst>
          </p:cNvPr>
          <p:cNvSpPr>
            <a:spLocks noGrp="1"/>
          </p:cNvSpPr>
          <p:nvPr>
            <p:ph type="sldNum" sz="quarter" idx="12"/>
          </p:nvPr>
        </p:nvSpPr>
        <p:spPr/>
        <p:txBody>
          <a:bodyPr/>
          <a:lstStyle/>
          <a:p>
            <a:fld id="{9EC71654-96A5-4280-94F3-931C61A9F92C}" type="slidenum">
              <a:rPr lang="en-US" noProof="0" smtClean="0"/>
              <a:pPr/>
              <a:t>69</a:t>
            </a:fld>
            <a:endParaRPr lang="en-US" noProof="0" dirty="0"/>
          </a:p>
        </p:txBody>
      </p:sp>
      <p:graphicFrame>
        <p:nvGraphicFramePr>
          <p:cNvPr id="7" name="Diagram 6">
            <a:extLst>
              <a:ext uri="{FF2B5EF4-FFF2-40B4-BE49-F238E27FC236}">
                <a16:creationId xmlns:a16="http://schemas.microsoft.com/office/drawing/2014/main" id="{66314E5F-1B7C-4BA8-85AC-277E95D03E18}"/>
              </a:ext>
            </a:extLst>
          </p:cNvPr>
          <p:cNvGraphicFramePr/>
          <p:nvPr>
            <p:extLst>
              <p:ext uri="{D42A27DB-BD31-4B8C-83A1-F6EECF244321}">
                <p14:modId xmlns:p14="http://schemas.microsoft.com/office/powerpoint/2010/main" val="654233833"/>
              </p:ext>
            </p:extLst>
          </p:nvPr>
        </p:nvGraphicFramePr>
        <p:xfrm>
          <a:off x="1402983" y="1386843"/>
          <a:ext cx="9376510" cy="484900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150016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C50832-0B36-43C5-98EC-4CD165D78718}"/>
              </a:ext>
            </a:extLst>
          </p:cNvPr>
          <p:cNvSpPr>
            <a:spLocks noGrp="1"/>
          </p:cNvSpPr>
          <p:nvPr>
            <p:ph type="title"/>
          </p:nvPr>
        </p:nvSpPr>
        <p:spPr/>
        <p:txBody>
          <a:bodyPr/>
          <a:lstStyle/>
          <a:p>
            <a:r>
              <a:rPr lang="en-US" dirty="0">
                <a:solidFill>
                  <a:schemeClr val="accent1"/>
                </a:solidFill>
              </a:rPr>
              <a:t>COMPANY BACKGROUND</a:t>
            </a:r>
            <a:br>
              <a:rPr lang="en-US" dirty="0"/>
            </a:br>
            <a:endParaRPr lang="en-US" dirty="0"/>
          </a:p>
        </p:txBody>
      </p:sp>
      <p:sp>
        <p:nvSpPr>
          <p:cNvPr id="3" name="Content Placeholder 2">
            <a:extLst>
              <a:ext uri="{FF2B5EF4-FFF2-40B4-BE49-F238E27FC236}">
                <a16:creationId xmlns:a16="http://schemas.microsoft.com/office/drawing/2014/main" id="{552A9C73-06ED-419B-81B5-491CBFC22330}"/>
              </a:ext>
            </a:extLst>
          </p:cNvPr>
          <p:cNvSpPr>
            <a:spLocks noGrp="1"/>
          </p:cNvSpPr>
          <p:nvPr>
            <p:ph idx="1"/>
          </p:nvPr>
        </p:nvSpPr>
        <p:spPr>
          <a:xfrm>
            <a:off x="515937" y="1393363"/>
            <a:ext cx="4305445" cy="4351338"/>
          </a:xfrm>
        </p:spPr>
        <p:txBody>
          <a:bodyPr/>
          <a:lstStyle/>
          <a:p>
            <a:pPr marL="0" indent="0">
              <a:buNone/>
            </a:pPr>
            <a:r>
              <a:rPr lang="en-US" sz="2000" b="1" dirty="0"/>
              <a:t>Quantum Capital Management LLC </a:t>
            </a:r>
            <a:r>
              <a:rPr lang="en-US" sz="2000" dirty="0"/>
              <a:t>is a </a:t>
            </a:r>
            <a:r>
              <a:rPr lang="en-US" sz="2000" u="sng" dirty="0"/>
              <a:t>new</a:t>
            </a:r>
            <a:r>
              <a:rPr lang="en-US" sz="2000" dirty="0"/>
              <a:t> private fund management company in fundamental commodity strategies with a specialization in the oil and energy complex. Quantum Capital is led by a team of data scientists. The investment strategy targets absolute returns with an asymmetric upside, via detailed supply and demand forecasting, fundamental, macro economic and physical market information combined with various technical market indicators to generate fair values, forecasts and trading signals for energy and commodities.</a:t>
            </a:r>
          </a:p>
        </p:txBody>
      </p:sp>
      <p:pic>
        <p:nvPicPr>
          <p:cNvPr id="7" name="Picture Placeholder 6">
            <a:extLst>
              <a:ext uri="{FF2B5EF4-FFF2-40B4-BE49-F238E27FC236}">
                <a16:creationId xmlns:a16="http://schemas.microsoft.com/office/drawing/2014/main" id="{A241642C-CB49-4AA1-9EAD-3BCEA280B5B6}"/>
              </a:ext>
            </a:extLst>
          </p:cNvPr>
          <p:cNvPicPr>
            <a:picLocks noGrp="1" noChangeAspect="1"/>
          </p:cNvPicPr>
          <p:nvPr>
            <p:ph type="pic" sz="quarter" idx="13"/>
          </p:nvPr>
        </p:nvPicPr>
        <p:blipFill>
          <a:blip r:embed="rId3"/>
          <a:srcRect/>
          <a:stretch/>
        </p:blipFill>
        <p:spPr>
          <a:xfrm>
            <a:off x="5884648" y="798022"/>
            <a:ext cx="6307353" cy="4754879"/>
          </a:xfrm>
        </p:spPr>
      </p:pic>
      <p:sp>
        <p:nvSpPr>
          <p:cNvPr id="4" name="Slide Number Placeholder 3">
            <a:extLst>
              <a:ext uri="{FF2B5EF4-FFF2-40B4-BE49-F238E27FC236}">
                <a16:creationId xmlns:a16="http://schemas.microsoft.com/office/drawing/2014/main" id="{3B5C6BAC-F3F8-4AA0-B332-02F663571328}"/>
              </a:ext>
            </a:extLst>
          </p:cNvPr>
          <p:cNvSpPr>
            <a:spLocks noGrp="1"/>
          </p:cNvSpPr>
          <p:nvPr>
            <p:ph type="sldNum" sz="quarter" idx="12"/>
          </p:nvPr>
        </p:nvSpPr>
        <p:spPr/>
        <p:txBody>
          <a:bodyPr/>
          <a:lstStyle/>
          <a:p>
            <a:fld id="{9EC71654-96A5-4280-94F3-931C61A9F92C}" type="slidenum">
              <a:rPr lang="en-US" smtClean="0"/>
              <a:pPr/>
              <a:t>7</a:t>
            </a:fld>
            <a:endParaRPr lang="en-US" dirty="0"/>
          </a:p>
        </p:txBody>
      </p:sp>
    </p:spTree>
    <p:extLst>
      <p:ext uri="{BB962C8B-B14F-4D97-AF65-F5344CB8AC3E}">
        <p14:creationId xmlns:p14="http://schemas.microsoft.com/office/powerpoint/2010/main" val="43356135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BFCA16-8D78-4A87-9023-708458E3A4F3}"/>
              </a:ext>
            </a:extLst>
          </p:cNvPr>
          <p:cNvSpPr>
            <a:spLocks noGrp="1"/>
          </p:cNvSpPr>
          <p:nvPr>
            <p:ph type="title"/>
          </p:nvPr>
        </p:nvSpPr>
        <p:spPr/>
        <p:txBody>
          <a:bodyPr/>
          <a:lstStyle/>
          <a:p>
            <a:r>
              <a:rPr lang="en-US" dirty="0"/>
              <a:t>team</a:t>
            </a:r>
          </a:p>
        </p:txBody>
      </p:sp>
      <p:sp>
        <p:nvSpPr>
          <p:cNvPr id="9" name="Content Placeholder 8">
            <a:extLst>
              <a:ext uri="{FF2B5EF4-FFF2-40B4-BE49-F238E27FC236}">
                <a16:creationId xmlns:a16="http://schemas.microsoft.com/office/drawing/2014/main" id="{D66C6D21-6780-4D8A-9B6F-582E0BD2DC2E}"/>
              </a:ext>
            </a:extLst>
          </p:cNvPr>
          <p:cNvSpPr>
            <a:spLocks noGrp="1"/>
          </p:cNvSpPr>
          <p:nvPr>
            <p:ph idx="17"/>
          </p:nvPr>
        </p:nvSpPr>
        <p:spPr/>
        <p:txBody>
          <a:bodyPr/>
          <a:lstStyle/>
          <a:p>
            <a:r>
              <a:rPr lang="en-US" dirty="0"/>
              <a:t>Andrius Markvaldas</a:t>
            </a:r>
          </a:p>
        </p:txBody>
      </p:sp>
      <p:sp>
        <p:nvSpPr>
          <p:cNvPr id="8" name="Content Placeholder 7">
            <a:extLst>
              <a:ext uri="{FF2B5EF4-FFF2-40B4-BE49-F238E27FC236}">
                <a16:creationId xmlns:a16="http://schemas.microsoft.com/office/drawing/2014/main" id="{5935AC4D-C17D-4827-B693-43A34920A5FD}"/>
              </a:ext>
            </a:extLst>
          </p:cNvPr>
          <p:cNvSpPr>
            <a:spLocks noGrp="1"/>
          </p:cNvSpPr>
          <p:nvPr>
            <p:ph idx="1"/>
          </p:nvPr>
        </p:nvSpPr>
        <p:spPr/>
        <p:txBody>
          <a:bodyPr/>
          <a:lstStyle/>
          <a:p>
            <a:pPr algn="l"/>
            <a:r>
              <a:rPr lang="en-US" sz="1400" dirty="0"/>
              <a:t>Has over 20 years of information technology and data management experience on a variety of different platforms.  He defined enterprise data strategies, as well as, built and managed world-class data capabilities for proprietary trading firms. </a:t>
            </a:r>
          </a:p>
        </p:txBody>
      </p:sp>
      <p:sp>
        <p:nvSpPr>
          <p:cNvPr id="11" name="Content Placeholder 10">
            <a:extLst>
              <a:ext uri="{FF2B5EF4-FFF2-40B4-BE49-F238E27FC236}">
                <a16:creationId xmlns:a16="http://schemas.microsoft.com/office/drawing/2014/main" id="{90DE57B2-448D-4C8D-8B9C-FFDDFB0A9208}"/>
              </a:ext>
            </a:extLst>
          </p:cNvPr>
          <p:cNvSpPr>
            <a:spLocks noGrp="1"/>
          </p:cNvSpPr>
          <p:nvPr>
            <p:ph idx="19"/>
          </p:nvPr>
        </p:nvSpPr>
        <p:spPr/>
        <p:txBody>
          <a:bodyPr/>
          <a:lstStyle/>
          <a:p>
            <a:r>
              <a:rPr lang="en-US" dirty="0"/>
              <a:t>Joshua Wood</a:t>
            </a:r>
          </a:p>
        </p:txBody>
      </p:sp>
      <p:sp>
        <p:nvSpPr>
          <p:cNvPr id="10" name="Content Placeholder 9">
            <a:extLst>
              <a:ext uri="{FF2B5EF4-FFF2-40B4-BE49-F238E27FC236}">
                <a16:creationId xmlns:a16="http://schemas.microsoft.com/office/drawing/2014/main" id="{CCF1405A-05DA-4553-A7B3-B9592963C6B1}"/>
              </a:ext>
            </a:extLst>
          </p:cNvPr>
          <p:cNvSpPr>
            <a:spLocks noGrp="1"/>
          </p:cNvSpPr>
          <p:nvPr>
            <p:ph idx="18"/>
          </p:nvPr>
        </p:nvSpPr>
        <p:spPr/>
        <p:txBody>
          <a:bodyPr/>
          <a:lstStyle/>
          <a:p>
            <a:pPr algn="l"/>
            <a:r>
              <a:rPr lang="en-US" sz="1400" dirty="0"/>
              <a:t>Flew for Southwest Airlines as captain of a Boeing 737 before turning to finance.  His attention to detail, situational awareness and self-confidence rounds out the team dynamics</a:t>
            </a:r>
            <a:r>
              <a:rPr lang="en-US" dirty="0"/>
              <a:t>.</a:t>
            </a:r>
          </a:p>
        </p:txBody>
      </p:sp>
      <p:sp>
        <p:nvSpPr>
          <p:cNvPr id="13" name="Content Placeholder 12">
            <a:extLst>
              <a:ext uri="{FF2B5EF4-FFF2-40B4-BE49-F238E27FC236}">
                <a16:creationId xmlns:a16="http://schemas.microsoft.com/office/drawing/2014/main" id="{FB9E2175-1C3C-4B3E-A872-A1B7E6D64D52}"/>
              </a:ext>
            </a:extLst>
          </p:cNvPr>
          <p:cNvSpPr>
            <a:spLocks noGrp="1"/>
          </p:cNvSpPr>
          <p:nvPr>
            <p:ph idx="21"/>
          </p:nvPr>
        </p:nvSpPr>
        <p:spPr/>
        <p:txBody>
          <a:bodyPr/>
          <a:lstStyle/>
          <a:p>
            <a:r>
              <a:rPr lang="en-US" dirty="0"/>
              <a:t>Brandon Moretz</a:t>
            </a:r>
          </a:p>
        </p:txBody>
      </p:sp>
      <p:sp>
        <p:nvSpPr>
          <p:cNvPr id="12" name="Content Placeholder 11">
            <a:extLst>
              <a:ext uri="{FF2B5EF4-FFF2-40B4-BE49-F238E27FC236}">
                <a16:creationId xmlns:a16="http://schemas.microsoft.com/office/drawing/2014/main" id="{780C3E07-3509-4911-AFF9-20EA8F12D0A4}"/>
              </a:ext>
            </a:extLst>
          </p:cNvPr>
          <p:cNvSpPr>
            <a:spLocks noGrp="1"/>
          </p:cNvSpPr>
          <p:nvPr>
            <p:ph idx="20"/>
          </p:nvPr>
        </p:nvSpPr>
        <p:spPr/>
        <p:txBody>
          <a:bodyPr/>
          <a:lstStyle/>
          <a:p>
            <a:pPr algn="l"/>
            <a:r>
              <a:rPr lang="en-US" sz="1400" dirty="0"/>
              <a:t>Has close to two decades of experience in the financial services industry. Most recently heading the development efforts of a proprietary in-house order management, research and risk analytics systems for a hedge with $20B in assets under management. Before that he spent time in the anti-money laundering space for some of the world’s largest financial institutions.</a:t>
            </a:r>
          </a:p>
        </p:txBody>
      </p:sp>
      <p:sp>
        <p:nvSpPr>
          <p:cNvPr id="15" name="Content Placeholder 14">
            <a:extLst>
              <a:ext uri="{FF2B5EF4-FFF2-40B4-BE49-F238E27FC236}">
                <a16:creationId xmlns:a16="http://schemas.microsoft.com/office/drawing/2014/main" id="{471C9CF1-70B0-46DB-869F-6DC53668898D}"/>
              </a:ext>
            </a:extLst>
          </p:cNvPr>
          <p:cNvSpPr>
            <a:spLocks noGrp="1"/>
          </p:cNvSpPr>
          <p:nvPr>
            <p:ph idx="23"/>
          </p:nvPr>
        </p:nvSpPr>
        <p:spPr/>
        <p:txBody>
          <a:bodyPr/>
          <a:lstStyle/>
          <a:p>
            <a:r>
              <a:rPr lang="en-US" dirty="0"/>
              <a:t>Tate Bollick</a:t>
            </a:r>
          </a:p>
        </p:txBody>
      </p:sp>
      <p:sp>
        <p:nvSpPr>
          <p:cNvPr id="14" name="Content Placeholder 13">
            <a:extLst>
              <a:ext uri="{FF2B5EF4-FFF2-40B4-BE49-F238E27FC236}">
                <a16:creationId xmlns:a16="http://schemas.microsoft.com/office/drawing/2014/main" id="{4EAA9254-229F-4C3E-B078-B8912E5BBE98}"/>
              </a:ext>
            </a:extLst>
          </p:cNvPr>
          <p:cNvSpPr>
            <a:spLocks noGrp="1"/>
          </p:cNvSpPr>
          <p:nvPr>
            <p:ph idx="22"/>
          </p:nvPr>
        </p:nvSpPr>
        <p:spPr/>
        <p:txBody>
          <a:bodyPr/>
          <a:lstStyle/>
          <a:p>
            <a:pPr algn="l"/>
            <a:r>
              <a:rPr lang="en-US" sz="1400" dirty="0"/>
              <a:t>For over 10 years, Tate has held a variety of roles within finance and technology.  He has spent the last six years in program and project management for medium and large scale financial institutions.  During that time he has worked on number of different projects for front, middle, and back office functions.  He received his MBA in 2014, and has lived in Charlotte, NC since then.</a:t>
            </a:r>
          </a:p>
        </p:txBody>
      </p:sp>
      <p:sp>
        <p:nvSpPr>
          <p:cNvPr id="3" name="Slide Number Placeholder 2">
            <a:extLst>
              <a:ext uri="{FF2B5EF4-FFF2-40B4-BE49-F238E27FC236}">
                <a16:creationId xmlns:a16="http://schemas.microsoft.com/office/drawing/2014/main" id="{C10F7B49-6C9D-4DBF-AD20-9D4CFAB1CBFD}"/>
              </a:ext>
            </a:extLst>
          </p:cNvPr>
          <p:cNvSpPr>
            <a:spLocks noGrp="1"/>
          </p:cNvSpPr>
          <p:nvPr>
            <p:ph type="sldNum" sz="quarter" idx="12"/>
          </p:nvPr>
        </p:nvSpPr>
        <p:spPr/>
        <p:txBody>
          <a:bodyPr/>
          <a:lstStyle/>
          <a:p>
            <a:fld id="{9EC71654-96A5-4280-94F3-931C61A9F92C}" type="slidenum">
              <a:rPr lang="en-US" smtClean="0"/>
              <a:pPr/>
              <a:t>70</a:t>
            </a:fld>
            <a:endParaRPr lang="en-US" dirty="0"/>
          </a:p>
        </p:txBody>
      </p:sp>
      <p:pic>
        <p:nvPicPr>
          <p:cNvPr id="7" name="Picture Placeholder 6">
            <a:extLst>
              <a:ext uri="{FF2B5EF4-FFF2-40B4-BE49-F238E27FC236}">
                <a16:creationId xmlns:a16="http://schemas.microsoft.com/office/drawing/2014/main" id="{C43E3F30-FB35-4534-8A33-C20176A641EE}"/>
              </a:ext>
            </a:extLst>
          </p:cNvPr>
          <p:cNvPicPr>
            <a:picLocks noGrp="1" noChangeAspect="1"/>
          </p:cNvPicPr>
          <p:nvPr>
            <p:ph type="pic" sz="quarter" idx="13"/>
          </p:nvPr>
        </p:nvPicPr>
        <p:blipFill>
          <a:blip r:embed="rId3"/>
          <a:srcRect t="4023" b="4023"/>
          <a:stretch>
            <a:fillRect/>
          </a:stretch>
        </p:blipFill>
        <p:spPr/>
      </p:pic>
      <p:pic>
        <p:nvPicPr>
          <p:cNvPr id="20" name="Picture Placeholder 19">
            <a:extLst>
              <a:ext uri="{FF2B5EF4-FFF2-40B4-BE49-F238E27FC236}">
                <a16:creationId xmlns:a16="http://schemas.microsoft.com/office/drawing/2014/main" id="{3519C50C-A266-4945-822D-BEAE957E5621}"/>
              </a:ext>
            </a:extLst>
          </p:cNvPr>
          <p:cNvPicPr>
            <a:picLocks noGrp="1" noChangeAspect="1"/>
          </p:cNvPicPr>
          <p:nvPr>
            <p:ph type="pic" sz="quarter" idx="14"/>
          </p:nvPr>
        </p:nvPicPr>
        <p:blipFill>
          <a:blip r:embed="rId4"/>
          <a:srcRect t="12500" b="12500"/>
          <a:stretch>
            <a:fillRect/>
          </a:stretch>
        </p:blipFill>
        <p:spPr/>
      </p:pic>
      <p:pic>
        <p:nvPicPr>
          <p:cNvPr id="5" name="Picture Placeholder 4">
            <a:extLst>
              <a:ext uri="{FF2B5EF4-FFF2-40B4-BE49-F238E27FC236}">
                <a16:creationId xmlns:a16="http://schemas.microsoft.com/office/drawing/2014/main" id="{B8AE72BD-A334-4F4A-826D-95522ACCDA59}"/>
              </a:ext>
            </a:extLst>
          </p:cNvPr>
          <p:cNvPicPr>
            <a:picLocks noGrp="1" noChangeAspect="1"/>
          </p:cNvPicPr>
          <p:nvPr>
            <p:ph type="pic" sz="quarter" idx="15"/>
          </p:nvPr>
        </p:nvPicPr>
        <p:blipFill>
          <a:blip r:embed="rId5"/>
          <a:srcRect/>
          <a:stretch>
            <a:fillRect/>
          </a:stretch>
        </p:blipFill>
        <p:spPr/>
      </p:pic>
      <p:pic>
        <p:nvPicPr>
          <p:cNvPr id="16" name="Picture Placeholder 15">
            <a:extLst>
              <a:ext uri="{FF2B5EF4-FFF2-40B4-BE49-F238E27FC236}">
                <a16:creationId xmlns:a16="http://schemas.microsoft.com/office/drawing/2014/main" id="{FE2F29A2-B0D4-4CBF-9544-AEAB766F1DF8}"/>
              </a:ext>
            </a:extLst>
          </p:cNvPr>
          <p:cNvPicPr>
            <a:picLocks noGrp="1" noChangeAspect="1"/>
          </p:cNvPicPr>
          <p:nvPr>
            <p:ph type="pic" sz="quarter" idx="16"/>
          </p:nvPr>
        </p:nvPicPr>
        <p:blipFill>
          <a:blip r:embed="rId6"/>
          <a:srcRect/>
          <a:stretch>
            <a:fillRect/>
          </a:stretch>
        </p:blipFill>
        <p:spPr/>
      </p:pic>
    </p:spTree>
    <p:extLst>
      <p:ext uri="{BB962C8B-B14F-4D97-AF65-F5344CB8AC3E}">
        <p14:creationId xmlns:p14="http://schemas.microsoft.com/office/powerpoint/2010/main" val="43563448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9">
            <a:extLst>
              <a:ext uri="{FF2B5EF4-FFF2-40B4-BE49-F238E27FC236}">
                <a16:creationId xmlns:a16="http://schemas.microsoft.com/office/drawing/2014/main" id="{63493B9E-F6F8-4C0F-9706-CA547A8B2B3F}"/>
              </a:ext>
            </a:extLst>
          </p:cNvPr>
          <p:cNvPicPr>
            <a:picLocks noGrp="1" noChangeAspect="1"/>
          </p:cNvPicPr>
          <p:nvPr>
            <p:ph type="pic" sz="quarter" idx="10"/>
          </p:nvPr>
        </p:nvPicPr>
        <p:blipFill>
          <a:blip r:embed="rId3"/>
          <a:srcRect/>
          <a:stretch/>
        </p:blipFill>
        <p:spPr>
          <a:xfrm>
            <a:off x="853935" y="1049573"/>
            <a:ext cx="5305661" cy="4627658"/>
          </a:xfrm>
        </p:spPr>
      </p:pic>
      <p:sp>
        <p:nvSpPr>
          <p:cNvPr id="6" name="Title 5">
            <a:extLst>
              <a:ext uri="{FF2B5EF4-FFF2-40B4-BE49-F238E27FC236}">
                <a16:creationId xmlns:a16="http://schemas.microsoft.com/office/drawing/2014/main" id="{95D612B9-68B9-4C9F-98FE-CEE07DB1F00D}"/>
              </a:ext>
            </a:extLst>
          </p:cNvPr>
          <p:cNvSpPr>
            <a:spLocks noGrp="1"/>
          </p:cNvSpPr>
          <p:nvPr>
            <p:ph type="title"/>
          </p:nvPr>
        </p:nvSpPr>
        <p:spPr>
          <a:xfrm>
            <a:off x="6469777" y="3158641"/>
            <a:ext cx="5722223" cy="921807"/>
          </a:xfrm>
        </p:spPr>
        <p:txBody>
          <a:bodyPr/>
          <a:lstStyle/>
          <a:p>
            <a:r>
              <a:rPr lang="en-US" dirty="0"/>
              <a:t>Thank you!</a:t>
            </a:r>
          </a:p>
        </p:txBody>
      </p:sp>
      <p:sp>
        <p:nvSpPr>
          <p:cNvPr id="4" name="TextBox 3">
            <a:extLst>
              <a:ext uri="{FF2B5EF4-FFF2-40B4-BE49-F238E27FC236}">
                <a16:creationId xmlns:a16="http://schemas.microsoft.com/office/drawing/2014/main" id="{6C3475F6-243B-43EE-9098-2ADE9978C648}"/>
              </a:ext>
            </a:extLst>
          </p:cNvPr>
          <p:cNvSpPr txBox="1"/>
          <p:nvPr/>
        </p:nvSpPr>
        <p:spPr>
          <a:xfrm>
            <a:off x="7289074" y="4719263"/>
            <a:ext cx="4048991" cy="400110"/>
          </a:xfrm>
          <a:prstGeom prst="rect">
            <a:avLst/>
          </a:prstGeom>
          <a:noFill/>
        </p:spPr>
        <p:txBody>
          <a:bodyPr wrap="square" rtlCol="0">
            <a:spAutoFit/>
          </a:bodyPr>
          <a:lstStyle/>
          <a:p>
            <a:r>
              <a:rPr lang="en-US" sz="2000" dirty="0">
                <a:solidFill>
                  <a:schemeClr val="bg1"/>
                </a:solidFill>
              </a:rPr>
              <a:t>Feel free to contact any one of us…..</a:t>
            </a:r>
          </a:p>
        </p:txBody>
      </p:sp>
    </p:spTree>
    <p:extLst>
      <p:ext uri="{BB962C8B-B14F-4D97-AF65-F5344CB8AC3E}">
        <p14:creationId xmlns:p14="http://schemas.microsoft.com/office/powerpoint/2010/main" val="112477953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BBEBF93-4BEC-984B-BC15-3D79DA840FFB}"/>
              </a:ext>
            </a:extLst>
          </p:cNvPr>
          <p:cNvSpPr>
            <a:spLocks noGrp="1"/>
          </p:cNvSpPr>
          <p:nvPr>
            <p:ph type="sldNum" sz="quarter" idx="12"/>
          </p:nvPr>
        </p:nvSpPr>
        <p:spPr/>
        <p:txBody>
          <a:bodyPr/>
          <a:lstStyle/>
          <a:p>
            <a:fld id="{9EC71654-96A5-4280-94F3-931C61A9F92C}" type="slidenum">
              <a:rPr lang="en-US" noProof="0" smtClean="0"/>
              <a:pPr/>
              <a:t>72</a:t>
            </a:fld>
            <a:endParaRPr lang="en-US" noProof="0" dirty="0"/>
          </a:p>
        </p:txBody>
      </p:sp>
      <p:sp>
        <p:nvSpPr>
          <p:cNvPr id="3" name="Content Placeholder 2">
            <a:extLst>
              <a:ext uri="{FF2B5EF4-FFF2-40B4-BE49-F238E27FC236}">
                <a16:creationId xmlns:a16="http://schemas.microsoft.com/office/drawing/2014/main" id="{6618CD3D-284B-A74B-B4EB-500BF1EEF8E6}"/>
              </a:ext>
            </a:extLst>
          </p:cNvPr>
          <p:cNvSpPr>
            <a:spLocks noGrp="1"/>
          </p:cNvSpPr>
          <p:nvPr>
            <p:ph sz="half" idx="1"/>
          </p:nvPr>
        </p:nvSpPr>
        <p:spPr>
          <a:xfrm>
            <a:off x="669470" y="2188029"/>
            <a:ext cx="5350329" cy="3988934"/>
          </a:xfrm>
        </p:spPr>
        <p:txBody>
          <a:bodyPr>
            <a:normAutofit lnSpcReduction="10000"/>
          </a:bodyPr>
          <a:lstStyle/>
          <a:p>
            <a:pPr marL="0" indent="0">
              <a:buNone/>
            </a:pPr>
            <a:r>
              <a:rPr lang="en-US" dirty="0"/>
              <a:t>In the accompanying correlation matrix, the simple “linear” (Pearson’s) correlation only produces negative correlations between VE, which is the volatility index for crude. Incidentally, the VE is a lagging measure of the rolling volatility in crude oil products, and the negative correlation to the VE is only prominent in the four crude symbols, CL, SC, MT and QA.</a:t>
            </a:r>
          </a:p>
          <a:p>
            <a:endParaRPr lang="en-US" dirty="0"/>
          </a:p>
        </p:txBody>
      </p:sp>
      <p:sp>
        <p:nvSpPr>
          <p:cNvPr id="5" name="Title 4">
            <a:extLst>
              <a:ext uri="{FF2B5EF4-FFF2-40B4-BE49-F238E27FC236}">
                <a16:creationId xmlns:a16="http://schemas.microsoft.com/office/drawing/2014/main" id="{69C22821-2AAD-E843-9EB9-2A320C282439}"/>
              </a:ext>
            </a:extLst>
          </p:cNvPr>
          <p:cNvSpPr>
            <a:spLocks noGrp="1"/>
          </p:cNvSpPr>
          <p:nvPr>
            <p:ph type="title"/>
          </p:nvPr>
        </p:nvSpPr>
        <p:spPr/>
        <p:txBody>
          <a:bodyPr/>
          <a:lstStyle/>
          <a:p>
            <a:r>
              <a:rPr lang="en-US" dirty="0"/>
              <a:t>Appendix</a:t>
            </a:r>
          </a:p>
        </p:txBody>
      </p:sp>
      <p:pic>
        <p:nvPicPr>
          <p:cNvPr id="6" name="Content Placeholder 5">
            <a:extLst>
              <a:ext uri="{FF2B5EF4-FFF2-40B4-BE49-F238E27FC236}">
                <a16:creationId xmlns:a16="http://schemas.microsoft.com/office/drawing/2014/main" id="{CD1933E2-E96B-6B4A-897F-3A2DD794C10A}"/>
              </a:ext>
            </a:extLst>
          </p:cNvPr>
          <p:cNvPicPr>
            <a:picLocks noGrp="1"/>
          </p:cNvPicPr>
          <p:nvPr>
            <p:ph sz="half" idx="2"/>
          </p:nvPr>
        </p:nvPicPr>
        <p:blipFill>
          <a:blip r:embed="rId2">
            <a:extLst>
              <a:ext uri="{28A0092B-C50C-407E-A947-70E740481C1C}">
                <a14:useLocalDpi xmlns:a14="http://schemas.microsoft.com/office/drawing/2010/main" val="0"/>
              </a:ext>
            </a:extLst>
          </a:blip>
          <a:stretch>
            <a:fillRect/>
          </a:stretch>
        </p:blipFill>
        <p:spPr>
          <a:xfrm>
            <a:off x="6368747" y="1825625"/>
            <a:ext cx="4788505" cy="4351338"/>
          </a:xfrm>
          <a:prstGeom prst="rect">
            <a:avLst/>
          </a:prstGeom>
        </p:spPr>
      </p:pic>
      <p:sp>
        <p:nvSpPr>
          <p:cNvPr id="7" name="TextBox 6">
            <a:extLst>
              <a:ext uri="{FF2B5EF4-FFF2-40B4-BE49-F238E27FC236}">
                <a16:creationId xmlns:a16="http://schemas.microsoft.com/office/drawing/2014/main" id="{C7B58743-B03D-AC41-B4BC-DBFEB70C9894}"/>
              </a:ext>
            </a:extLst>
          </p:cNvPr>
          <p:cNvSpPr txBox="1"/>
          <p:nvPr/>
        </p:nvSpPr>
        <p:spPr>
          <a:xfrm>
            <a:off x="669470" y="1456293"/>
            <a:ext cx="4131130" cy="584775"/>
          </a:xfrm>
          <a:prstGeom prst="rect">
            <a:avLst/>
          </a:prstGeom>
          <a:noFill/>
        </p:spPr>
        <p:txBody>
          <a:bodyPr wrap="square" rtlCol="0">
            <a:spAutoFit/>
          </a:bodyPr>
          <a:lstStyle/>
          <a:p>
            <a:r>
              <a:rPr lang="en-US" sz="3200" b="1" dirty="0">
                <a:solidFill>
                  <a:srgbClr val="2C567A"/>
                </a:solidFill>
              </a:rPr>
              <a:t>Further Analysis</a:t>
            </a:r>
          </a:p>
        </p:txBody>
      </p:sp>
    </p:spTree>
    <p:extLst>
      <p:ext uri="{BB962C8B-B14F-4D97-AF65-F5344CB8AC3E}">
        <p14:creationId xmlns:p14="http://schemas.microsoft.com/office/powerpoint/2010/main" val="303780695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DFEAA71-8CD9-9E4E-AA19-25F822B01E29}"/>
              </a:ext>
            </a:extLst>
          </p:cNvPr>
          <p:cNvSpPr>
            <a:spLocks noGrp="1"/>
          </p:cNvSpPr>
          <p:nvPr>
            <p:ph type="sldNum" sz="quarter" idx="12"/>
          </p:nvPr>
        </p:nvSpPr>
        <p:spPr/>
        <p:txBody>
          <a:bodyPr/>
          <a:lstStyle/>
          <a:p>
            <a:fld id="{9EC71654-96A5-4280-94F3-931C61A9F92C}" type="slidenum">
              <a:rPr lang="en-US" noProof="0" smtClean="0"/>
              <a:pPr/>
              <a:t>73</a:t>
            </a:fld>
            <a:endParaRPr lang="en-US" noProof="0" dirty="0"/>
          </a:p>
        </p:txBody>
      </p:sp>
      <p:sp>
        <p:nvSpPr>
          <p:cNvPr id="3" name="Text Placeholder 2">
            <a:extLst>
              <a:ext uri="{FF2B5EF4-FFF2-40B4-BE49-F238E27FC236}">
                <a16:creationId xmlns:a16="http://schemas.microsoft.com/office/drawing/2014/main" id="{0DF0BD3C-C4A0-D24E-99FC-218DE3D0A570}"/>
              </a:ext>
            </a:extLst>
          </p:cNvPr>
          <p:cNvSpPr>
            <a:spLocks noGrp="1"/>
          </p:cNvSpPr>
          <p:nvPr>
            <p:ph type="body" idx="1"/>
          </p:nvPr>
        </p:nvSpPr>
        <p:spPr>
          <a:xfrm>
            <a:off x="515938" y="1329183"/>
            <a:ext cx="3814015" cy="823912"/>
          </a:xfrm>
        </p:spPr>
        <p:txBody>
          <a:bodyPr/>
          <a:lstStyle/>
          <a:p>
            <a:r>
              <a:rPr lang="en-US" dirty="0"/>
              <a:t>Person’s Correlation:</a:t>
            </a:r>
          </a:p>
        </p:txBody>
      </p:sp>
      <p:sp>
        <p:nvSpPr>
          <p:cNvPr id="5" name="Text Placeholder 4">
            <a:extLst>
              <a:ext uri="{FF2B5EF4-FFF2-40B4-BE49-F238E27FC236}">
                <a16:creationId xmlns:a16="http://schemas.microsoft.com/office/drawing/2014/main" id="{BC6F6C38-BF81-C645-8386-96A856FE1420}"/>
              </a:ext>
            </a:extLst>
          </p:cNvPr>
          <p:cNvSpPr>
            <a:spLocks noGrp="1"/>
          </p:cNvSpPr>
          <p:nvPr>
            <p:ph type="body" sz="quarter" idx="3"/>
          </p:nvPr>
        </p:nvSpPr>
        <p:spPr>
          <a:xfrm>
            <a:off x="2971800" y="3923739"/>
            <a:ext cx="5183188" cy="823912"/>
          </a:xfrm>
        </p:spPr>
        <p:txBody>
          <a:bodyPr/>
          <a:lstStyle/>
          <a:p>
            <a:r>
              <a:rPr lang="en-US" dirty="0">
                <a:solidFill>
                  <a:srgbClr val="2C567A"/>
                </a:solidFill>
              </a:rPr>
              <a:t>Kendall’s Tau:</a:t>
            </a:r>
          </a:p>
        </p:txBody>
      </p:sp>
      <p:sp>
        <p:nvSpPr>
          <p:cNvPr id="7" name="Title 6">
            <a:extLst>
              <a:ext uri="{FF2B5EF4-FFF2-40B4-BE49-F238E27FC236}">
                <a16:creationId xmlns:a16="http://schemas.microsoft.com/office/drawing/2014/main" id="{62F9F4AA-9432-D14B-811D-0E9923A16D29}"/>
              </a:ext>
            </a:extLst>
          </p:cNvPr>
          <p:cNvSpPr>
            <a:spLocks noGrp="1"/>
          </p:cNvSpPr>
          <p:nvPr>
            <p:ph type="title"/>
          </p:nvPr>
        </p:nvSpPr>
        <p:spPr/>
        <p:txBody>
          <a:bodyPr/>
          <a:lstStyle/>
          <a:p>
            <a:r>
              <a:rPr lang="en-US" dirty="0"/>
              <a:t>Correlations</a:t>
            </a:r>
          </a:p>
        </p:txBody>
      </p:sp>
      <p:pic>
        <p:nvPicPr>
          <p:cNvPr id="8" name="Content Placeholder 7">
            <a:extLst>
              <a:ext uri="{FF2B5EF4-FFF2-40B4-BE49-F238E27FC236}">
                <a16:creationId xmlns:a16="http://schemas.microsoft.com/office/drawing/2014/main" id="{606E3E68-E30B-3446-BA7C-5FBC304382DC}"/>
              </a:ext>
            </a:extLst>
          </p:cNvPr>
          <p:cNvPicPr>
            <a:picLocks noGrp="1"/>
          </p:cNvPicPr>
          <p:nvPr>
            <p:ph sz="half" idx="2"/>
          </p:nvPr>
        </p:nvPicPr>
        <p:blipFill>
          <a:blip r:embed="rId2"/>
          <a:stretch>
            <a:fillRect/>
          </a:stretch>
        </p:blipFill>
        <p:spPr>
          <a:xfrm>
            <a:off x="515938" y="2248253"/>
            <a:ext cx="4244321" cy="1436241"/>
          </a:xfrm>
          <a:prstGeom prst="rect">
            <a:avLst/>
          </a:prstGeom>
        </p:spPr>
      </p:pic>
      <p:pic>
        <p:nvPicPr>
          <p:cNvPr id="9" name="Content Placeholder 8">
            <a:extLst>
              <a:ext uri="{FF2B5EF4-FFF2-40B4-BE49-F238E27FC236}">
                <a16:creationId xmlns:a16="http://schemas.microsoft.com/office/drawing/2014/main" id="{3F70E66E-D0A9-3642-9986-715D899ADCD9}"/>
              </a:ext>
            </a:extLst>
          </p:cNvPr>
          <p:cNvPicPr>
            <a:picLocks noGrp="1"/>
          </p:cNvPicPr>
          <p:nvPr>
            <p:ph sz="quarter" idx="4"/>
          </p:nvPr>
        </p:nvPicPr>
        <p:blipFill>
          <a:blip r:embed="rId3"/>
          <a:stretch>
            <a:fillRect/>
          </a:stretch>
        </p:blipFill>
        <p:spPr>
          <a:xfrm>
            <a:off x="2971800" y="4832371"/>
            <a:ext cx="5183188" cy="1773195"/>
          </a:xfrm>
          <a:prstGeom prst="rect">
            <a:avLst/>
          </a:prstGeom>
        </p:spPr>
      </p:pic>
      <p:sp>
        <p:nvSpPr>
          <p:cNvPr id="10" name="TextBox 9">
            <a:extLst>
              <a:ext uri="{FF2B5EF4-FFF2-40B4-BE49-F238E27FC236}">
                <a16:creationId xmlns:a16="http://schemas.microsoft.com/office/drawing/2014/main" id="{D555DAE8-69D0-7243-B28C-C0B67F11030B}"/>
              </a:ext>
            </a:extLst>
          </p:cNvPr>
          <p:cNvSpPr txBox="1"/>
          <p:nvPr/>
        </p:nvSpPr>
        <p:spPr>
          <a:xfrm>
            <a:off x="6503987" y="1691430"/>
            <a:ext cx="2392322" cy="461665"/>
          </a:xfrm>
          <a:prstGeom prst="rect">
            <a:avLst/>
          </a:prstGeom>
          <a:noFill/>
        </p:spPr>
        <p:txBody>
          <a:bodyPr wrap="none" rtlCol="0">
            <a:spAutoFit/>
          </a:bodyPr>
          <a:lstStyle/>
          <a:p>
            <a:r>
              <a:rPr lang="en-US" sz="2400" b="1" dirty="0">
                <a:solidFill>
                  <a:srgbClr val="2C567A"/>
                </a:solidFill>
              </a:rPr>
              <a:t>Spearman’s Rho: </a:t>
            </a:r>
          </a:p>
        </p:txBody>
      </p:sp>
      <p:pic>
        <p:nvPicPr>
          <p:cNvPr id="12" name="Picture 11">
            <a:extLst>
              <a:ext uri="{FF2B5EF4-FFF2-40B4-BE49-F238E27FC236}">
                <a16:creationId xmlns:a16="http://schemas.microsoft.com/office/drawing/2014/main" id="{2777EC80-665C-9C46-8352-C13AD8835455}"/>
              </a:ext>
            </a:extLst>
          </p:cNvPr>
          <p:cNvPicPr/>
          <p:nvPr/>
        </p:nvPicPr>
        <p:blipFill>
          <a:blip r:embed="rId4"/>
          <a:stretch>
            <a:fillRect/>
          </a:stretch>
        </p:blipFill>
        <p:spPr>
          <a:xfrm>
            <a:off x="6503987" y="2091298"/>
            <a:ext cx="5172075" cy="1685925"/>
          </a:xfrm>
          <a:prstGeom prst="rect">
            <a:avLst/>
          </a:prstGeom>
        </p:spPr>
      </p:pic>
    </p:spTree>
    <p:extLst>
      <p:ext uri="{BB962C8B-B14F-4D97-AF65-F5344CB8AC3E}">
        <p14:creationId xmlns:p14="http://schemas.microsoft.com/office/powerpoint/2010/main" val="1250054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A464499-7E63-F648-BA2A-0140C5B42235}"/>
              </a:ext>
            </a:extLst>
          </p:cNvPr>
          <p:cNvSpPr>
            <a:spLocks noGrp="1"/>
          </p:cNvSpPr>
          <p:nvPr>
            <p:ph type="sldNum" sz="quarter" idx="12"/>
          </p:nvPr>
        </p:nvSpPr>
        <p:spPr/>
        <p:txBody>
          <a:bodyPr/>
          <a:lstStyle/>
          <a:p>
            <a:fld id="{9EC71654-96A5-4280-94F3-931C61A9F92C}" type="slidenum">
              <a:rPr lang="en-US" noProof="0" smtClean="0"/>
              <a:pPr/>
              <a:t>74</a:t>
            </a:fld>
            <a:endParaRPr lang="en-US" noProof="0" dirty="0"/>
          </a:p>
        </p:txBody>
      </p:sp>
      <p:sp>
        <p:nvSpPr>
          <p:cNvPr id="6" name="Title 5">
            <a:extLst>
              <a:ext uri="{FF2B5EF4-FFF2-40B4-BE49-F238E27FC236}">
                <a16:creationId xmlns:a16="http://schemas.microsoft.com/office/drawing/2014/main" id="{F77266F4-6BB1-AD4A-8FF5-10ABE44E3A2B}"/>
              </a:ext>
            </a:extLst>
          </p:cNvPr>
          <p:cNvSpPr>
            <a:spLocks noGrp="1"/>
          </p:cNvSpPr>
          <p:nvPr>
            <p:ph type="title"/>
          </p:nvPr>
        </p:nvSpPr>
        <p:spPr>
          <a:xfrm>
            <a:off x="839788" y="457200"/>
            <a:ext cx="7455126" cy="531812"/>
          </a:xfrm>
        </p:spPr>
        <p:txBody>
          <a:bodyPr>
            <a:normAutofit fontScale="90000"/>
          </a:bodyPr>
          <a:lstStyle/>
          <a:p>
            <a:r>
              <a:rPr lang="en-US" b="1" dirty="0">
                <a:solidFill>
                  <a:schemeClr val="accent1"/>
                </a:solidFill>
              </a:rPr>
              <a:t>RISK PROFILES: </a:t>
            </a:r>
            <a:r>
              <a:rPr lang="en-US" dirty="0">
                <a:solidFill>
                  <a:schemeClr val="accent1"/>
                </a:solidFill>
              </a:rPr>
              <a:t>Underlying Assets Continued</a:t>
            </a:r>
          </a:p>
        </p:txBody>
      </p:sp>
      <p:sp>
        <p:nvSpPr>
          <p:cNvPr id="3" name="TextBox 2">
            <a:extLst>
              <a:ext uri="{FF2B5EF4-FFF2-40B4-BE49-F238E27FC236}">
                <a16:creationId xmlns:a16="http://schemas.microsoft.com/office/drawing/2014/main" id="{380FF962-212C-7C48-BD9B-434230879744}"/>
              </a:ext>
            </a:extLst>
          </p:cNvPr>
          <p:cNvSpPr txBox="1"/>
          <p:nvPr/>
        </p:nvSpPr>
        <p:spPr>
          <a:xfrm>
            <a:off x="1219200" y="989012"/>
            <a:ext cx="9953896" cy="584775"/>
          </a:xfrm>
          <a:prstGeom prst="rect">
            <a:avLst/>
          </a:prstGeom>
          <a:noFill/>
        </p:spPr>
        <p:txBody>
          <a:bodyPr wrap="square" rtlCol="0">
            <a:spAutoFit/>
          </a:bodyPr>
          <a:lstStyle/>
          <a:p>
            <a:r>
              <a:rPr lang="en-US" sz="1600" dirty="0"/>
              <a:t>Looking at the clustering behavior of the returns shows the Brent, WTI, Gulf Sour and Gasoline appear to be the most stable assets. Natural gas and the Crude VIX exhibit a great deal of spread, which make modeling challenging.</a:t>
            </a:r>
          </a:p>
        </p:txBody>
      </p:sp>
      <p:pic>
        <p:nvPicPr>
          <p:cNvPr id="4" name="Picture 3">
            <a:extLst>
              <a:ext uri="{FF2B5EF4-FFF2-40B4-BE49-F238E27FC236}">
                <a16:creationId xmlns:a16="http://schemas.microsoft.com/office/drawing/2014/main" id="{439AEE43-5092-403C-B527-55CCACC2CD6D}"/>
              </a:ext>
            </a:extLst>
          </p:cNvPr>
          <p:cNvPicPr>
            <a:picLocks noChangeAspect="1"/>
          </p:cNvPicPr>
          <p:nvPr/>
        </p:nvPicPr>
        <p:blipFill>
          <a:blip r:embed="rId2"/>
          <a:stretch>
            <a:fillRect/>
          </a:stretch>
        </p:blipFill>
        <p:spPr>
          <a:xfrm>
            <a:off x="1219200" y="1613527"/>
            <a:ext cx="9953896" cy="4467497"/>
          </a:xfrm>
          <a:prstGeom prst="rect">
            <a:avLst/>
          </a:prstGeom>
        </p:spPr>
      </p:pic>
    </p:spTree>
    <p:extLst>
      <p:ext uri="{BB962C8B-B14F-4D97-AF65-F5344CB8AC3E}">
        <p14:creationId xmlns:p14="http://schemas.microsoft.com/office/powerpoint/2010/main" val="362992661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2955A4C-3DAE-9C48-91AF-A414AD11B2E2}"/>
              </a:ext>
            </a:extLst>
          </p:cNvPr>
          <p:cNvSpPr>
            <a:spLocks noGrp="1"/>
          </p:cNvSpPr>
          <p:nvPr>
            <p:ph type="sldNum" sz="quarter" idx="12"/>
          </p:nvPr>
        </p:nvSpPr>
        <p:spPr/>
        <p:txBody>
          <a:bodyPr/>
          <a:lstStyle/>
          <a:p>
            <a:fld id="{9EC71654-96A5-4280-94F3-931C61A9F92C}" type="slidenum">
              <a:rPr lang="en-US" noProof="0" smtClean="0"/>
              <a:pPr/>
              <a:t>75</a:t>
            </a:fld>
            <a:endParaRPr lang="en-US" noProof="0" dirty="0"/>
          </a:p>
        </p:txBody>
      </p:sp>
      <p:sp>
        <p:nvSpPr>
          <p:cNvPr id="3" name="Content Placeholder 2">
            <a:extLst>
              <a:ext uri="{FF2B5EF4-FFF2-40B4-BE49-F238E27FC236}">
                <a16:creationId xmlns:a16="http://schemas.microsoft.com/office/drawing/2014/main" id="{A9CE0471-8CC3-8A47-9F13-1A9211CBCC2E}"/>
              </a:ext>
            </a:extLst>
          </p:cNvPr>
          <p:cNvSpPr>
            <a:spLocks noGrp="1"/>
          </p:cNvSpPr>
          <p:nvPr>
            <p:ph sz="half" idx="1"/>
          </p:nvPr>
        </p:nvSpPr>
        <p:spPr>
          <a:xfrm>
            <a:off x="525462" y="1166957"/>
            <a:ext cx="10496324" cy="1553826"/>
          </a:xfrm>
        </p:spPr>
        <p:txBody>
          <a:bodyPr>
            <a:normAutofit fontScale="85000" lnSpcReduction="20000"/>
          </a:bodyPr>
          <a:lstStyle/>
          <a:p>
            <a:pPr marL="0" indent="0">
              <a:buNone/>
            </a:pPr>
            <a:r>
              <a:rPr lang="en-US" dirty="0"/>
              <a:t>In addition to the correlations which measure the strength, the commodities move in the same direction overall; a rolling standard deviation can be computed for a specified period. This process helps smooth out the variance over time, which cuts down on the noise and thereby increases the transparency of the relationships in volatility.</a:t>
            </a:r>
          </a:p>
        </p:txBody>
      </p:sp>
      <p:sp>
        <p:nvSpPr>
          <p:cNvPr id="5" name="Title 4">
            <a:extLst>
              <a:ext uri="{FF2B5EF4-FFF2-40B4-BE49-F238E27FC236}">
                <a16:creationId xmlns:a16="http://schemas.microsoft.com/office/drawing/2014/main" id="{3A45B8E8-10A1-5949-A317-C56012EAA9AF}"/>
              </a:ext>
            </a:extLst>
          </p:cNvPr>
          <p:cNvSpPr>
            <a:spLocks noGrp="1"/>
          </p:cNvSpPr>
          <p:nvPr>
            <p:ph type="title"/>
          </p:nvPr>
        </p:nvSpPr>
        <p:spPr/>
        <p:txBody>
          <a:bodyPr/>
          <a:lstStyle/>
          <a:p>
            <a:r>
              <a:rPr lang="en-US" dirty="0"/>
              <a:t>Further analysis</a:t>
            </a:r>
          </a:p>
        </p:txBody>
      </p:sp>
      <p:pic>
        <p:nvPicPr>
          <p:cNvPr id="6" name="Content Placeholder 5">
            <a:extLst>
              <a:ext uri="{FF2B5EF4-FFF2-40B4-BE49-F238E27FC236}">
                <a16:creationId xmlns:a16="http://schemas.microsoft.com/office/drawing/2014/main" id="{66274D48-69E8-A840-A89C-ED9231B9984F}"/>
              </a:ext>
            </a:extLst>
          </p:cNvPr>
          <p:cNvPicPr>
            <a:picLocks noGrp="1"/>
          </p:cNvPicPr>
          <p:nvPr>
            <p:ph sz="half" idx="2"/>
          </p:nvPr>
        </p:nvPicPr>
        <p:blipFill>
          <a:blip r:embed="rId2"/>
          <a:stretch>
            <a:fillRect/>
          </a:stretch>
        </p:blipFill>
        <p:spPr>
          <a:xfrm>
            <a:off x="525462" y="2449287"/>
            <a:ext cx="10828338" cy="3461656"/>
          </a:xfrm>
          <a:prstGeom prst="rect">
            <a:avLst/>
          </a:prstGeom>
        </p:spPr>
      </p:pic>
    </p:spTree>
    <p:extLst>
      <p:ext uri="{BB962C8B-B14F-4D97-AF65-F5344CB8AC3E}">
        <p14:creationId xmlns:p14="http://schemas.microsoft.com/office/powerpoint/2010/main" val="324561994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D2BE9B6-CCDD-C046-9525-0BC0051E4677}"/>
              </a:ext>
            </a:extLst>
          </p:cNvPr>
          <p:cNvSpPr>
            <a:spLocks noGrp="1"/>
          </p:cNvSpPr>
          <p:nvPr>
            <p:ph type="sldNum" sz="quarter" idx="12"/>
          </p:nvPr>
        </p:nvSpPr>
        <p:spPr/>
        <p:txBody>
          <a:bodyPr/>
          <a:lstStyle/>
          <a:p>
            <a:fld id="{9EC71654-96A5-4280-94F3-931C61A9F92C}" type="slidenum">
              <a:rPr lang="en-US" noProof="0" smtClean="0"/>
              <a:pPr/>
              <a:t>76</a:t>
            </a:fld>
            <a:endParaRPr lang="en-US" noProof="0" dirty="0"/>
          </a:p>
        </p:txBody>
      </p:sp>
      <p:sp>
        <p:nvSpPr>
          <p:cNvPr id="3" name="Content Placeholder 2">
            <a:extLst>
              <a:ext uri="{FF2B5EF4-FFF2-40B4-BE49-F238E27FC236}">
                <a16:creationId xmlns:a16="http://schemas.microsoft.com/office/drawing/2014/main" id="{002A6CCE-5F66-DB44-9855-70DDD7839521}"/>
              </a:ext>
            </a:extLst>
          </p:cNvPr>
          <p:cNvSpPr>
            <a:spLocks noGrp="1"/>
          </p:cNvSpPr>
          <p:nvPr>
            <p:ph sz="half" idx="1"/>
          </p:nvPr>
        </p:nvSpPr>
        <p:spPr>
          <a:xfrm>
            <a:off x="525462" y="1166957"/>
            <a:ext cx="10626952" cy="1553827"/>
          </a:xfrm>
        </p:spPr>
        <p:txBody>
          <a:bodyPr>
            <a:normAutofit lnSpcReduction="10000"/>
          </a:bodyPr>
          <a:lstStyle/>
          <a:p>
            <a:pPr marL="0" indent="0">
              <a:buNone/>
            </a:pPr>
            <a:r>
              <a:rPr lang="en-US" dirty="0"/>
              <a:t>The correlations show the Spearman’s Rho for WTI and Gulf Sour seem to be directionally correlated about 89% of the time. Additionally, there is a strong linear relationship indicated by Pearson’s correlation coefficient:</a:t>
            </a:r>
          </a:p>
        </p:txBody>
      </p:sp>
      <p:sp>
        <p:nvSpPr>
          <p:cNvPr id="5" name="Title 4">
            <a:extLst>
              <a:ext uri="{FF2B5EF4-FFF2-40B4-BE49-F238E27FC236}">
                <a16:creationId xmlns:a16="http://schemas.microsoft.com/office/drawing/2014/main" id="{9943BFF0-550B-3F45-BD65-4C9B882C8D46}"/>
              </a:ext>
            </a:extLst>
          </p:cNvPr>
          <p:cNvSpPr>
            <a:spLocks noGrp="1"/>
          </p:cNvSpPr>
          <p:nvPr>
            <p:ph type="title"/>
          </p:nvPr>
        </p:nvSpPr>
        <p:spPr/>
        <p:txBody>
          <a:bodyPr/>
          <a:lstStyle/>
          <a:p>
            <a:r>
              <a:rPr lang="en-US" dirty="0"/>
              <a:t>Further analysis</a:t>
            </a:r>
          </a:p>
        </p:txBody>
      </p:sp>
      <p:pic>
        <p:nvPicPr>
          <p:cNvPr id="6" name="Content Placeholder 5">
            <a:extLst>
              <a:ext uri="{FF2B5EF4-FFF2-40B4-BE49-F238E27FC236}">
                <a16:creationId xmlns:a16="http://schemas.microsoft.com/office/drawing/2014/main" id="{CD127B3B-AC6D-4B42-8812-EA3FB31C8434}"/>
              </a:ext>
            </a:extLst>
          </p:cNvPr>
          <p:cNvPicPr>
            <a:picLocks noGrp="1"/>
          </p:cNvPicPr>
          <p:nvPr>
            <p:ph sz="half" idx="2"/>
          </p:nvPr>
        </p:nvPicPr>
        <p:blipFill>
          <a:blip r:embed="rId2"/>
          <a:stretch>
            <a:fillRect/>
          </a:stretch>
        </p:blipFill>
        <p:spPr>
          <a:xfrm>
            <a:off x="360326" y="2563585"/>
            <a:ext cx="11150600" cy="3657599"/>
          </a:xfrm>
          <a:prstGeom prst="rect">
            <a:avLst/>
          </a:prstGeom>
        </p:spPr>
      </p:pic>
      <p:sp>
        <p:nvSpPr>
          <p:cNvPr id="7" name="TextBox 6">
            <a:extLst>
              <a:ext uri="{FF2B5EF4-FFF2-40B4-BE49-F238E27FC236}">
                <a16:creationId xmlns:a16="http://schemas.microsoft.com/office/drawing/2014/main" id="{F12DF763-953C-AE41-8782-657BA61DAFB3}"/>
              </a:ext>
            </a:extLst>
          </p:cNvPr>
          <p:cNvSpPr txBox="1"/>
          <p:nvPr/>
        </p:nvSpPr>
        <p:spPr>
          <a:xfrm>
            <a:off x="4131127" y="2698368"/>
            <a:ext cx="4327073" cy="369332"/>
          </a:xfrm>
          <a:prstGeom prst="rect">
            <a:avLst/>
          </a:prstGeom>
          <a:noFill/>
        </p:spPr>
        <p:txBody>
          <a:bodyPr wrap="square" rtlCol="0">
            <a:spAutoFit/>
          </a:bodyPr>
          <a:lstStyle/>
          <a:p>
            <a:r>
              <a:rPr lang="en-US" dirty="0"/>
              <a:t>From a highly correlated period in 2018:</a:t>
            </a:r>
          </a:p>
        </p:txBody>
      </p:sp>
    </p:spTree>
    <p:extLst>
      <p:ext uri="{BB962C8B-B14F-4D97-AF65-F5344CB8AC3E}">
        <p14:creationId xmlns:p14="http://schemas.microsoft.com/office/powerpoint/2010/main" val="77604352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21C972F-9631-4841-BFA3-9524B9A20D12}"/>
              </a:ext>
            </a:extLst>
          </p:cNvPr>
          <p:cNvSpPr>
            <a:spLocks noGrp="1"/>
          </p:cNvSpPr>
          <p:nvPr>
            <p:ph type="sldNum" sz="quarter" idx="12"/>
          </p:nvPr>
        </p:nvSpPr>
        <p:spPr/>
        <p:txBody>
          <a:bodyPr/>
          <a:lstStyle/>
          <a:p>
            <a:fld id="{9EC71654-96A5-4280-94F3-931C61A9F92C}" type="slidenum">
              <a:rPr lang="en-US" noProof="0" smtClean="0"/>
              <a:pPr/>
              <a:t>77</a:t>
            </a:fld>
            <a:endParaRPr lang="en-US" noProof="0" dirty="0"/>
          </a:p>
        </p:txBody>
      </p:sp>
      <p:sp>
        <p:nvSpPr>
          <p:cNvPr id="3" name="Content Placeholder 2">
            <a:extLst>
              <a:ext uri="{FF2B5EF4-FFF2-40B4-BE49-F238E27FC236}">
                <a16:creationId xmlns:a16="http://schemas.microsoft.com/office/drawing/2014/main" id="{742160BA-597C-6A44-A1A4-17D268A6363E}"/>
              </a:ext>
            </a:extLst>
          </p:cNvPr>
          <p:cNvSpPr>
            <a:spLocks noGrp="1"/>
          </p:cNvSpPr>
          <p:nvPr>
            <p:ph sz="half" idx="1"/>
          </p:nvPr>
        </p:nvSpPr>
        <p:spPr>
          <a:xfrm>
            <a:off x="515937" y="1187591"/>
            <a:ext cx="10587491" cy="895159"/>
          </a:xfrm>
        </p:spPr>
        <p:txBody>
          <a:bodyPr/>
          <a:lstStyle/>
          <a:p>
            <a:pPr marL="0" indent="0">
              <a:buNone/>
            </a:pPr>
            <a:r>
              <a:rPr lang="en-US" dirty="0"/>
              <a:t>A scatterplot of the returns reveals additional clustering, and confirms the near linear relationship:</a:t>
            </a:r>
          </a:p>
          <a:p>
            <a:endParaRPr lang="en-US" dirty="0"/>
          </a:p>
        </p:txBody>
      </p:sp>
      <p:sp>
        <p:nvSpPr>
          <p:cNvPr id="5" name="Title 4">
            <a:extLst>
              <a:ext uri="{FF2B5EF4-FFF2-40B4-BE49-F238E27FC236}">
                <a16:creationId xmlns:a16="http://schemas.microsoft.com/office/drawing/2014/main" id="{1E413615-A617-734F-BE18-5E8F646BC828}"/>
              </a:ext>
            </a:extLst>
          </p:cNvPr>
          <p:cNvSpPr>
            <a:spLocks noGrp="1"/>
          </p:cNvSpPr>
          <p:nvPr>
            <p:ph type="title"/>
          </p:nvPr>
        </p:nvSpPr>
        <p:spPr/>
        <p:txBody>
          <a:bodyPr/>
          <a:lstStyle/>
          <a:p>
            <a:r>
              <a:rPr lang="en-US" dirty="0"/>
              <a:t>Further analysis</a:t>
            </a:r>
          </a:p>
        </p:txBody>
      </p:sp>
      <p:pic>
        <p:nvPicPr>
          <p:cNvPr id="6" name="Content Placeholder 5">
            <a:extLst>
              <a:ext uri="{FF2B5EF4-FFF2-40B4-BE49-F238E27FC236}">
                <a16:creationId xmlns:a16="http://schemas.microsoft.com/office/drawing/2014/main" id="{8612AF32-65B5-FC45-BDBC-0D33A0EACF9B}"/>
              </a:ext>
            </a:extLst>
          </p:cNvPr>
          <p:cNvPicPr>
            <a:picLocks noGrp="1"/>
          </p:cNvPicPr>
          <p:nvPr>
            <p:ph sz="half" idx="2"/>
          </p:nvPr>
        </p:nvPicPr>
        <p:blipFill>
          <a:blip r:embed="rId2"/>
          <a:stretch>
            <a:fillRect/>
          </a:stretch>
        </p:blipFill>
        <p:spPr>
          <a:xfrm>
            <a:off x="515937" y="2082751"/>
            <a:ext cx="10837863" cy="3893506"/>
          </a:xfrm>
          <a:prstGeom prst="rect">
            <a:avLst/>
          </a:prstGeom>
        </p:spPr>
      </p:pic>
    </p:spTree>
    <p:extLst>
      <p:ext uri="{BB962C8B-B14F-4D97-AF65-F5344CB8AC3E}">
        <p14:creationId xmlns:p14="http://schemas.microsoft.com/office/powerpoint/2010/main" val="12281629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4637A13-4B9F-A64D-A3D8-5A6C8ECA5DC9}"/>
              </a:ext>
            </a:extLst>
          </p:cNvPr>
          <p:cNvSpPr>
            <a:spLocks noGrp="1"/>
          </p:cNvSpPr>
          <p:nvPr>
            <p:ph type="sldNum" sz="quarter" idx="12"/>
          </p:nvPr>
        </p:nvSpPr>
        <p:spPr/>
        <p:txBody>
          <a:bodyPr/>
          <a:lstStyle/>
          <a:p>
            <a:fld id="{9EC71654-96A5-4280-94F3-931C61A9F92C}" type="slidenum">
              <a:rPr lang="en-US" noProof="0" smtClean="0"/>
              <a:pPr/>
              <a:t>78</a:t>
            </a:fld>
            <a:endParaRPr lang="en-US" noProof="0" dirty="0"/>
          </a:p>
        </p:txBody>
      </p:sp>
      <p:sp>
        <p:nvSpPr>
          <p:cNvPr id="3" name="Content Placeholder 2">
            <a:extLst>
              <a:ext uri="{FF2B5EF4-FFF2-40B4-BE49-F238E27FC236}">
                <a16:creationId xmlns:a16="http://schemas.microsoft.com/office/drawing/2014/main" id="{D7146A75-0F1D-8246-A2EC-59AE77F8B144}"/>
              </a:ext>
            </a:extLst>
          </p:cNvPr>
          <p:cNvSpPr>
            <a:spLocks noGrp="1"/>
          </p:cNvSpPr>
          <p:nvPr>
            <p:ph sz="half" idx="1"/>
          </p:nvPr>
        </p:nvSpPr>
        <p:spPr>
          <a:xfrm>
            <a:off x="515938" y="1156577"/>
            <a:ext cx="10620148" cy="920336"/>
          </a:xfrm>
        </p:spPr>
        <p:txBody>
          <a:bodyPr>
            <a:noAutofit/>
          </a:bodyPr>
          <a:lstStyle/>
          <a:p>
            <a:pPr marL="0" indent="0">
              <a:buNone/>
            </a:pPr>
            <a:r>
              <a:rPr lang="en-US" sz="2400" dirty="0"/>
              <a:t>On a time-series basis, we see strong negative autocorrelations at 1, 4 and 15 days out, indication there could be a strong leading indicator here, therefore a transactional arbitrage opportunity: </a:t>
            </a:r>
          </a:p>
        </p:txBody>
      </p:sp>
      <p:sp>
        <p:nvSpPr>
          <p:cNvPr id="5" name="Title 4">
            <a:extLst>
              <a:ext uri="{FF2B5EF4-FFF2-40B4-BE49-F238E27FC236}">
                <a16:creationId xmlns:a16="http://schemas.microsoft.com/office/drawing/2014/main" id="{18935380-EA0E-F54E-A10E-4230666DD5B5}"/>
              </a:ext>
            </a:extLst>
          </p:cNvPr>
          <p:cNvSpPr>
            <a:spLocks noGrp="1"/>
          </p:cNvSpPr>
          <p:nvPr>
            <p:ph type="title"/>
          </p:nvPr>
        </p:nvSpPr>
        <p:spPr/>
        <p:txBody>
          <a:bodyPr/>
          <a:lstStyle/>
          <a:p>
            <a:r>
              <a:rPr lang="en-US" dirty="0"/>
              <a:t>Further analysis</a:t>
            </a:r>
          </a:p>
        </p:txBody>
      </p:sp>
      <p:pic>
        <p:nvPicPr>
          <p:cNvPr id="6" name="Content Placeholder 5">
            <a:extLst>
              <a:ext uri="{FF2B5EF4-FFF2-40B4-BE49-F238E27FC236}">
                <a16:creationId xmlns:a16="http://schemas.microsoft.com/office/drawing/2014/main" id="{077C6033-B448-B548-A96C-F8E52FB9F901}"/>
              </a:ext>
            </a:extLst>
          </p:cNvPr>
          <p:cNvPicPr>
            <a:picLocks noGrp="1"/>
          </p:cNvPicPr>
          <p:nvPr>
            <p:ph sz="half" idx="2"/>
          </p:nvPr>
        </p:nvPicPr>
        <p:blipFill>
          <a:blip r:embed="rId2"/>
          <a:stretch>
            <a:fillRect/>
          </a:stretch>
        </p:blipFill>
        <p:spPr>
          <a:xfrm>
            <a:off x="515938" y="2334986"/>
            <a:ext cx="10828339" cy="2972245"/>
          </a:xfrm>
          <a:prstGeom prst="rect">
            <a:avLst/>
          </a:prstGeom>
        </p:spPr>
      </p:pic>
      <p:sp>
        <p:nvSpPr>
          <p:cNvPr id="7" name="TextBox 6">
            <a:extLst>
              <a:ext uri="{FF2B5EF4-FFF2-40B4-BE49-F238E27FC236}">
                <a16:creationId xmlns:a16="http://schemas.microsoft.com/office/drawing/2014/main" id="{15E347DD-6307-CB4A-AFDC-7F60811A2A03}"/>
              </a:ext>
            </a:extLst>
          </p:cNvPr>
          <p:cNvSpPr txBox="1"/>
          <p:nvPr/>
        </p:nvSpPr>
        <p:spPr>
          <a:xfrm>
            <a:off x="444953" y="5307231"/>
            <a:ext cx="10691133" cy="1107996"/>
          </a:xfrm>
          <a:prstGeom prst="rect">
            <a:avLst/>
          </a:prstGeom>
          <a:noFill/>
        </p:spPr>
        <p:txBody>
          <a:bodyPr wrap="square" rtlCol="0">
            <a:spAutoFit/>
          </a:bodyPr>
          <a:lstStyle/>
          <a:p>
            <a:r>
              <a:rPr lang="en-US" sz="2400" dirty="0"/>
              <a:t>There are additional strong relationships further out, however, the chance of those relationships being generated purely by chance are quite high.</a:t>
            </a:r>
          </a:p>
          <a:p>
            <a:endParaRPr lang="en-US" dirty="0"/>
          </a:p>
        </p:txBody>
      </p:sp>
    </p:spTree>
    <p:extLst>
      <p:ext uri="{BB962C8B-B14F-4D97-AF65-F5344CB8AC3E}">
        <p14:creationId xmlns:p14="http://schemas.microsoft.com/office/powerpoint/2010/main" val="34246448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B985D-7833-4E74-AA1C-E9A4BC3CC6D1}"/>
              </a:ext>
            </a:extLst>
          </p:cNvPr>
          <p:cNvSpPr>
            <a:spLocks noGrp="1"/>
          </p:cNvSpPr>
          <p:nvPr>
            <p:ph type="title"/>
          </p:nvPr>
        </p:nvSpPr>
        <p:spPr>
          <a:xfrm>
            <a:off x="526046" y="0"/>
            <a:ext cx="11150600" cy="920336"/>
          </a:xfrm>
        </p:spPr>
        <p:txBody>
          <a:bodyPr/>
          <a:lstStyle/>
          <a:p>
            <a:r>
              <a:rPr lang="en-US" sz="2400" dirty="0">
                <a:solidFill>
                  <a:schemeClr val="accent1"/>
                </a:solidFill>
              </a:rPr>
              <a:t>OPPORTUNITY – proprietary commodity trading space is shrinking…</a:t>
            </a:r>
          </a:p>
        </p:txBody>
      </p:sp>
      <p:pic>
        <p:nvPicPr>
          <p:cNvPr id="83" name="Picture Placeholder 82" descr="Bar chart">
            <a:extLst>
              <a:ext uri="{FF2B5EF4-FFF2-40B4-BE49-F238E27FC236}">
                <a16:creationId xmlns:a16="http://schemas.microsoft.com/office/drawing/2014/main" id="{C881BE4E-5D69-E447-A036-5172F6570748}"/>
              </a:ext>
            </a:extLst>
          </p:cNvPr>
          <p:cNvPicPr>
            <a:picLocks noGrp="1" noChangeAspect="1"/>
          </p:cNvPicPr>
          <p:nvPr>
            <p:ph type="pic" sz="quarter" idx="17"/>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a:fillRect/>
          </a:stretch>
        </p:blipFill>
        <p:spPr/>
      </p:pic>
      <p:pic>
        <p:nvPicPr>
          <p:cNvPr id="22" name="Picture Placeholder 21">
            <a:extLst>
              <a:ext uri="{FF2B5EF4-FFF2-40B4-BE49-F238E27FC236}">
                <a16:creationId xmlns:a16="http://schemas.microsoft.com/office/drawing/2014/main" id="{900B31E0-725B-4414-BD86-F34DA104673A}"/>
              </a:ext>
            </a:extLst>
          </p:cNvPr>
          <p:cNvPicPr>
            <a:picLocks noGrp="1" noChangeAspect="1"/>
          </p:cNvPicPr>
          <p:nvPr>
            <p:ph type="pic" sz="quarter" idx="13"/>
          </p:nvPr>
        </p:nvPicPr>
        <p:blipFill>
          <a:blip r:embed="rId5"/>
          <a:srcRect/>
          <a:stretch/>
        </p:blipFill>
        <p:spPr>
          <a:xfrm>
            <a:off x="3883819" y="2342415"/>
            <a:ext cx="4424362" cy="2948422"/>
          </a:xfrm>
        </p:spPr>
      </p:pic>
      <p:pic>
        <p:nvPicPr>
          <p:cNvPr id="85" name="Picture Placeholder 84" descr="Single gear">
            <a:extLst>
              <a:ext uri="{FF2B5EF4-FFF2-40B4-BE49-F238E27FC236}">
                <a16:creationId xmlns:a16="http://schemas.microsoft.com/office/drawing/2014/main" id="{65FBD7DF-30E8-9042-8A0D-0F64C33E0B41}"/>
              </a:ext>
            </a:extLst>
          </p:cNvPr>
          <p:cNvPicPr>
            <a:picLocks noGrp="1" noChangeAspect="1"/>
          </p:cNvPicPr>
          <p:nvPr>
            <p:ph type="pic" sz="quarter" idx="19"/>
          </p:nvPr>
        </p:nvPicPr>
        <p:blipFill>
          <a:blip r:embed="rId6" cstate="print">
            <a:extLst>
              <a:ext uri="{28A0092B-C50C-407E-A947-70E740481C1C}">
                <a14:useLocalDpi xmlns:a14="http://schemas.microsoft.com/office/drawing/2010/main"/>
              </a:ext>
              <a:ext uri="{96DAC541-7B7A-43D3-8B79-37D633B846F1}">
                <asvg:svgBlip xmlns:asvg="http://schemas.microsoft.com/office/drawing/2016/SVG/main" r:embed="rId7"/>
              </a:ext>
            </a:extLst>
          </a:blip>
          <a:srcRect/>
          <a:stretch>
            <a:fillRect/>
          </a:stretch>
        </p:blipFill>
        <p:spPr/>
      </p:pic>
      <p:sp>
        <p:nvSpPr>
          <p:cNvPr id="6" name="Content Placeholder 5">
            <a:extLst>
              <a:ext uri="{FF2B5EF4-FFF2-40B4-BE49-F238E27FC236}">
                <a16:creationId xmlns:a16="http://schemas.microsoft.com/office/drawing/2014/main" id="{5CD639B0-7991-4B2B-9E50-32064EB91255}"/>
              </a:ext>
            </a:extLst>
          </p:cNvPr>
          <p:cNvSpPr>
            <a:spLocks noGrp="1"/>
          </p:cNvSpPr>
          <p:nvPr>
            <p:ph idx="14"/>
          </p:nvPr>
        </p:nvSpPr>
        <p:spPr>
          <a:xfrm>
            <a:off x="8527154" y="2885749"/>
            <a:ext cx="3445200" cy="2504663"/>
          </a:xfrm>
        </p:spPr>
        <p:txBody>
          <a:bodyPr>
            <a:normAutofit fontScale="92500" lnSpcReduction="10000"/>
          </a:bodyPr>
          <a:lstStyle/>
          <a:p>
            <a:pPr fontAlgn="base"/>
            <a:r>
              <a:rPr lang="en-US" dirty="0"/>
              <a:t>In 2017, closures of commodities hedge funds outnumbered launches for the first time in data going back to 2000, according to data provider Eurekahedge—a trend that has continued into this year.</a:t>
            </a:r>
          </a:p>
          <a:p>
            <a:pPr fontAlgn="base"/>
            <a:r>
              <a:rPr lang="en-US" dirty="0"/>
              <a:t>The reason? Fund managers and traders say, investors who were burned by the severe two-year market rout that started in 2014 aren’t rushing back despite prices of commodities, including oil, copper, lumber and cotton, all rebounding to multiyear highs.</a:t>
            </a:r>
          </a:p>
          <a:p>
            <a:endParaRPr lang="en-US" sz="1400" dirty="0"/>
          </a:p>
        </p:txBody>
      </p:sp>
      <p:sp>
        <p:nvSpPr>
          <p:cNvPr id="4" name="Slide Number Placeholder 3">
            <a:extLst>
              <a:ext uri="{FF2B5EF4-FFF2-40B4-BE49-F238E27FC236}">
                <a16:creationId xmlns:a16="http://schemas.microsoft.com/office/drawing/2014/main" id="{1B5E3677-5FC4-4712-BA70-5DBE574539E2}"/>
              </a:ext>
            </a:extLst>
          </p:cNvPr>
          <p:cNvSpPr>
            <a:spLocks noGrp="1"/>
          </p:cNvSpPr>
          <p:nvPr>
            <p:ph type="sldNum" sz="quarter" idx="12"/>
          </p:nvPr>
        </p:nvSpPr>
        <p:spPr/>
        <p:txBody>
          <a:bodyPr/>
          <a:lstStyle/>
          <a:p>
            <a:fld id="{9EC71654-96A5-4280-94F3-931C61A9F92C}" type="slidenum">
              <a:rPr lang="en-US" smtClean="0"/>
              <a:pPr/>
              <a:t>8</a:t>
            </a:fld>
            <a:endParaRPr lang="en-US" dirty="0"/>
          </a:p>
        </p:txBody>
      </p:sp>
      <p:pic>
        <p:nvPicPr>
          <p:cNvPr id="10" name="Picture 9">
            <a:extLst>
              <a:ext uri="{FF2B5EF4-FFF2-40B4-BE49-F238E27FC236}">
                <a16:creationId xmlns:a16="http://schemas.microsoft.com/office/drawing/2014/main" id="{F8DAF251-050D-4BD9-BAA0-F5042D440161}"/>
              </a:ext>
            </a:extLst>
          </p:cNvPr>
          <p:cNvPicPr>
            <a:picLocks noChangeAspect="1"/>
          </p:cNvPicPr>
          <p:nvPr/>
        </p:nvPicPr>
        <p:blipFill>
          <a:blip r:embed="rId8"/>
          <a:stretch>
            <a:fillRect/>
          </a:stretch>
        </p:blipFill>
        <p:spPr>
          <a:xfrm>
            <a:off x="515938" y="1804822"/>
            <a:ext cx="2905938" cy="4023607"/>
          </a:xfrm>
          <a:prstGeom prst="rect">
            <a:avLst/>
          </a:prstGeom>
        </p:spPr>
      </p:pic>
      <p:sp>
        <p:nvSpPr>
          <p:cNvPr id="13" name="TextBox 12">
            <a:extLst>
              <a:ext uri="{FF2B5EF4-FFF2-40B4-BE49-F238E27FC236}">
                <a16:creationId xmlns:a16="http://schemas.microsoft.com/office/drawing/2014/main" id="{8B5BF09D-8699-4EF9-985D-B9FE5B33DBDD}"/>
              </a:ext>
            </a:extLst>
          </p:cNvPr>
          <p:cNvSpPr txBox="1"/>
          <p:nvPr/>
        </p:nvSpPr>
        <p:spPr>
          <a:xfrm>
            <a:off x="4090086" y="5996775"/>
            <a:ext cx="9065741" cy="646331"/>
          </a:xfrm>
          <a:prstGeom prst="rect">
            <a:avLst/>
          </a:prstGeom>
          <a:noFill/>
        </p:spPr>
        <p:txBody>
          <a:bodyPr wrap="square" rtlCol="0">
            <a:spAutoFit/>
          </a:bodyPr>
          <a:lstStyle/>
          <a:p>
            <a:r>
              <a:rPr lang="en-US" b="1" dirty="0"/>
              <a:t>Commodity futures offer tremendous upside if one can manage volatility.</a:t>
            </a:r>
          </a:p>
          <a:p>
            <a:endParaRPr lang="en-US" dirty="0"/>
          </a:p>
        </p:txBody>
      </p:sp>
    </p:spTree>
    <p:extLst>
      <p:ext uri="{BB962C8B-B14F-4D97-AF65-F5344CB8AC3E}">
        <p14:creationId xmlns:p14="http://schemas.microsoft.com/office/powerpoint/2010/main" val="4602692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63C2D9-0850-4620-BE32-11F44A927662}"/>
              </a:ext>
            </a:extLst>
          </p:cNvPr>
          <p:cNvSpPr>
            <a:spLocks noGrp="1"/>
          </p:cNvSpPr>
          <p:nvPr>
            <p:ph type="title"/>
          </p:nvPr>
        </p:nvSpPr>
        <p:spPr>
          <a:xfrm>
            <a:off x="515938" y="246621"/>
            <a:ext cx="13270586" cy="920336"/>
          </a:xfrm>
        </p:spPr>
        <p:txBody>
          <a:bodyPr/>
          <a:lstStyle/>
          <a:p>
            <a:r>
              <a:rPr lang="en-US" sz="2400" dirty="0">
                <a:solidFill>
                  <a:schemeClr val="accent1"/>
                </a:solidFill>
              </a:rPr>
              <a:t>Commodities Traders are increasingly adopting algorithms</a:t>
            </a:r>
          </a:p>
        </p:txBody>
      </p:sp>
      <p:sp>
        <p:nvSpPr>
          <p:cNvPr id="5" name="Content Placeholder 4">
            <a:extLst>
              <a:ext uri="{FF2B5EF4-FFF2-40B4-BE49-F238E27FC236}">
                <a16:creationId xmlns:a16="http://schemas.microsoft.com/office/drawing/2014/main" id="{93A6F33C-3AFE-474E-AC15-C00F368C3C6A}"/>
              </a:ext>
            </a:extLst>
          </p:cNvPr>
          <p:cNvSpPr>
            <a:spLocks noGrp="1"/>
          </p:cNvSpPr>
          <p:nvPr>
            <p:ph idx="15"/>
          </p:nvPr>
        </p:nvSpPr>
        <p:spPr>
          <a:xfrm>
            <a:off x="1309369" y="1903728"/>
            <a:ext cx="4100647" cy="495389"/>
          </a:xfrm>
        </p:spPr>
        <p:txBody>
          <a:bodyPr/>
          <a:lstStyle/>
          <a:p>
            <a:pPr algn="l"/>
            <a:r>
              <a:rPr lang="en-US" dirty="0"/>
              <a:t>The Reason</a:t>
            </a:r>
          </a:p>
        </p:txBody>
      </p:sp>
      <p:pic>
        <p:nvPicPr>
          <p:cNvPr id="29" name="Picture Placeholder 28" descr="Pencil">
            <a:extLst>
              <a:ext uri="{FF2B5EF4-FFF2-40B4-BE49-F238E27FC236}">
                <a16:creationId xmlns:a16="http://schemas.microsoft.com/office/drawing/2014/main" id="{F0E35123-11A3-CD40-A44F-8A81B9105639}"/>
              </a:ext>
            </a:extLst>
          </p:cNvPr>
          <p:cNvPicPr>
            <a:picLocks noGrp="1" noChangeAspect="1"/>
          </p:cNvPicPr>
          <p:nvPr>
            <p:ph type="pic" sz="quarter" idx="21"/>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a:fillRect/>
          </a:stretch>
        </p:blipFill>
        <p:spPr>
          <a:xfrm>
            <a:off x="5282969" y="1850968"/>
            <a:ext cx="720604" cy="605487"/>
          </a:xfrm>
        </p:spPr>
      </p:pic>
      <p:sp>
        <p:nvSpPr>
          <p:cNvPr id="3" name="Content Placeholder 2">
            <a:extLst>
              <a:ext uri="{FF2B5EF4-FFF2-40B4-BE49-F238E27FC236}">
                <a16:creationId xmlns:a16="http://schemas.microsoft.com/office/drawing/2014/main" id="{65015163-D5FD-4849-978B-77883FAF7928}"/>
              </a:ext>
            </a:extLst>
          </p:cNvPr>
          <p:cNvSpPr>
            <a:spLocks noGrp="1"/>
          </p:cNvSpPr>
          <p:nvPr>
            <p:ph idx="1"/>
          </p:nvPr>
        </p:nvSpPr>
        <p:spPr>
          <a:xfrm>
            <a:off x="680932" y="2863158"/>
            <a:ext cx="4963597" cy="1853221"/>
          </a:xfrm>
        </p:spPr>
        <p:txBody>
          <a:bodyPr/>
          <a:lstStyle/>
          <a:p>
            <a:pPr algn="l"/>
            <a:r>
              <a:rPr lang="en-US" dirty="0"/>
              <a:t>One of the reasons commodities are attracting new players and new strategies is that the markets are not as mature as equities. </a:t>
            </a:r>
            <a:r>
              <a:rPr lang="en-US" b="1" i="1" dirty="0"/>
              <a:t>There is greater opportunity in commodities for electronic strategies </a:t>
            </a:r>
            <a:r>
              <a:rPr lang="en-US" dirty="0"/>
              <a:t>to take advantage of market inefficiencies. Also, with more and more institutional money flowing into commodities, both through exchange-traded funds (ETFs) and listed futures and options, managers are looking for new ways to generate alpha in commodities.</a:t>
            </a:r>
            <a:endParaRPr lang="en-US" sz="1600" dirty="0"/>
          </a:p>
        </p:txBody>
      </p:sp>
      <p:sp>
        <p:nvSpPr>
          <p:cNvPr id="8" name="Content Placeholder 7">
            <a:extLst>
              <a:ext uri="{FF2B5EF4-FFF2-40B4-BE49-F238E27FC236}">
                <a16:creationId xmlns:a16="http://schemas.microsoft.com/office/drawing/2014/main" id="{C8438480-8B6F-44E5-A602-6240C1B85FB3}"/>
              </a:ext>
            </a:extLst>
          </p:cNvPr>
          <p:cNvSpPr>
            <a:spLocks noGrp="1"/>
          </p:cNvSpPr>
          <p:nvPr>
            <p:ph idx="19"/>
          </p:nvPr>
        </p:nvSpPr>
        <p:spPr>
          <a:xfrm>
            <a:off x="6845643" y="1504155"/>
            <a:ext cx="5104670" cy="1924845"/>
          </a:xfrm>
        </p:spPr>
        <p:txBody>
          <a:bodyPr/>
          <a:lstStyle/>
          <a:p>
            <a:r>
              <a:rPr lang="en-US" dirty="0"/>
              <a:t>According to estimates, about 15 percent to 20 percent of all futures trading occurs in commodities futures contracts. Within commodities, there are various sub-types, including metals; agricultural products, such as sugar, soybean futures and grains; and energy.  Automated trading is being applied to the most highly volatile commodities, </a:t>
            </a:r>
            <a:r>
              <a:rPr lang="en-US" b="1" i="1" dirty="0"/>
              <a:t>and active subsets of that tend to be energy futures contracts and specifically crude oil products.</a:t>
            </a:r>
            <a:endParaRPr lang="en-US" sz="1600" b="1" i="1" dirty="0"/>
          </a:p>
        </p:txBody>
      </p:sp>
      <p:pic>
        <p:nvPicPr>
          <p:cNvPr id="31" name="Picture Placeholder 30" descr="Laptop">
            <a:extLst>
              <a:ext uri="{FF2B5EF4-FFF2-40B4-BE49-F238E27FC236}">
                <a16:creationId xmlns:a16="http://schemas.microsoft.com/office/drawing/2014/main" id="{6BF407E9-98AE-2B40-90E3-1B14FC14FDB8}"/>
              </a:ext>
            </a:extLst>
          </p:cNvPr>
          <p:cNvPicPr>
            <a:picLocks noGrp="1" noChangeAspect="1"/>
          </p:cNvPicPr>
          <p:nvPr>
            <p:ph type="pic" sz="quarter" idx="22"/>
          </p:nvPr>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a:fillRect/>
          </a:stretch>
        </p:blipFill>
        <p:spPr>
          <a:xfrm>
            <a:off x="6892889" y="3840984"/>
            <a:ext cx="720604" cy="605487"/>
          </a:xfrm>
        </p:spPr>
      </p:pic>
      <p:sp>
        <p:nvSpPr>
          <p:cNvPr id="9" name="Content Placeholder 8">
            <a:extLst>
              <a:ext uri="{FF2B5EF4-FFF2-40B4-BE49-F238E27FC236}">
                <a16:creationId xmlns:a16="http://schemas.microsoft.com/office/drawing/2014/main" id="{A1EE8A19-6968-4C81-B180-20FEF61ADEE1}"/>
              </a:ext>
            </a:extLst>
          </p:cNvPr>
          <p:cNvSpPr>
            <a:spLocks noGrp="1"/>
          </p:cNvSpPr>
          <p:nvPr>
            <p:ph idx="20"/>
          </p:nvPr>
        </p:nvSpPr>
        <p:spPr>
          <a:xfrm>
            <a:off x="8091353" y="3896032"/>
            <a:ext cx="4100647" cy="495389"/>
          </a:xfrm>
        </p:spPr>
        <p:txBody>
          <a:bodyPr/>
          <a:lstStyle/>
          <a:p>
            <a:r>
              <a:rPr lang="en-US" dirty="0">
                <a:solidFill>
                  <a:schemeClr val="accent1"/>
                </a:solidFill>
              </a:rPr>
              <a:t>The opportunity</a:t>
            </a:r>
          </a:p>
        </p:txBody>
      </p:sp>
      <p:sp>
        <p:nvSpPr>
          <p:cNvPr id="4" name="Slide Number Placeholder 3">
            <a:extLst>
              <a:ext uri="{FF2B5EF4-FFF2-40B4-BE49-F238E27FC236}">
                <a16:creationId xmlns:a16="http://schemas.microsoft.com/office/drawing/2014/main" id="{CA1C0347-C2C9-46A2-B7A6-9653B525F7DD}"/>
              </a:ext>
            </a:extLst>
          </p:cNvPr>
          <p:cNvSpPr>
            <a:spLocks noGrp="1"/>
          </p:cNvSpPr>
          <p:nvPr>
            <p:ph type="sldNum" sz="quarter" idx="12"/>
          </p:nvPr>
        </p:nvSpPr>
        <p:spPr>
          <a:xfrm>
            <a:off x="11363696" y="6455739"/>
            <a:ext cx="350444" cy="187367"/>
          </a:xfrm>
        </p:spPr>
        <p:txBody>
          <a:bodyPr/>
          <a:lstStyle/>
          <a:p>
            <a:pPr algn="l"/>
            <a:fld id="{9EC71654-96A5-4280-94F3-931C61A9F92C}" type="slidenum">
              <a:rPr lang="en-US" smtClean="0"/>
              <a:pPr algn="l"/>
              <a:t>9</a:t>
            </a:fld>
            <a:endParaRPr lang="en-US" dirty="0"/>
          </a:p>
        </p:txBody>
      </p:sp>
      <p:sp>
        <p:nvSpPr>
          <p:cNvPr id="10" name="Content Placeholder 2">
            <a:extLst>
              <a:ext uri="{FF2B5EF4-FFF2-40B4-BE49-F238E27FC236}">
                <a16:creationId xmlns:a16="http://schemas.microsoft.com/office/drawing/2014/main" id="{B1469007-AEAD-49EE-9379-11ED4B43A186}"/>
              </a:ext>
            </a:extLst>
          </p:cNvPr>
          <p:cNvSpPr txBox="1">
            <a:spLocks/>
          </p:cNvSpPr>
          <p:nvPr/>
        </p:nvSpPr>
        <p:spPr>
          <a:xfrm>
            <a:off x="5126328" y="4858453"/>
            <a:ext cx="6823985" cy="1128398"/>
          </a:xfrm>
          <a:prstGeom prst="rect">
            <a:avLst/>
          </a:prstGeom>
        </p:spPr>
        <p:txBody>
          <a:bodyPr vert="horz" lIns="0" tIns="0" rIns="0" bIns="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According to a recent survey, hedge funds implementing algorithms that support trading decision and risk management all in one integrated process that is supported by algorithmic decision making are highly sought by investors.  While the overall hedge fund industry has performed poorly since the 2008 – 2009 financial crisis, the bright spot in the industry are quant-based funds.</a:t>
            </a:r>
          </a:p>
        </p:txBody>
      </p:sp>
    </p:spTree>
    <p:extLst>
      <p:ext uri="{BB962C8B-B14F-4D97-AF65-F5344CB8AC3E}">
        <p14:creationId xmlns:p14="http://schemas.microsoft.com/office/powerpoint/2010/main" val="269403648"/>
      </p:ext>
    </p:extLst>
  </p:cSld>
  <p:clrMapOvr>
    <a:masterClrMapping/>
  </p:clrMapOvr>
</p:sld>
</file>

<file path=ppt/theme/theme1.xml><?xml version="1.0" encoding="utf-8"?>
<a:theme xmlns:a="http://schemas.openxmlformats.org/drawingml/2006/main" name="Office Theme">
  <a:themeElements>
    <a:clrScheme name="Contoso v1">
      <a:dk1>
        <a:sysClr val="windowText" lastClr="000000"/>
      </a:dk1>
      <a:lt1>
        <a:sysClr val="window" lastClr="FFFFFF"/>
      </a:lt1>
      <a:dk2>
        <a:srgbClr val="44546A"/>
      </a:dk2>
      <a:lt2>
        <a:srgbClr val="E7E6E6"/>
      </a:lt2>
      <a:accent1>
        <a:srgbClr val="2C567A"/>
      </a:accent1>
      <a:accent2>
        <a:srgbClr val="0072C7"/>
      </a:accent2>
      <a:accent3>
        <a:srgbClr val="0D1D51"/>
      </a:accent3>
      <a:accent4>
        <a:srgbClr val="666666"/>
      </a:accent4>
      <a:accent5>
        <a:srgbClr val="3C76A6"/>
      </a:accent5>
      <a:accent6>
        <a:srgbClr val="1E44BC"/>
      </a:accent6>
      <a:hlink>
        <a:srgbClr val="0563C1"/>
      </a:hlink>
      <a:folHlink>
        <a:srgbClr val="954F72"/>
      </a:folHlink>
    </a:clrScheme>
    <a:fontScheme name="Contoso v1">
      <a:majorFont>
        <a:latin typeface="Corbel"/>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34076243_Blue spheres presentation_RVA_v5" id="{E4C0B511-76E7-4C07-AFEA-8FEA0A5A8C84}" vid="{3A463146-28EF-4F73-B63C-03710F66E2A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EA9B47F-3DD8-4645-81DC-B88780643C07}">
  <ds:schemaRefs>
    <ds:schemaRef ds:uri="http://schemas.openxmlformats.org/package/2006/metadata/core-properties"/>
    <ds:schemaRef ds:uri="16c05727-aa75-4e4a-9b5f-8a80a1165891"/>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purl.org/dc/terms/"/>
    <ds:schemaRef ds:uri="71af3243-3dd4-4a8d-8c0d-dd76da1f02a5"/>
    <ds:schemaRef ds:uri="http://www.w3.org/XML/1998/namespace"/>
    <ds:schemaRef ds:uri="http://purl.org/dc/dcmitype/"/>
  </ds:schemaRefs>
</ds:datastoreItem>
</file>

<file path=customXml/itemProps2.xml><?xml version="1.0" encoding="utf-8"?>
<ds:datastoreItem xmlns:ds="http://schemas.openxmlformats.org/officeDocument/2006/customXml" ds:itemID="{B0C07E3D-60A7-4F4E-8208-D9CCD01982CB}">
  <ds:schemaRefs>
    <ds:schemaRef ds:uri="http://schemas.microsoft.com/sharepoint/v3/contenttype/forms"/>
  </ds:schemaRefs>
</ds:datastoreItem>
</file>

<file path=customXml/itemProps3.xml><?xml version="1.0" encoding="utf-8"?>
<ds:datastoreItem xmlns:ds="http://schemas.openxmlformats.org/officeDocument/2006/customXml" ds:itemID="{631071E6-22AE-499A-B09C-BF21CF5F748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0</TotalTime>
  <Words>8620</Words>
  <Application>Microsoft Macintosh PowerPoint</Application>
  <PresentationFormat>Widescreen</PresentationFormat>
  <Paragraphs>601</Paragraphs>
  <Slides>78</Slides>
  <Notes>15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78</vt:i4>
      </vt:variant>
    </vt:vector>
  </HeadingPairs>
  <TitlesOfParts>
    <vt:vector size="85" baseType="lpstr">
      <vt:lpstr>Arial</vt:lpstr>
      <vt:lpstr>Calibri</vt:lpstr>
      <vt:lpstr>Calibri Light</vt:lpstr>
      <vt:lpstr>Corbel</vt:lpstr>
      <vt:lpstr>Merriweather</vt:lpstr>
      <vt:lpstr>Wingdings</vt:lpstr>
      <vt:lpstr>Office Theme</vt:lpstr>
      <vt:lpstr>Quantum  CAPITAL LLC</vt:lpstr>
      <vt:lpstr>Contents</vt:lpstr>
      <vt:lpstr>PowerPoint Presentation</vt:lpstr>
      <vt:lpstr>Executive summary</vt:lpstr>
      <vt:lpstr>Executive summary</vt:lpstr>
      <vt:lpstr>PowerPoint Presentation</vt:lpstr>
      <vt:lpstr>COMPANY BACKGROUND </vt:lpstr>
      <vt:lpstr>OPPORTUNITY – proprietary commodity trading space is shrinking…</vt:lpstr>
      <vt:lpstr>Commodities Traders are increasingly adopting algorithms</vt:lpstr>
      <vt:lpstr>Initial goal: Seed capital</vt:lpstr>
      <vt:lpstr>Three characteristics of our fund</vt:lpstr>
      <vt:lpstr>Investment Strategies</vt:lpstr>
      <vt:lpstr>Investment Strategies Continued…</vt:lpstr>
      <vt:lpstr>our Methodology</vt:lpstr>
      <vt:lpstr>PowerPoint Presentation</vt:lpstr>
      <vt:lpstr>PowerPoint Presentation</vt:lpstr>
      <vt:lpstr>Tool / Technology Overview</vt:lpstr>
      <vt:lpstr>Bespoke Data Set Creation</vt:lpstr>
      <vt:lpstr>Forming a Continuous futures contract</vt:lpstr>
      <vt:lpstr>Forming a Continuous futures contract(Continued)</vt:lpstr>
      <vt:lpstr>Forming a Continuous futures contract(Continued)</vt:lpstr>
      <vt:lpstr>Department of energy weekly report data</vt:lpstr>
      <vt:lpstr>Global index-continuous energy future contracts-Feature development</vt:lpstr>
      <vt:lpstr>PowerPoint Presentation</vt:lpstr>
      <vt:lpstr>Explore Data Details</vt:lpstr>
      <vt:lpstr>Explore Data Details</vt:lpstr>
      <vt:lpstr>Data Set  complete list of raw attributes</vt:lpstr>
      <vt:lpstr>Initial Visual of the Data set</vt:lpstr>
      <vt:lpstr>Initial Linear regression and Feature Development</vt:lpstr>
      <vt:lpstr>Linear Regression – The one most understand…</vt:lpstr>
      <vt:lpstr>Selecting the right features for your model</vt:lpstr>
      <vt:lpstr>Linear regression model summary</vt:lpstr>
      <vt:lpstr>Initial Feature Creation – Gaussian Mixture Models</vt:lpstr>
      <vt:lpstr>ARIMA</vt:lpstr>
      <vt:lpstr>ARIMA Parameters</vt:lpstr>
      <vt:lpstr>arima</vt:lpstr>
      <vt:lpstr>generalized autoregressive conditional heteroscedasticity (garch) Model</vt:lpstr>
      <vt:lpstr>GARCH Continued…</vt:lpstr>
      <vt:lpstr>Random Forest Algorithm In Trading</vt:lpstr>
      <vt:lpstr>RANDOM FOREST ALGORITHM RESULTS</vt:lpstr>
      <vt:lpstr>Future Contract Prediction with XGBoost </vt:lpstr>
      <vt:lpstr>XGBOOST Results</vt:lpstr>
      <vt:lpstr>Essentials of Deep Learning : Introduction to Long Short Term Memory(LSTM) </vt:lpstr>
      <vt:lpstr>A look into Recurrent Neural Networks (RNN) </vt:lpstr>
      <vt:lpstr>Deep Learning Results</vt:lpstr>
      <vt:lpstr>Initial Modeling conclustions</vt:lpstr>
      <vt:lpstr>PowerPoint Presentation</vt:lpstr>
      <vt:lpstr>Investment Strategy concepts</vt:lpstr>
      <vt:lpstr>Risk Profile Underlying Assets</vt:lpstr>
      <vt:lpstr>PowerPoint Presentation</vt:lpstr>
      <vt:lpstr>Modeling volatility</vt:lpstr>
      <vt:lpstr>time series analysis &amp; statistical Correlation</vt:lpstr>
      <vt:lpstr>Assessing Mode fit</vt:lpstr>
      <vt:lpstr>predictive modeling</vt:lpstr>
      <vt:lpstr>MODELING TAIL RISK </vt:lpstr>
      <vt:lpstr>PowerPoint Presentation</vt:lpstr>
      <vt:lpstr>Trading Strategy overview</vt:lpstr>
      <vt:lpstr>Strategy execution: Deep dive</vt:lpstr>
      <vt:lpstr>TRADING STRATEGY AND PERFORMANCE Crude Oil Brent</vt:lpstr>
      <vt:lpstr>PowerPoint Presentation</vt:lpstr>
      <vt:lpstr>strategy performance Crude Oil WTI</vt:lpstr>
      <vt:lpstr>strategy Summary performance</vt:lpstr>
      <vt:lpstr>TRADING STRATEGY AND PERFORMANCE Gasoline</vt:lpstr>
      <vt:lpstr>PowerPoint Presentation</vt:lpstr>
      <vt:lpstr>Interactive dashboard</vt:lpstr>
      <vt:lpstr>PowerPoint Presentation</vt:lpstr>
      <vt:lpstr>Project deliverables</vt:lpstr>
      <vt:lpstr>Project timeline</vt:lpstr>
      <vt:lpstr>Next Steps</vt:lpstr>
      <vt:lpstr>team</vt:lpstr>
      <vt:lpstr>Thank you!</vt:lpstr>
      <vt:lpstr>Appendix</vt:lpstr>
      <vt:lpstr>Correlations</vt:lpstr>
      <vt:lpstr>RISK PROFILES: Underlying Assets Continued</vt:lpstr>
      <vt:lpstr>Further analysis</vt:lpstr>
      <vt:lpstr>Further analysis</vt:lpstr>
      <vt:lpstr>Further analysis</vt:lpstr>
      <vt:lpstr>Further analysis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2019-11-07T15:58:10Z</dcterms:created>
  <dcterms:modified xsi:type="dcterms:W3CDTF">2019-11-17T22:55:38Z</dcterms:modified>
</cp:coreProperties>
</file>